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9"/>
  </p:notesMasterIdLst>
  <p:sldIdLst>
    <p:sldId id="256" r:id="rId5"/>
    <p:sldId id="257" r:id="rId6"/>
    <p:sldId id="258" r:id="rId7"/>
    <p:sldId id="287" r:id="rId8"/>
    <p:sldId id="259" r:id="rId9"/>
    <p:sldId id="260" r:id="rId10"/>
    <p:sldId id="261" r:id="rId11"/>
    <p:sldId id="262" r:id="rId12"/>
    <p:sldId id="263" r:id="rId13"/>
    <p:sldId id="264" r:id="rId14"/>
    <p:sldId id="275" r:id="rId15"/>
    <p:sldId id="265" r:id="rId16"/>
    <p:sldId id="268" r:id="rId17"/>
    <p:sldId id="269" r:id="rId18"/>
    <p:sldId id="276" r:id="rId19"/>
    <p:sldId id="280" r:id="rId20"/>
    <p:sldId id="277" r:id="rId21"/>
    <p:sldId id="281" r:id="rId22"/>
    <p:sldId id="282" r:id="rId23"/>
    <p:sldId id="278" r:id="rId24"/>
    <p:sldId id="283" r:id="rId25"/>
    <p:sldId id="266" r:id="rId26"/>
    <p:sldId id="267" r:id="rId27"/>
    <p:sldId id="270" r:id="rId28"/>
    <p:sldId id="279" r:id="rId29"/>
    <p:sldId id="284" r:id="rId30"/>
    <p:sldId id="271" r:id="rId31"/>
    <p:sldId id="272" r:id="rId32"/>
    <p:sldId id="273" r:id="rId33"/>
    <p:sldId id="274" r:id="rId34"/>
    <p:sldId id="285" r:id="rId35"/>
    <p:sldId id="286" r:id="rId36"/>
    <p:sldId id="288" r:id="rId37"/>
    <p:sldId id="289" r:id="rId3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69" d="100"/>
          <a:sy n="69" d="100"/>
        </p:scale>
        <p:origin x="7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22FE63B-27F0-49E3-BEA7-007F52120247}" type="datetimeFigureOut">
              <a:rPr lang="en-GB" smtClean="0"/>
              <a:t>01/09/2022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6592742-57B1-4AEB-927E-6B20940D801B}" type="slidenum">
              <a:rPr lang="en-GB" smtClean="0"/>
              <a:t>‹#›</a:t>
            </a:fld>
            <a:endParaRPr lang="en-GB"/>
          </a:p>
        </p:txBody>
      </p:sp>
    </p:spTree>
    <p:extLst>
      <p:ext uri="{BB962C8B-B14F-4D97-AF65-F5344CB8AC3E}">
        <p14:creationId xmlns:p14="http://schemas.microsoft.com/office/powerpoint/2010/main" val="1135986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FFBC0ED-7AC5-482B-910D-5BE04BC12CD6}" type="datetimeFigureOut">
              <a:rPr lang="en-GB" smtClean="0"/>
              <a:t>01/09/2022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566EE9-8AAC-435E-8482-679E54AB45E0}" type="slidenum">
              <a:rPr lang="en-GB" smtClean="0"/>
              <a:t>‹#›</a:t>
            </a:fld>
            <a:endParaRPr lang="en-GB"/>
          </a:p>
        </p:txBody>
      </p:sp>
    </p:spTree>
    <p:extLst>
      <p:ext uri="{BB962C8B-B14F-4D97-AF65-F5344CB8AC3E}">
        <p14:creationId xmlns:p14="http://schemas.microsoft.com/office/powerpoint/2010/main" val="1528828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FFBC0ED-7AC5-482B-910D-5BE04BC12CD6}" type="datetimeFigureOut">
              <a:rPr lang="en-GB" smtClean="0"/>
              <a:t>01/09/2022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566EE9-8AAC-435E-8482-679E54AB45E0}" type="slidenum">
              <a:rPr lang="en-GB" smtClean="0"/>
              <a:t>‹#›</a:t>
            </a:fld>
            <a:endParaRPr lang="en-GB"/>
          </a:p>
        </p:txBody>
      </p:sp>
    </p:spTree>
    <p:extLst>
      <p:ext uri="{BB962C8B-B14F-4D97-AF65-F5344CB8AC3E}">
        <p14:creationId xmlns:p14="http://schemas.microsoft.com/office/powerpoint/2010/main" val="2629103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FFBC0ED-7AC5-482B-910D-5BE04BC12CD6}" type="datetimeFigureOut">
              <a:rPr lang="en-GB" smtClean="0"/>
              <a:t>01/09/2022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566EE9-8AAC-435E-8482-679E54AB45E0}" type="slidenum">
              <a:rPr lang="en-GB" smtClean="0"/>
              <a:t>‹#›</a:t>
            </a:fld>
            <a:endParaRPr lang="en-GB"/>
          </a:p>
        </p:txBody>
      </p:sp>
    </p:spTree>
    <p:extLst>
      <p:ext uri="{BB962C8B-B14F-4D97-AF65-F5344CB8AC3E}">
        <p14:creationId xmlns:p14="http://schemas.microsoft.com/office/powerpoint/2010/main" val="3098828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FFBC0ED-7AC5-482B-910D-5BE04BC12CD6}" type="datetimeFigureOut">
              <a:rPr lang="en-GB" smtClean="0"/>
              <a:t>01/09/2022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566EE9-8AAC-435E-8482-679E54AB45E0}" type="slidenum">
              <a:rPr lang="en-GB" smtClean="0"/>
              <a:t>‹#›</a:t>
            </a:fld>
            <a:endParaRPr lang="en-GB"/>
          </a:p>
        </p:txBody>
      </p:sp>
    </p:spTree>
    <p:extLst>
      <p:ext uri="{BB962C8B-B14F-4D97-AF65-F5344CB8AC3E}">
        <p14:creationId xmlns:p14="http://schemas.microsoft.com/office/powerpoint/2010/main" val="2314795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FFBC0ED-7AC5-482B-910D-5BE04BC12CD6}" type="datetimeFigureOut">
              <a:rPr lang="en-GB" smtClean="0"/>
              <a:t>01/09/2022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566EE9-8AAC-435E-8482-679E54AB45E0}" type="slidenum">
              <a:rPr lang="en-GB" smtClean="0"/>
              <a:t>‹#›</a:t>
            </a:fld>
            <a:endParaRPr lang="en-GB"/>
          </a:p>
        </p:txBody>
      </p:sp>
    </p:spTree>
    <p:extLst>
      <p:ext uri="{BB962C8B-B14F-4D97-AF65-F5344CB8AC3E}">
        <p14:creationId xmlns:p14="http://schemas.microsoft.com/office/powerpoint/2010/main" val="169455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FFBC0ED-7AC5-482B-910D-5BE04BC12CD6}" type="datetimeFigureOut">
              <a:rPr lang="en-GB" smtClean="0"/>
              <a:t>01/09/2022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566EE9-8AAC-435E-8482-679E54AB45E0}" type="slidenum">
              <a:rPr lang="en-GB" smtClean="0"/>
              <a:t>‹#›</a:t>
            </a:fld>
            <a:endParaRPr lang="en-GB"/>
          </a:p>
        </p:txBody>
      </p:sp>
    </p:spTree>
    <p:extLst>
      <p:ext uri="{BB962C8B-B14F-4D97-AF65-F5344CB8AC3E}">
        <p14:creationId xmlns:p14="http://schemas.microsoft.com/office/powerpoint/2010/main" val="4175819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FFBC0ED-7AC5-482B-910D-5BE04BC12CD6}" type="datetimeFigureOut">
              <a:rPr lang="en-GB" smtClean="0"/>
              <a:t>01/09/2022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1566EE9-8AAC-435E-8482-679E54AB45E0}" type="slidenum">
              <a:rPr lang="en-GB" smtClean="0"/>
              <a:t>‹#›</a:t>
            </a:fld>
            <a:endParaRPr lang="en-GB"/>
          </a:p>
        </p:txBody>
      </p:sp>
    </p:spTree>
    <p:extLst>
      <p:ext uri="{BB962C8B-B14F-4D97-AF65-F5344CB8AC3E}">
        <p14:creationId xmlns:p14="http://schemas.microsoft.com/office/powerpoint/2010/main" val="1221293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FFBC0ED-7AC5-482B-910D-5BE04BC12CD6}" type="datetimeFigureOut">
              <a:rPr lang="en-GB" smtClean="0"/>
              <a:t>01/09/2022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1566EE9-8AAC-435E-8482-679E54AB45E0}" type="slidenum">
              <a:rPr lang="en-GB" smtClean="0"/>
              <a:t>‹#›</a:t>
            </a:fld>
            <a:endParaRPr lang="en-GB"/>
          </a:p>
        </p:txBody>
      </p:sp>
    </p:spTree>
    <p:extLst>
      <p:ext uri="{BB962C8B-B14F-4D97-AF65-F5344CB8AC3E}">
        <p14:creationId xmlns:p14="http://schemas.microsoft.com/office/powerpoint/2010/main" val="3379247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BC0ED-7AC5-482B-910D-5BE04BC12CD6}" type="datetimeFigureOut">
              <a:rPr lang="en-GB" smtClean="0"/>
              <a:t>01/09/2022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1566EE9-8AAC-435E-8482-679E54AB45E0}" type="slidenum">
              <a:rPr lang="en-GB" smtClean="0"/>
              <a:t>‹#›</a:t>
            </a:fld>
            <a:endParaRPr lang="en-GB"/>
          </a:p>
        </p:txBody>
      </p:sp>
    </p:spTree>
    <p:extLst>
      <p:ext uri="{BB962C8B-B14F-4D97-AF65-F5344CB8AC3E}">
        <p14:creationId xmlns:p14="http://schemas.microsoft.com/office/powerpoint/2010/main" val="1724696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FFBC0ED-7AC5-482B-910D-5BE04BC12CD6}" type="datetimeFigureOut">
              <a:rPr lang="en-GB" smtClean="0"/>
              <a:t>01/09/2022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566EE9-8AAC-435E-8482-679E54AB45E0}" type="slidenum">
              <a:rPr lang="en-GB" smtClean="0"/>
              <a:t>‹#›</a:t>
            </a:fld>
            <a:endParaRPr lang="en-GB"/>
          </a:p>
        </p:txBody>
      </p:sp>
    </p:spTree>
    <p:extLst>
      <p:ext uri="{BB962C8B-B14F-4D97-AF65-F5344CB8AC3E}">
        <p14:creationId xmlns:p14="http://schemas.microsoft.com/office/powerpoint/2010/main" val="2714585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FFBC0ED-7AC5-482B-910D-5BE04BC12CD6}" type="datetimeFigureOut">
              <a:rPr lang="en-GB" smtClean="0"/>
              <a:t>01/09/2022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566EE9-8AAC-435E-8482-679E54AB45E0}" type="slidenum">
              <a:rPr lang="en-GB" smtClean="0"/>
              <a:t>‹#›</a:t>
            </a:fld>
            <a:endParaRPr lang="en-GB"/>
          </a:p>
        </p:txBody>
      </p:sp>
    </p:spTree>
    <p:extLst>
      <p:ext uri="{BB962C8B-B14F-4D97-AF65-F5344CB8AC3E}">
        <p14:creationId xmlns:p14="http://schemas.microsoft.com/office/powerpoint/2010/main" val="436221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BC0ED-7AC5-482B-910D-5BE04BC12CD6}" type="datetimeFigureOut">
              <a:rPr lang="en-GB" smtClean="0"/>
              <a:t>01/09/2022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566EE9-8AAC-435E-8482-679E54AB45E0}" type="slidenum">
              <a:rPr lang="en-GB" smtClean="0"/>
              <a:t>‹#›</a:t>
            </a:fld>
            <a:endParaRPr lang="en-GB"/>
          </a:p>
        </p:txBody>
      </p:sp>
    </p:spTree>
    <p:extLst>
      <p:ext uri="{BB962C8B-B14F-4D97-AF65-F5344CB8AC3E}">
        <p14:creationId xmlns:p14="http://schemas.microsoft.com/office/powerpoint/2010/main" val="393722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cid:image002.jpg@01D69251.A406495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5.png"/><Relationship Id="rId18" Type="http://schemas.openxmlformats.org/officeDocument/2006/relationships/image" Target="../media/image20.png"/><Relationship Id="rId3" Type="http://schemas.openxmlformats.org/officeDocument/2006/relationships/image" Target="cid:image002.jpg@01D69251.A4064950" TargetMode="External"/><Relationship Id="rId7" Type="http://schemas.openxmlformats.org/officeDocument/2006/relationships/image" Target="../media/image30.png"/><Relationship Id="rId12" Type="http://schemas.openxmlformats.org/officeDocument/2006/relationships/image" Target="../media/image34.png"/><Relationship Id="rId17" Type="http://schemas.openxmlformats.org/officeDocument/2006/relationships/image" Target="../media/image38.png"/><Relationship Id="rId2" Type="http://schemas.openxmlformats.org/officeDocument/2006/relationships/image" Target="../media/image2.jpeg"/><Relationship Id="rId16"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5.png"/><Relationship Id="rId5" Type="http://schemas.openxmlformats.org/officeDocument/2006/relationships/image" Target="../media/image29.png"/><Relationship Id="rId15" Type="http://schemas.openxmlformats.org/officeDocument/2006/relationships/image" Target="../media/image36.png"/><Relationship Id="rId10" Type="http://schemas.openxmlformats.org/officeDocument/2006/relationships/image" Target="../media/image33.png"/><Relationship Id="rId19" Type="http://schemas.openxmlformats.org/officeDocument/2006/relationships/image" Target="../media/image39.png"/><Relationship Id="rId4" Type="http://schemas.openxmlformats.org/officeDocument/2006/relationships/image" Target="../media/image10.png"/><Relationship Id="rId9" Type="http://schemas.openxmlformats.org/officeDocument/2006/relationships/image" Target="../media/image32.png"/><Relationship Id="rId1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cid:image002.jpg@01D69251.A4064950" TargetMode="External"/><Relationship Id="rId7"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43.png"/><Relationship Id="rId4" Type="http://schemas.openxmlformats.org/officeDocument/2006/relationships/image" Target="../media/image10.png"/><Relationship Id="rId9" Type="http://schemas.openxmlformats.org/officeDocument/2006/relationships/image" Target="../media/image42.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cid:image002.jpg@01D69251.A4064950" TargetMode="External"/><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cid:image002.jpg@01D69251.A4064950" TargetMode="External"/><Relationship Id="rId7" Type="http://schemas.openxmlformats.org/officeDocument/2006/relationships/image" Target="cid:image004.jpg@01D7D0AF.58F0A8A0" TargetMode="Externa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46.jpeg"/><Relationship Id="rId5" Type="http://schemas.openxmlformats.org/officeDocument/2006/relationships/image" Target="../media/image45.jpeg"/><Relationship Id="rId10" Type="http://schemas.openxmlformats.org/officeDocument/2006/relationships/image" Target="../media/image48.jpeg"/><Relationship Id="rId4" Type="http://schemas.openxmlformats.org/officeDocument/2006/relationships/image" Target="../media/image44.png"/><Relationship Id="rId9" Type="http://schemas.openxmlformats.org/officeDocument/2006/relationships/image" Target="cid:ef2e11ed-bf6a-4f61-bf99-154a5d560dfc@halton.gov.uk"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cid:image002.jpg@01D69251.A4064950" TargetMode="External"/><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2.jpeg"/><Relationship Id="rId16"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cid:image002.jpg@01D69251.A406495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1" cy="6862875"/>
          </a:xfrm>
          <a:prstGeom prst="rect">
            <a:avLst/>
          </a:prstGeom>
        </p:spPr>
      </p:pic>
      <p:sp>
        <p:nvSpPr>
          <p:cNvPr id="2" name="Title 1"/>
          <p:cNvSpPr>
            <a:spLocks noGrp="1"/>
          </p:cNvSpPr>
          <p:nvPr>
            <p:ph type="ctrTitle"/>
          </p:nvPr>
        </p:nvSpPr>
        <p:spPr>
          <a:xfrm>
            <a:off x="1419497" y="3611676"/>
            <a:ext cx="9144000" cy="2387600"/>
          </a:xfrm>
        </p:spPr>
        <p:txBody>
          <a:bodyPr>
            <a:normAutofit/>
          </a:bodyPr>
          <a:lstStyle/>
          <a:p>
            <a:r>
              <a:rPr lang="en-GB" sz="3600" b="1" dirty="0" smtClean="0">
                <a:solidFill>
                  <a:schemeClr val="accent1"/>
                </a:solidFill>
                <a:latin typeface="+mn-lt"/>
              </a:rPr>
              <a:t>Halton Safeguarding Adults Board Annual Report April 2021 – March 2022</a:t>
            </a:r>
            <a:endParaRPr lang="en-GB" sz="3600" b="1" dirty="0">
              <a:solidFill>
                <a:schemeClr val="accent1"/>
              </a:solidFill>
              <a:latin typeface="+mn-lt"/>
            </a:endParaRPr>
          </a:p>
        </p:txBody>
      </p:sp>
      <p:pic>
        <p:nvPicPr>
          <p:cNvPr id="5" name="Picture 4" descr="cid:image002.jpg@01D69251.A406495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0"/>
            <a:ext cx="3486150" cy="1471930"/>
          </a:xfrm>
          <a:prstGeom prst="rect">
            <a:avLst/>
          </a:prstGeom>
          <a:noFill/>
          <a:ln>
            <a:noFill/>
          </a:ln>
        </p:spPr>
      </p:pic>
    </p:spTree>
    <p:extLst>
      <p:ext uri="{BB962C8B-B14F-4D97-AF65-F5344CB8AC3E}">
        <p14:creationId xmlns:p14="http://schemas.microsoft.com/office/powerpoint/2010/main" val="1850380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05"/>
            <a:ext cx="10515600" cy="1257460"/>
          </a:xfrm>
          <a:solidFill>
            <a:schemeClr val="accent1">
              <a:lumMod val="40000"/>
              <a:lumOff val="60000"/>
            </a:schemeClr>
          </a:solidFill>
        </p:spPr>
        <p:txBody>
          <a:bodyPr/>
          <a:lstStyle/>
          <a:p>
            <a:r>
              <a:rPr lang="en-GB" b="1" dirty="0" smtClean="0">
                <a:solidFill>
                  <a:schemeClr val="accent1">
                    <a:lumMod val="50000"/>
                  </a:schemeClr>
                </a:solidFill>
                <a:latin typeface="+mn-lt"/>
              </a:rPr>
              <a:t>HSAB Achievements 2021/22</a:t>
            </a:r>
            <a:endParaRPr lang="en-GB" b="1" dirty="0">
              <a:solidFill>
                <a:schemeClr val="accent1">
                  <a:lumMod val="50000"/>
                </a:schemeClr>
              </a:solidFill>
              <a:latin typeface="+mn-l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34893342"/>
              </p:ext>
            </p:extLst>
          </p:nvPr>
        </p:nvGraphicFramePr>
        <p:xfrm>
          <a:off x="15875" y="1189038"/>
          <a:ext cx="12176124" cy="3739542"/>
        </p:xfrm>
        <a:graphic>
          <a:graphicData uri="http://schemas.openxmlformats.org/drawingml/2006/table">
            <a:tbl>
              <a:tblPr firstRow="1" bandRow="1">
                <a:tableStyleId>{5C22544A-7EE6-4342-B048-85BDC9FD1C3A}</a:tableStyleId>
              </a:tblPr>
              <a:tblGrid>
                <a:gridCol w="2675074">
                  <a:extLst>
                    <a:ext uri="{9D8B030D-6E8A-4147-A177-3AD203B41FA5}">
                      <a16:colId xmlns:a16="http://schemas.microsoft.com/office/drawing/2014/main" val="3753664701"/>
                    </a:ext>
                  </a:extLst>
                </a:gridCol>
                <a:gridCol w="4637314">
                  <a:extLst>
                    <a:ext uri="{9D8B030D-6E8A-4147-A177-3AD203B41FA5}">
                      <a16:colId xmlns:a16="http://schemas.microsoft.com/office/drawing/2014/main" val="1709495678"/>
                    </a:ext>
                  </a:extLst>
                </a:gridCol>
                <a:gridCol w="4863736">
                  <a:extLst>
                    <a:ext uri="{9D8B030D-6E8A-4147-A177-3AD203B41FA5}">
                      <a16:colId xmlns:a16="http://schemas.microsoft.com/office/drawing/2014/main" val="461914071"/>
                    </a:ext>
                  </a:extLst>
                </a:gridCol>
              </a:tblGrid>
              <a:tr h="378622">
                <a:tc>
                  <a:txBody>
                    <a:bodyPr/>
                    <a:lstStyle/>
                    <a:p>
                      <a:r>
                        <a:rPr lang="en-GB" dirty="0" smtClean="0"/>
                        <a:t>Priority</a:t>
                      </a:r>
                      <a:endParaRPr lang="en-GB" dirty="0"/>
                    </a:p>
                  </a:txBody>
                  <a:tcPr/>
                </a:tc>
                <a:tc>
                  <a:txBody>
                    <a:bodyPr/>
                    <a:lstStyle/>
                    <a:p>
                      <a:r>
                        <a:rPr lang="en-GB" dirty="0" smtClean="0"/>
                        <a:t>What we said we’d do</a:t>
                      </a:r>
                      <a:endParaRPr lang="en-GB" dirty="0"/>
                    </a:p>
                  </a:txBody>
                  <a:tcPr/>
                </a:tc>
                <a:tc>
                  <a:txBody>
                    <a:bodyPr/>
                    <a:lstStyle/>
                    <a:p>
                      <a:r>
                        <a:rPr lang="en-GB" dirty="0" smtClean="0"/>
                        <a:t>What we did</a:t>
                      </a:r>
                      <a:endParaRPr lang="en-GB" dirty="0"/>
                    </a:p>
                  </a:txBody>
                  <a:tcPr/>
                </a:tc>
                <a:extLst>
                  <a:ext uri="{0D108BD9-81ED-4DB2-BD59-A6C34878D82A}">
                    <a16:rowId xmlns:a16="http://schemas.microsoft.com/office/drawing/2014/main" val="2020523331"/>
                  </a:ext>
                </a:extLst>
              </a:tr>
              <a:tr h="840230">
                <a:tc>
                  <a:txBody>
                    <a:bodyPr/>
                    <a:lstStyle/>
                    <a:p>
                      <a:r>
                        <a:rPr lang="en-GB" sz="1600" b="1" dirty="0" smtClean="0"/>
                        <a:t>Co Production &amp; Engagement</a:t>
                      </a:r>
                      <a:endParaRPr lang="en-GB" sz="1600" b="1" dirty="0"/>
                    </a:p>
                  </a:txBody>
                  <a:tcPr/>
                </a:tc>
                <a:tc>
                  <a:txBody>
                    <a:bodyPr/>
                    <a:lstStyle/>
                    <a:p>
                      <a:r>
                        <a:rPr lang="en-GB" sz="1600" dirty="0" smtClean="0"/>
                        <a:t>HSAB partner agencies to have</a:t>
                      </a:r>
                      <a:r>
                        <a:rPr lang="en-GB" sz="1600" baseline="0" dirty="0" smtClean="0"/>
                        <a:t> learning and professional development opportunities in place for their individual workforce</a:t>
                      </a:r>
                      <a:endParaRPr lang="en-GB" sz="1600" dirty="0"/>
                    </a:p>
                  </a:txBody>
                  <a:tcPr/>
                </a:tc>
                <a:tc>
                  <a:txBody>
                    <a:bodyPr/>
                    <a:lstStyle/>
                    <a:p>
                      <a:r>
                        <a:rPr lang="en-GB" sz="1600" dirty="0" smtClean="0"/>
                        <a:t>An annual training programme is developed and delivered on behalf of the board,</a:t>
                      </a:r>
                      <a:r>
                        <a:rPr lang="en-GB" sz="1600" baseline="0" dirty="0" smtClean="0"/>
                        <a:t> which is available to all partner agencies.  </a:t>
                      </a:r>
                      <a:endParaRPr lang="en-GB" sz="1600" dirty="0"/>
                    </a:p>
                  </a:txBody>
                  <a:tcPr/>
                </a:tc>
                <a:extLst>
                  <a:ext uri="{0D108BD9-81ED-4DB2-BD59-A6C34878D82A}">
                    <a16:rowId xmlns:a16="http://schemas.microsoft.com/office/drawing/2014/main" val="2393288766"/>
                  </a:ext>
                </a:extLst>
              </a:tr>
              <a:tr h="840230">
                <a:tc>
                  <a:txBody>
                    <a:bodyPr/>
                    <a:lstStyle/>
                    <a:p>
                      <a:endParaRPr lang="en-GB" sz="1600" dirty="0"/>
                    </a:p>
                  </a:txBody>
                  <a:tcPr/>
                </a:tc>
                <a:tc>
                  <a:txBody>
                    <a:bodyPr/>
                    <a:lstStyle/>
                    <a:p>
                      <a:r>
                        <a:rPr lang="en-GB" sz="1600" dirty="0" smtClean="0"/>
                        <a:t>Consistency and standardisation of safeguarding</a:t>
                      </a:r>
                      <a:r>
                        <a:rPr lang="en-GB" sz="1600" baseline="0" dirty="0" smtClean="0"/>
                        <a:t> practice across </a:t>
                      </a:r>
                      <a:r>
                        <a:rPr lang="en-GB" sz="1600" baseline="0" dirty="0" err="1" smtClean="0"/>
                        <a:t>Halton</a:t>
                      </a:r>
                      <a:endParaRPr lang="en-GB" sz="1600" dirty="0"/>
                    </a:p>
                  </a:txBody>
                  <a:tcPr/>
                </a:tc>
                <a:tc>
                  <a:txBody>
                    <a:bodyPr/>
                    <a:lstStyle/>
                    <a:p>
                      <a:r>
                        <a:rPr lang="en-GB" sz="1600" dirty="0" smtClean="0"/>
                        <a:t>All HSAB partner agencies approved</a:t>
                      </a:r>
                      <a:r>
                        <a:rPr lang="en-GB" sz="1600" baseline="0" dirty="0" smtClean="0"/>
                        <a:t> the </a:t>
                      </a:r>
                      <a:r>
                        <a:rPr lang="en-GB" sz="1600" baseline="0" dirty="0" err="1" smtClean="0"/>
                        <a:t>Halton</a:t>
                      </a:r>
                      <a:r>
                        <a:rPr lang="en-GB" sz="1600" baseline="0" dirty="0" smtClean="0"/>
                        <a:t> Safeguarding Policy and Procedure documents which were reviewed and updated in 2020. </a:t>
                      </a:r>
                    </a:p>
                  </a:txBody>
                  <a:tcPr/>
                </a:tc>
                <a:extLst>
                  <a:ext uri="{0D108BD9-81ED-4DB2-BD59-A6C34878D82A}">
                    <a16:rowId xmlns:a16="http://schemas.microsoft.com/office/drawing/2014/main" val="702509910"/>
                  </a:ext>
                </a:extLst>
              </a:tr>
              <a:tr h="840230">
                <a:tc>
                  <a:txBody>
                    <a:bodyPr/>
                    <a:lstStyle/>
                    <a:p>
                      <a:endParaRPr lang="en-GB" sz="1600" dirty="0"/>
                    </a:p>
                  </a:txBody>
                  <a:tcPr/>
                </a:tc>
                <a:tc>
                  <a:txBody>
                    <a:bodyPr/>
                    <a:lstStyle/>
                    <a:p>
                      <a:r>
                        <a:rPr lang="en-GB" sz="1600" dirty="0" smtClean="0"/>
                        <a:t>All agencies to promote a Making Safeguarding Personal</a:t>
                      </a:r>
                      <a:r>
                        <a:rPr lang="en-GB" sz="1600" baseline="0" dirty="0" smtClean="0"/>
                        <a:t> approach</a:t>
                      </a:r>
                      <a:endParaRPr lang="en-GB" sz="1600" dirty="0"/>
                    </a:p>
                  </a:txBody>
                  <a:tcPr/>
                </a:tc>
                <a:tc>
                  <a:txBody>
                    <a:bodyPr/>
                    <a:lstStyle/>
                    <a:p>
                      <a:r>
                        <a:rPr lang="en-GB" sz="1600" dirty="0" smtClean="0"/>
                        <a:t>Making Safeguarding Personal</a:t>
                      </a:r>
                      <a:r>
                        <a:rPr lang="en-GB" sz="1600" baseline="0" dirty="0" smtClean="0"/>
                        <a:t> is at the centre of all safeguarding practice in </a:t>
                      </a:r>
                      <a:r>
                        <a:rPr lang="en-GB" sz="1600" baseline="0" dirty="0" err="1" smtClean="0"/>
                        <a:t>Halton</a:t>
                      </a:r>
                      <a:r>
                        <a:rPr lang="en-GB" sz="1600" baseline="0" dirty="0" smtClean="0"/>
                        <a:t>, with a survey completed at the end of each S42 enquiry.</a:t>
                      </a:r>
                      <a:endParaRPr lang="en-GB" sz="1600" dirty="0"/>
                    </a:p>
                  </a:txBody>
                  <a:tcPr/>
                </a:tc>
                <a:extLst>
                  <a:ext uri="{0D108BD9-81ED-4DB2-BD59-A6C34878D82A}">
                    <a16:rowId xmlns:a16="http://schemas.microsoft.com/office/drawing/2014/main" val="4038970824"/>
                  </a:ext>
                </a:extLst>
              </a:tr>
              <a:tr h="840230">
                <a:tc>
                  <a:txBody>
                    <a:bodyPr/>
                    <a:lstStyle/>
                    <a:p>
                      <a:endParaRPr lang="en-GB" sz="1600" dirty="0"/>
                    </a:p>
                  </a:txBody>
                  <a:tcPr/>
                </a:tc>
                <a:tc>
                  <a:txBody>
                    <a:bodyPr/>
                    <a:lstStyle/>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extLst>
                  <a:ext uri="{0D108BD9-81ED-4DB2-BD59-A6C34878D82A}">
                    <a16:rowId xmlns:a16="http://schemas.microsoft.com/office/drawing/2014/main" val="1277762143"/>
                  </a:ext>
                </a:extLst>
              </a:tr>
            </a:tbl>
          </a:graphicData>
        </a:graphic>
      </p:graphicFrame>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68105"/>
            <a:ext cx="3486150" cy="1257459"/>
          </a:xfrm>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5873" y="3248526"/>
            <a:ext cx="2635887" cy="1344495"/>
          </a:xfrm>
          <a:prstGeom prst="rect">
            <a:avLst/>
          </a:prstGeom>
          <a:noFill/>
          <a:ln>
            <a:noFill/>
          </a:ln>
        </p:spPr>
      </p:pic>
    </p:spTree>
    <p:extLst>
      <p:ext uri="{BB962C8B-B14F-4D97-AF65-F5344CB8AC3E}">
        <p14:creationId xmlns:p14="http://schemas.microsoft.com/office/powerpoint/2010/main" val="2414744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05"/>
            <a:ext cx="10515600" cy="1257460"/>
          </a:xfrm>
          <a:solidFill>
            <a:schemeClr val="accent1">
              <a:lumMod val="40000"/>
              <a:lumOff val="60000"/>
            </a:schemeClr>
          </a:solidFill>
        </p:spPr>
        <p:txBody>
          <a:bodyPr/>
          <a:lstStyle/>
          <a:p>
            <a:r>
              <a:rPr lang="en-GB" b="1" dirty="0" smtClean="0">
                <a:solidFill>
                  <a:schemeClr val="accent1">
                    <a:lumMod val="50000"/>
                  </a:schemeClr>
                </a:solidFill>
                <a:latin typeface="+mn-lt"/>
              </a:rPr>
              <a:t>HSAB Achievements 2021/22</a:t>
            </a:r>
            <a:endParaRPr lang="en-GB" b="1" dirty="0">
              <a:solidFill>
                <a:schemeClr val="accent1">
                  <a:lumMod val="50000"/>
                </a:schemeClr>
              </a:solidFill>
              <a:latin typeface="+mn-l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48283674"/>
              </p:ext>
            </p:extLst>
          </p:nvPr>
        </p:nvGraphicFramePr>
        <p:xfrm>
          <a:off x="15875" y="1189038"/>
          <a:ext cx="12176124" cy="5668962"/>
        </p:xfrm>
        <a:graphic>
          <a:graphicData uri="http://schemas.openxmlformats.org/drawingml/2006/table">
            <a:tbl>
              <a:tblPr firstRow="1" bandRow="1">
                <a:tableStyleId>{5C22544A-7EE6-4342-B048-85BDC9FD1C3A}</a:tableStyleId>
              </a:tblPr>
              <a:tblGrid>
                <a:gridCol w="2675074">
                  <a:extLst>
                    <a:ext uri="{9D8B030D-6E8A-4147-A177-3AD203B41FA5}">
                      <a16:colId xmlns:a16="http://schemas.microsoft.com/office/drawing/2014/main" val="3753664701"/>
                    </a:ext>
                  </a:extLst>
                </a:gridCol>
                <a:gridCol w="4637314">
                  <a:extLst>
                    <a:ext uri="{9D8B030D-6E8A-4147-A177-3AD203B41FA5}">
                      <a16:colId xmlns:a16="http://schemas.microsoft.com/office/drawing/2014/main" val="1709495678"/>
                    </a:ext>
                  </a:extLst>
                </a:gridCol>
                <a:gridCol w="4863736">
                  <a:extLst>
                    <a:ext uri="{9D8B030D-6E8A-4147-A177-3AD203B41FA5}">
                      <a16:colId xmlns:a16="http://schemas.microsoft.com/office/drawing/2014/main" val="461914071"/>
                    </a:ext>
                  </a:extLst>
                </a:gridCol>
              </a:tblGrid>
              <a:tr h="386946">
                <a:tc>
                  <a:txBody>
                    <a:bodyPr/>
                    <a:lstStyle/>
                    <a:p>
                      <a:r>
                        <a:rPr lang="en-GB" dirty="0" smtClean="0"/>
                        <a:t>Priority</a:t>
                      </a:r>
                      <a:endParaRPr lang="en-GB" dirty="0"/>
                    </a:p>
                  </a:txBody>
                  <a:tcPr/>
                </a:tc>
                <a:tc>
                  <a:txBody>
                    <a:bodyPr/>
                    <a:lstStyle/>
                    <a:p>
                      <a:r>
                        <a:rPr lang="en-GB" dirty="0" smtClean="0"/>
                        <a:t>What we said we’d do</a:t>
                      </a:r>
                      <a:endParaRPr lang="en-GB" dirty="0"/>
                    </a:p>
                  </a:txBody>
                  <a:tcPr/>
                </a:tc>
                <a:tc>
                  <a:txBody>
                    <a:bodyPr/>
                    <a:lstStyle/>
                    <a:p>
                      <a:r>
                        <a:rPr lang="en-GB" dirty="0" smtClean="0"/>
                        <a:t>What we did</a:t>
                      </a:r>
                      <a:endParaRPr lang="en-GB" dirty="0"/>
                    </a:p>
                  </a:txBody>
                  <a:tcPr/>
                </a:tc>
                <a:extLst>
                  <a:ext uri="{0D108BD9-81ED-4DB2-BD59-A6C34878D82A}">
                    <a16:rowId xmlns:a16="http://schemas.microsoft.com/office/drawing/2014/main" val="2020523331"/>
                  </a:ext>
                </a:extLst>
              </a:tr>
              <a:tr h="858702">
                <a:tc>
                  <a:txBody>
                    <a:bodyPr/>
                    <a:lstStyle/>
                    <a:p>
                      <a:r>
                        <a:rPr lang="en-GB" sz="1600" b="1" dirty="0" smtClean="0"/>
                        <a:t>Co Production &amp; Engagement</a:t>
                      </a:r>
                      <a:endParaRPr lang="en-GB" sz="1600" b="1" dirty="0"/>
                    </a:p>
                  </a:txBody>
                  <a:tcPr/>
                </a:tc>
                <a:tc>
                  <a:txBody>
                    <a:bodyPr/>
                    <a:lstStyle/>
                    <a:p>
                      <a:r>
                        <a:rPr lang="en-GB" sz="1600" dirty="0" smtClean="0"/>
                        <a:t>Implement</a:t>
                      </a:r>
                      <a:r>
                        <a:rPr lang="en-GB" sz="1600" baseline="0" dirty="0" smtClean="0"/>
                        <a:t> </a:t>
                      </a:r>
                      <a:r>
                        <a:rPr lang="en-GB" sz="1600" dirty="0" smtClean="0"/>
                        <a:t>effective communication of training opportunities within HSAB members</a:t>
                      </a:r>
                      <a:r>
                        <a:rPr lang="en-GB" sz="1600" baseline="0" dirty="0" smtClean="0"/>
                        <a:t> and partner agencies</a:t>
                      </a:r>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An annual training programme is developed and delivered on behalf of the board,</a:t>
                      </a:r>
                      <a:r>
                        <a:rPr lang="en-GB" sz="1600" baseline="0" dirty="0" smtClean="0"/>
                        <a:t> which is available to all partner agencies.  </a:t>
                      </a:r>
                      <a:endParaRPr lang="en-GB" dirty="0"/>
                    </a:p>
                  </a:txBody>
                  <a:tcPr/>
                </a:tc>
                <a:extLst>
                  <a:ext uri="{0D108BD9-81ED-4DB2-BD59-A6C34878D82A}">
                    <a16:rowId xmlns:a16="http://schemas.microsoft.com/office/drawing/2014/main" val="2393288766"/>
                  </a:ext>
                </a:extLst>
              </a:tr>
              <a:tr h="1837856">
                <a:tc>
                  <a:txBody>
                    <a:bodyPr/>
                    <a:lstStyle/>
                    <a:p>
                      <a:endParaRPr lang="en-GB" sz="1600" dirty="0"/>
                    </a:p>
                  </a:txBody>
                  <a:tcPr/>
                </a:tc>
                <a:tc>
                  <a:txBody>
                    <a:bodyPr/>
                    <a:lstStyle/>
                    <a:p>
                      <a:r>
                        <a:rPr lang="en-GB" sz="1600" dirty="0" smtClean="0"/>
                        <a:t>Support</a:t>
                      </a:r>
                      <a:r>
                        <a:rPr lang="en-GB" sz="1600" baseline="0" dirty="0" smtClean="0"/>
                        <a:t> the development of good multi-agency practice, sharing best practice, lessons learned and have the confidence to challenge decision making</a:t>
                      </a:r>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The</a:t>
                      </a:r>
                      <a:r>
                        <a:rPr lang="en-GB" sz="1600" baseline="0" dirty="0" smtClean="0"/>
                        <a:t> Safeguarding Practice Sub Group ensures that any lessons learned or areas of good practice are shared and adopted where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HSAB Partnership Forum have developed a Communications &amp; Engagement Strategy for 2022-24 and action plan for delivery with partners.</a:t>
                      </a:r>
                      <a:endParaRPr lang="en-GB" dirty="0"/>
                    </a:p>
                  </a:txBody>
                  <a:tcPr/>
                </a:tc>
                <a:extLst>
                  <a:ext uri="{0D108BD9-81ED-4DB2-BD59-A6C34878D82A}">
                    <a16:rowId xmlns:a16="http://schemas.microsoft.com/office/drawing/2014/main" val="702509910"/>
                  </a:ext>
                </a:extLst>
              </a:tr>
              <a:tr h="2585458">
                <a:tc>
                  <a:txBody>
                    <a:bodyPr/>
                    <a:lstStyle/>
                    <a:p>
                      <a:endParaRPr lang="en-GB" sz="1600" dirty="0"/>
                    </a:p>
                  </a:txBody>
                  <a:tcPr/>
                </a:tc>
                <a:tc>
                  <a:txBody>
                    <a:bodyPr/>
                    <a:lstStyle/>
                    <a:p>
                      <a:r>
                        <a:rPr lang="en-GB" sz="1600" smtClean="0"/>
                        <a:t>Support </a:t>
                      </a:r>
                      <a:r>
                        <a:rPr lang="en-GB" sz="1600" dirty="0" smtClean="0"/>
                        <a:t>adults at risk, informal</a:t>
                      </a:r>
                      <a:r>
                        <a:rPr lang="en-GB" sz="1600" baseline="0" dirty="0" smtClean="0"/>
                        <a:t> carers and families with safeguarding and ensuring that they feel support within the safeguarding process</a:t>
                      </a:r>
                      <a:endParaRPr lang="en-GB" sz="1600" dirty="0"/>
                    </a:p>
                  </a:txBody>
                  <a:tcPr/>
                </a:tc>
                <a:tc>
                  <a:txBody>
                    <a:bodyPr/>
                    <a:lstStyle/>
                    <a:p>
                      <a:r>
                        <a:rPr lang="en-GB" sz="1600" dirty="0" smtClean="0"/>
                        <a:t>By adopting the Making</a:t>
                      </a:r>
                      <a:r>
                        <a:rPr lang="en-GB" sz="1600" baseline="0" dirty="0" smtClean="0"/>
                        <a:t> Safeguarding Personal approach to safeguarding practice in </a:t>
                      </a:r>
                      <a:r>
                        <a:rPr lang="en-GB" sz="1600" baseline="0" dirty="0" err="1" smtClean="0"/>
                        <a:t>Halton</a:t>
                      </a:r>
                      <a:r>
                        <a:rPr lang="en-GB" sz="1600" baseline="0" dirty="0" smtClean="0"/>
                        <a:t>, to ensures the adult at risk is at the centre of all decisions and are supported to ensure their desired outcomes are met. </a:t>
                      </a:r>
                    </a:p>
                    <a:p>
                      <a:r>
                        <a:rPr lang="en-GB" sz="1600" baseline="0" dirty="0" smtClean="0"/>
                        <a:t>HSAB Partnership Forum have led on the compilation, distribution and evaluation of an adult safeguarding awareness questionnaire/survey to support engagement with service users, family members/carers and the public regarding feedback on safeguarding services, to help shape services in the future.</a:t>
                      </a:r>
                      <a:endParaRPr lang="en-GB" sz="1600" dirty="0"/>
                    </a:p>
                  </a:txBody>
                  <a:tcPr/>
                </a:tc>
                <a:extLst>
                  <a:ext uri="{0D108BD9-81ED-4DB2-BD59-A6C34878D82A}">
                    <a16:rowId xmlns:a16="http://schemas.microsoft.com/office/drawing/2014/main" val="4038970824"/>
                  </a:ext>
                </a:extLst>
              </a:tr>
            </a:tbl>
          </a:graphicData>
        </a:graphic>
      </p:graphicFrame>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68105"/>
            <a:ext cx="3486150" cy="1257459"/>
          </a:xfrm>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5873" y="3248526"/>
            <a:ext cx="2635887" cy="1009965"/>
          </a:xfrm>
          <a:prstGeom prst="rect">
            <a:avLst/>
          </a:prstGeom>
          <a:noFill/>
          <a:ln>
            <a:noFill/>
          </a:ln>
        </p:spPr>
      </p:pic>
    </p:spTree>
    <p:extLst>
      <p:ext uri="{BB962C8B-B14F-4D97-AF65-F5344CB8AC3E}">
        <p14:creationId xmlns:p14="http://schemas.microsoft.com/office/powerpoint/2010/main" val="2790081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05"/>
            <a:ext cx="10515600" cy="1257460"/>
          </a:xfrm>
          <a:solidFill>
            <a:schemeClr val="accent1">
              <a:lumMod val="40000"/>
              <a:lumOff val="60000"/>
            </a:schemeClr>
          </a:solidFill>
        </p:spPr>
        <p:txBody>
          <a:bodyPr/>
          <a:lstStyle/>
          <a:p>
            <a:r>
              <a:rPr lang="en-GB" b="1" dirty="0" smtClean="0">
                <a:solidFill>
                  <a:schemeClr val="accent1">
                    <a:lumMod val="50000"/>
                  </a:schemeClr>
                </a:solidFill>
                <a:latin typeface="+mn-lt"/>
              </a:rPr>
              <a:t>HSAB Achievements 2021/22</a:t>
            </a:r>
            <a:endParaRPr lang="en-GB" b="1" dirty="0">
              <a:solidFill>
                <a:schemeClr val="accent1">
                  <a:lumMod val="50000"/>
                </a:schemeClr>
              </a:solidFill>
              <a:latin typeface="+mn-l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33187103"/>
              </p:ext>
            </p:extLst>
          </p:nvPr>
        </p:nvGraphicFramePr>
        <p:xfrm>
          <a:off x="15875" y="1189038"/>
          <a:ext cx="12176124" cy="5003800"/>
        </p:xfrm>
        <a:graphic>
          <a:graphicData uri="http://schemas.openxmlformats.org/drawingml/2006/table">
            <a:tbl>
              <a:tblPr firstRow="1" bandRow="1">
                <a:tableStyleId>{5C22544A-7EE6-4342-B048-85BDC9FD1C3A}</a:tableStyleId>
              </a:tblPr>
              <a:tblGrid>
                <a:gridCol w="2675074">
                  <a:extLst>
                    <a:ext uri="{9D8B030D-6E8A-4147-A177-3AD203B41FA5}">
                      <a16:colId xmlns:a16="http://schemas.microsoft.com/office/drawing/2014/main" val="3753664701"/>
                    </a:ext>
                  </a:extLst>
                </a:gridCol>
                <a:gridCol w="4637314">
                  <a:extLst>
                    <a:ext uri="{9D8B030D-6E8A-4147-A177-3AD203B41FA5}">
                      <a16:colId xmlns:a16="http://schemas.microsoft.com/office/drawing/2014/main" val="1709495678"/>
                    </a:ext>
                  </a:extLst>
                </a:gridCol>
                <a:gridCol w="4863736">
                  <a:extLst>
                    <a:ext uri="{9D8B030D-6E8A-4147-A177-3AD203B41FA5}">
                      <a16:colId xmlns:a16="http://schemas.microsoft.com/office/drawing/2014/main" val="461914071"/>
                    </a:ext>
                  </a:extLst>
                </a:gridCol>
              </a:tblGrid>
              <a:tr h="370840">
                <a:tc>
                  <a:txBody>
                    <a:bodyPr/>
                    <a:lstStyle/>
                    <a:p>
                      <a:r>
                        <a:rPr lang="en-GB" dirty="0" smtClean="0"/>
                        <a:t>Priority</a:t>
                      </a:r>
                      <a:endParaRPr lang="en-GB" dirty="0"/>
                    </a:p>
                  </a:txBody>
                  <a:tcPr/>
                </a:tc>
                <a:tc>
                  <a:txBody>
                    <a:bodyPr/>
                    <a:lstStyle/>
                    <a:p>
                      <a:r>
                        <a:rPr lang="en-GB" dirty="0" smtClean="0"/>
                        <a:t>What we said we’d do</a:t>
                      </a:r>
                      <a:endParaRPr lang="en-GB" dirty="0"/>
                    </a:p>
                  </a:txBody>
                  <a:tcPr/>
                </a:tc>
                <a:tc>
                  <a:txBody>
                    <a:bodyPr/>
                    <a:lstStyle/>
                    <a:p>
                      <a:r>
                        <a:rPr lang="en-GB" dirty="0" smtClean="0"/>
                        <a:t>What we did</a:t>
                      </a:r>
                      <a:endParaRPr lang="en-GB" dirty="0"/>
                    </a:p>
                  </a:txBody>
                  <a:tcPr/>
                </a:tc>
                <a:extLst>
                  <a:ext uri="{0D108BD9-81ED-4DB2-BD59-A6C34878D82A}">
                    <a16:rowId xmlns:a16="http://schemas.microsoft.com/office/drawing/2014/main" val="2020523331"/>
                  </a:ext>
                </a:extLst>
              </a:tr>
              <a:tr h="370840">
                <a:tc>
                  <a:txBody>
                    <a:bodyPr/>
                    <a:lstStyle/>
                    <a:p>
                      <a:r>
                        <a:rPr lang="en-GB" sz="1600" b="1" dirty="0" smtClean="0"/>
                        <a:t>Learning &amp; Professional</a:t>
                      </a:r>
                      <a:r>
                        <a:rPr lang="en-GB" sz="1600" b="1" baseline="0" dirty="0" smtClean="0"/>
                        <a:t> </a:t>
                      </a:r>
                      <a:r>
                        <a:rPr lang="en-GB" sz="1600" b="1" dirty="0" smtClean="0"/>
                        <a:t>Development</a:t>
                      </a:r>
                      <a:endParaRPr lang="en-GB" sz="1600" b="1" dirty="0"/>
                    </a:p>
                  </a:txBody>
                  <a:tcPr/>
                </a:tc>
                <a:tc>
                  <a:txBody>
                    <a:bodyPr/>
                    <a:lstStyle/>
                    <a:p>
                      <a:r>
                        <a:rPr lang="en-GB" sz="1600" dirty="0" smtClean="0"/>
                        <a:t>Reassurances that safeguarding approaches are developed</a:t>
                      </a:r>
                      <a:r>
                        <a:rPr lang="en-GB" sz="1600" baseline="0" dirty="0" smtClean="0"/>
                        <a:t> actively including representation from all key areas</a:t>
                      </a:r>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Development of New Safeguarding Casefile Audit process shared and tested with practitioners and  managers including the Partnership Forum members in advance of implementation. Partner representatives also invited to participate in multi agency audits from July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New process includes reflection and sharing for all practitioners . It also includes any topics for learning and professional development reported to the SAB Practice group and SAB Executive Group. </a:t>
                      </a:r>
                      <a:endParaRPr lang="en-GB" sz="1600" dirty="0" smtClean="0"/>
                    </a:p>
                    <a:p>
                      <a:endParaRPr lang="en-GB" dirty="0"/>
                    </a:p>
                  </a:txBody>
                  <a:tcPr/>
                </a:tc>
                <a:extLst>
                  <a:ext uri="{0D108BD9-81ED-4DB2-BD59-A6C34878D82A}">
                    <a16:rowId xmlns:a16="http://schemas.microsoft.com/office/drawing/2014/main" val="2393288766"/>
                  </a:ext>
                </a:extLst>
              </a:tr>
              <a:tr h="370840">
                <a:tc>
                  <a:txBody>
                    <a:bodyPr/>
                    <a:lstStyle/>
                    <a:p>
                      <a:endParaRPr lang="en-GB" sz="1600" dirty="0"/>
                    </a:p>
                  </a:txBody>
                  <a:tcPr/>
                </a:tc>
                <a:tc>
                  <a:txBody>
                    <a:bodyPr/>
                    <a:lstStyle/>
                    <a:p>
                      <a:r>
                        <a:rPr lang="en-GB" sz="1600" dirty="0" smtClean="0"/>
                        <a:t>Ensure that the voice</a:t>
                      </a:r>
                      <a:r>
                        <a:rPr lang="en-GB" sz="1600" baseline="0" dirty="0" smtClean="0"/>
                        <a:t> of people who use services are heard, are involved in developing policy and are at the centre of any health and social care intervention ensuring their rights, wishes and feelings are at the hear of the decision making process</a:t>
                      </a:r>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Engagement</a:t>
                      </a:r>
                      <a:r>
                        <a:rPr lang="en-GB" sz="1600" baseline="0" dirty="0" smtClean="0"/>
                        <a:t> survey /questionnaire created for distribution in September 2022 through the SAB Partnership Forum for people who use services linked to safeguarding. Feedback will further support development of policy /communications and HSAB website. </a:t>
                      </a:r>
                      <a:endParaRPr lang="en-GB" sz="1600" dirty="0" smtClean="0"/>
                    </a:p>
                    <a:p>
                      <a:endParaRPr lang="en-GB" dirty="0"/>
                    </a:p>
                  </a:txBody>
                  <a:tcPr/>
                </a:tc>
                <a:extLst>
                  <a:ext uri="{0D108BD9-81ED-4DB2-BD59-A6C34878D82A}">
                    <a16:rowId xmlns:a16="http://schemas.microsoft.com/office/drawing/2014/main" val="702509910"/>
                  </a:ext>
                </a:extLst>
              </a:tr>
            </a:tbl>
          </a:graphicData>
        </a:graphic>
      </p:graphicFrame>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68105"/>
            <a:ext cx="3486150" cy="1257459"/>
          </a:xfrm>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5874" y="2232254"/>
            <a:ext cx="2662011" cy="1252220"/>
          </a:xfrm>
          <a:prstGeom prst="rect">
            <a:avLst/>
          </a:prstGeom>
          <a:noFill/>
          <a:ln>
            <a:noFill/>
          </a:ln>
        </p:spPr>
      </p:pic>
    </p:spTree>
    <p:extLst>
      <p:ext uri="{BB962C8B-B14F-4D97-AF65-F5344CB8AC3E}">
        <p14:creationId xmlns:p14="http://schemas.microsoft.com/office/powerpoint/2010/main" val="37089955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05"/>
            <a:ext cx="10515600" cy="1257460"/>
          </a:xfrm>
          <a:solidFill>
            <a:schemeClr val="accent1">
              <a:lumMod val="40000"/>
              <a:lumOff val="60000"/>
            </a:schemeClr>
          </a:solidFill>
        </p:spPr>
        <p:txBody>
          <a:bodyPr/>
          <a:lstStyle/>
          <a:p>
            <a:r>
              <a:rPr lang="en-GB" b="1" dirty="0" smtClean="0">
                <a:solidFill>
                  <a:schemeClr val="accent1">
                    <a:lumMod val="50000"/>
                  </a:schemeClr>
                </a:solidFill>
                <a:latin typeface="+mn-lt"/>
              </a:rPr>
              <a:t>Partner Achievements 2021/22</a:t>
            </a:r>
            <a:endParaRPr lang="en-GB" b="1" dirty="0">
              <a:solidFill>
                <a:schemeClr val="accent1">
                  <a:lumMod val="50000"/>
                </a:schemeClr>
              </a:solidFill>
              <a:latin typeface="+mn-lt"/>
            </a:endParaRPr>
          </a:p>
        </p:txBody>
      </p:sp>
      <p:sp>
        <p:nvSpPr>
          <p:cNvPr id="8" name="Slide Number Placeholder 7"/>
          <p:cNvSpPr>
            <a:spLocks noGrp="1"/>
          </p:cNvSpPr>
          <p:nvPr>
            <p:ph type="sldNum" sz="quarter" idx="12"/>
          </p:nvPr>
        </p:nvSpPr>
        <p:spPr>
          <a:xfrm>
            <a:off x="11717384" y="6570617"/>
            <a:ext cx="474616" cy="288017"/>
          </a:xfrm>
        </p:spPr>
        <p:txBody>
          <a:bodyPr/>
          <a:lstStyle/>
          <a:p>
            <a:fld id="{41566EE9-8AAC-435E-8482-679E54AB45E0}" type="slidenum">
              <a:rPr lang="en-GB" smtClean="0"/>
              <a:t>13</a:t>
            </a:fld>
            <a:endParaRPr lang="en-GB"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68105"/>
            <a:ext cx="3486150" cy="1257459"/>
          </a:xfrm>
          <a:prstGeom prst="rect">
            <a:avLst/>
          </a:prstGeom>
          <a:noFill/>
          <a:ln>
            <a:noFill/>
          </a:ln>
        </p:spPr>
      </p:pic>
      <p:graphicFrame>
        <p:nvGraphicFramePr>
          <p:cNvPr id="9" name="Table 8"/>
          <p:cNvGraphicFramePr>
            <a:graphicFrameLocks noGrp="1"/>
          </p:cNvGraphicFramePr>
          <p:nvPr>
            <p:extLst>
              <p:ext uri="{D42A27DB-BD31-4B8C-83A1-F6EECF244321}">
                <p14:modId xmlns:p14="http://schemas.microsoft.com/office/powerpoint/2010/main" val="1188179552"/>
              </p:ext>
            </p:extLst>
          </p:nvPr>
        </p:nvGraphicFramePr>
        <p:xfrm>
          <a:off x="-4" y="1189355"/>
          <a:ext cx="12192004" cy="5683868"/>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2274791420"/>
                    </a:ext>
                  </a:extLst>
                </a:gridCol>
                <a:gridCol w="6096002">
                  <a:extLst>
                    <a:ext uri="{9D8B030D-6E8A-4147-A177-3AD203B41FA5}">
                      <a16:colId xmlns:a16="http://schemas.microsoft.com/office/drawing/2014/main" val="3290374797"/>
                    </a:ext>
                  </a:extLst>
                </a:gridCol>
              </a:tblGrid>
              <a:tr h="351171">
                <a:tc>
                  <a:txBody>
                    <a:bodyPr/>
                    <a:lstStyle/>
                    <a:p>
                      <a:r>
                        <a:rPr lang="en-GB" dirty="0" smtClean="0"/>
                        <a:t>Cheshire Police</a:t>
                      </a:r>
                      <a:endParaRPr lang="en-GB" dirty="0"/>
                    </a:p>
                  </a:txBody>
                  <a:tcPr/>
                </a:tc>
                <a:tc>
                  <a:txBody>
                    <a:bodyPr/>
                    <a:lstStyle/>
                    <a:p>
                      <a:endParaRPr lang="en-GB" dirty="0"/>
                    </a:p>
                  </a:txBody>
                  <a:tcPr/>
                </a:tc>
                <a:extLst>
                  <a:ext uri="{0D108BD9-81ED-4DB2-BD59-A6C34878D82A}">
                    <a16:rowId xmlns:a16="http://schemas.microsoft.com/office/drawing/2014/main" val="2291512387"/>
                  </a:ext>
                </a:extLst>
              </a:tr>
              <a:tr h="5318108">
                <a:tc>
                  <a:txBody>
                    <a:bodyPr/>
                    <a:lstStyle/>
                    <a:p>
                      <a:r>
                        <a:rPr lang="en-GB" sz="1600" b="0" baseline="0" dirty="0" smtClean="0"/>
                        <a:t>The VPA audit has been underway for a while and the report will be complete early May.  The force adopted a new app to assist officers in completing VPAs which should improve the quality and encourages a more user friendly system.</a:t>
                      </a:r>
                    </a:p>
                    <a:p>
                      <a:endParaRPr lang="en-GB" sz="1600" b="0" baseline="0" dirty="0" smtClean="0"/>
                    </a:p>
                    <a:p>
                      <a:r>
                        <a:rPr lang="en-GB" sz="1600" b="0" baseline="0" dirty="0" smtClean="0"/>
                        <a:t>There is a new learning board being established within force which will take learning from SAR/DHRs.</a:t>
                      </a:r>
                    </a:p>
                    <a:p>
                      <a:endParaRPr lang="en-GB" sz="1600" b="0" baseline="0" dirty="0" smtClean="0"/>
                    </a:p>
                    <a:p>
                      <a:r>
                        <a:rPr lang="en-GB" sz="1600" b="0" baseline="0" dirty="0" smtClean="0"/>
                        <a:t>We are part way through the introduction to a new Public Protection Directorate structure.  Child protection has returned to sit under the CP Detective Inspector who will also have supervision of Hidden Harm teams.  The Hidden Harm teams will be made up of a DS and several DC’s who will target modern slavery.  Missing from Home, Child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Exploitation</a:t>
                      </a:r>
                      <a:r>
                        <a:rPr lang="en-GB" sz="1600" baseline="0" dirty="0" smtClean="0"/>
                        <a:t> and High Risk Domestic Abuse.</a:t>
                      </a:r>
                    </a:p>
                    <a:p>
                      <a:endParaRPr lang="en-GB" sz="16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aseline="0" dirty="0" err="1" smtClean="0"/>
                        <a:t>Halton</a:t>
                      </a:r>
                      <a:r>
                        <a:rPr lang="en-GB" sz="1600" baseline="0" dirty="0" smtClean="0"/>
                        <a:t> now has its own Safeguarding DI. Previously DI </a:t>
                      </a:r>
                      <a:r>
                        <a:rPr lang="en-GB" sz="1600" baseline="0" dirty="0" err="1" smtClean="0"/>
                        <a:t>Jo’anne</a:t>
                      </a:r>
                      <a:r>
                        <a:rPr lang="en-GB" sz="1600" baseline="0" dirty="0" smtClean="0"/>
                        <a:t> Flanagan was the safeguarding DI for the whole of the north, including </a:t>
                      </a:r>
                      <a:r>
                        <a:rPr lang="en-GB" sz="1600" baseline="0" dirty="0" err="1" smtClean="0"/>
                        <a:t>Halton</a:t>
                      </a:r>
                      <a:r>
                        <a:rPr lang="en-GB" sz="1600" baseline="0" dirty="0" smtClean="0"/>
                        <a:t> and Warrington.  As from February 2022, DI Deborah Morgan has taken up her post at the </a:t>
                      </a:r>
                      <a:r>
                        <a:rPr lang="en-GB" sz="1600" baseline="0" dirty="0" err="1" smtClean="0"/>
                        <a:t>Halton</a:t>
                      </a:r>
                      <a:r>
                        <a:rPr lang="en-GB" sz="1600" baseline="0" dirty="0" smtClean="0"/>
                        <a:t> Safeguarding DI which will provide consistency across </a:t>
                      </a:r>
                      <a:r>
                        <a:rPr lang="en-GB" sz="1600" baseline="0" dirty="0" err="1" smtClean="0"/>
                        <a:t>Halton</a:t>
                      </a:r>
                      <a:r>
                        <a:rPr lang="en-GB" sz="1600" baseline="0" dirty="0" smtClean="0"/>
                        <a:t>.</a:t>
                      </a:r>
                    </a:p>
                    <a:p>
                      <a:endParaRPr lang="en-GB" sz="1600" b="0" baseline="0" dirty="0" smtClean="0"/>
                    </a:p>
                  </a:txBody>
                  <a:tcPr/>
                </a:tc>
                <a:tc>
                  <a:txBody>
                    <a:bodyPr/>
                    <a:lstStyle/>
                    <a:p>
                      <a:r>
                        <a:rPr lang="en-GB" sz="1600" baseline="0" dirty="0" smtClean="0"/>
                        <a:t>By way of year on year performance please see the summary below:</a:t>
                      </a:r>
                    </a:p>
                    <a:p>
                      <a:endParaRPr lang="en-GB" sz="1600" baseline="0" dirty="0" smtClean="0"/>
                    </a:p>
                    <a:p>
                      <a:r>
                        <a:rPr lang="en-GB" sz="1600" b="1" baseline="0" dirty="0" smtClean="0"/>
                        <a:t>Runcorn All Crime:</a:t>
                      </a:r>
                    </a:p>
                    <a:p>
                      <a:endParaRPr lang="en-GB" sz="1600" b="1" baseline="0" dirty="0" smtClean="0"/>
                    </a:p>
                    <a:p>
                      <a:r>
                        <a:rPr lang="en-GB" sz="1600" b="0" baseline="0" dirty="0" smtClean="0"/>
                        <a:t>This year April 2021-22 has seen a year on year increase of 5.8% in recorded crime.  Solved rates have reduced by -1% with a solved rate in 2021/22 of 11.3%.  There has been a steady year on year decline in solved crime rates since 2019, where the solved rate was 15.4%.</a:t>
                      </a:r>
                    </a:p>
                    <a:p>
                      <a:endParaRPr lang="en-GB" sz="1600" b="0" baseline="0" dirty="0" smtClean="0"/>
                    </a:p>
                    <a:p>
                      <a:r>
                        <a:rPr lang="en-GB" sz="1600" b="1" baseline="0" dirty="0" smtClean="0"/>
                        <a:t>Widnes All Crime:</a:t>
                      </a:r>
                    </a:p>
                    <a:p>
                      <a:endParaRPr lang="en-GB" sz="1600" b="1" baseline="0" dirty="0" smtClean="0"/>
                    </a:p>
                    <a:p>
                      <a:r>
                        <a:rPr lang="en-GB" sz="1600" b="0" baseline="0" dirty="0" smtClean="0"/>
                        <a:t>This year April 2021-22 has seen a year on year decrease of 3.3% in recorded crime.  Solved rates have reduced by 1.1% with a solved rate of 11.5%.  There has been a small decline in solved rates since 2019, where the solved rate was 12.8%</a:t>
                      </a:r>
                      <a:endParaRPr lang="en-GB" sz="1600" b="0" dirty="0" smtClean="0"/>
                    </a:p>
                    <a:p>
                      <a:endParaRPr lang="en-GB" dirty="0"/>
                    </a:p>
                  </a:txBody>
                  <a:tcPr/>
                </a:tc>
                <a:extLst>
                  <a:ext uri="{0D108BD9-81ED-4DB2-BD59-A6C34878D82A}">
                    <a16:rowId xmlns:a16="http://schemas.microsoft.com/office/drawing/2014/main" val="973717690"/>
                  </a:ext>
                </a:extLst>
              </a:tr>
            </a:tbl>
          </a:graphicData>
        </a:graphic>
      </p:graphicFrame>
      <p:pic>
        <p:nvPicPr>
          <p:cNvPr id="7" name="Picture 6" descr="\\halton.gov.uk\1\FR\MP\prycek\My Documents\My Pictures\cheshire constabulary.png"/>
          <p:cNvPicPr/>
          <p:nvPr/>
        </p:nvPicPr>
        <p:blipFill>
          <a:blip r:embed="rId4">
            <a:extLst>
              <a:ext uri="{28A0092B-C50C-407E-A947-70E740481C1C}">
                <a14:useLocalDpi xmlns:a14="http://schemas.microsoft.com/office/drawing/2010/main" val="0"/>
              </a:ext>
            </a:extLst>
          </a:blip>
          <a:srcRect/>
          <a:stretch>
            <a:fillRect/>
          </a:stretch>
        </p:blipFill>
        <p:spPr bwMode="auto">
          <a:xfrm>
            <a:off x="4336869" y="1189354"/>
            <a:ext cx="1724297" cy="356598"/>
          </a:xfrm>
          <a:prstGeom prst="rect">
            <a:avLst/>
          </a:prstGeom>
          <a:noFill/>
          <a:ln>
            <a:noFill/>
          </a:ln>
        </p:spPr>
      </p:pic>
    </p:spTree>
    <p:extLst>
      <p:ext uri="{BB962C8B-B14F-4D97-AF65-F5344CB8AC3E}">
        <p14:creationId xmlns:p14="http://schemas.microsoft.com/office/powerpoint/2010/main" val="2113147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05"/>
            <a:ext cx="10515600" cy="1257460"/>
          </a:xfrm>
          <a:solidFill>
            <a:schemeClr val="accent1">
              <a:lumMod val="40000"/>
              <a:lumOff val="60000"/>
            </a:schemeClr>
          </a:solidFill>
        </p:spPr>
        <p:txBody>
          <a:bodyPr/>
          <a:lstStyle/>
          <a:p>
            <a:r>
              <a:rPr lang="en-GB" b="1" dirty="0" smtClean="0">
                <a:solidFill>
                  <a:schemeClr val="accent1">
                    <a:lumMod val="50000"/>
                  </a:schemeClr>
                </a:solidFill>
                <a:latin typeface="+mn-lt"/>
              </a:rPr>
              <a:t>Partner Achievements 2021/22</a:t>
            </a:r>
            <a:endParaRPr lang="en-GB" b="1" dirty="0">
              <a:solidFill>
                <a:schemeClr val="accent1">
                  <a:lumMod val="50000"/>
                </a:schemeClr>
              </a:solidFill>
              <a:latin typeface="+mn-lt"/>
            </a:endParaRPr>
          </a:p>
        </p:txBody>
      </p:sp>
      <p:sp>
        <p:nvSpPr>
          <p:cNvPr id="8" name="Slide Number Placeholder 7"/>
          <p:cNvSpPr>
            <a:spLocks noGrp="1"/>
          </p:cNvSpPr>
          <p:nvPr>
            <p:ph type="sldNum" sz="quarter" idx="12"/>
          </p:nvPr>
        </p:nvSpPr>
        <p:spPr>
          <a:xfrm>
            <a:off x="11717384" y="6570617"/>
            <a:ext cx="474616" cy="288017"/>
          </a:xfrm>
        </p:spPr>
        <p:txBody>
          <a:bodyPr/>
          <a:lstStyle/>
          <a:p>
            <a:fld id="{41566EE9-8AAC-435E-8482-679E54AB45E0}" type="slidenum">
              <a:rPr lang="en-GB" smtClean="0"/>
              <a:t>14</a:t>
            </a:fld>
            <a:endParaRPr lang="en-GB"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68105"/>
            <a:ext cx="3486150" cy="1257459"/>
          </a:xfrm>
          <a:prstGeom prst="rect">
            <a:avLst/>
          </a:prstGeom>
          <a:noFill/>
          <a:ln>
            <a:noFill/>
          </a:ln>
        </p:spPr>
      </p:pic>
      <p:graphicFrame>
        <p:nvGraphicFramePr>
          <p:cNvPr id="9" name="Table 8"/>
          <p:cNvGraphicFramePr>
            <a:graphicFrameLocks noGrp="1"/>
          </p:cNvGraphicFramePr>
          <p:nvPr>
            <p:extLst>
              <p:ext uri="{D42A27DB-BD31-4B8C-83A1-F6EECF244321}">
                <p14:modId xmlns:p14="http://schemas.microsoft.com/office/powerpoint/2010/main" val="198664982"/>
              </p:ext>
            </p:extLst>
          </p:nvPr>
        </p:nvGraphicFramePr>
        <p:xfrm>
          <a:off x="-4" y="1189355"/>
          <a:ext cx="12192004" cy="5852154"/>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2274791420"/>
                    </a:ext>
                  </a:extLst>
                </a:gridCol>
                <a:gridCol w="6096002">
                  <a:extLst>
                    <a:ext uri="{9D8B030D-6E8A-4147-A177-3AD203B41FA5}">
                      <a16:colId xmlns:a16="http://schemas.microsoft.com/office/drawing/2014/main" val="3290374797"/>
                    </a:ext>
                  </a:extLst>
                </a:gridCol>
              </a:tblGrid>
              <a:tr h="352068">
                <a:tc>
                  <a:txBody>
                    <a:bodyPr/>
                    <a:lstStyle/>
                    <a:p>
                      <a:r>
                        <a:rPr lang="en-GB" dirty="0" smtClean="0"/>
                        <a:t>Cheshire Police continued:</a:t>
                      </a:r>
                      <a:endParaRPr lang="en-GB" dirty="0"/>
                    </a:p>
                  </a:txBody>
                  <a:tcPr/>
                </a:tc>
                <a:tc>
                  <a:txBody>
                    <a:bodyPr/>
                    <a:lstStyle/>
                    <a:p>
                      <a:endParaRPr lang="en-GB" dirty="0"/>
                    </a:p>
                  </a:txBody>
                  <a:tcPr/>
                </a:tc>
                <a:extLst>
                  <a:ext uri="{0D108BD9-81ED-4DB2-BD59-A6C34878D82A}">
                    <a16:rowId xmlns:a16="http://schemas.microsoft.com/office/drawing/2014/main" val="2291512387"/>
                  </a:ext>
                </a:extLst>
              </a:tr>
              <a:tr h="5486394">
                <a:tc>
                  <a:txBody>
                    <a:bodyPr/>
                    <a:lstStyle/>
                    <a:p>
                      <a:r>
                        <a:rPr lang="en-GB" sz="1600" b="0" baseline="0" dirty="0" smtClean="0"/>
                        <a:t>In comparison with another local police unit (LPU) and for reasons of demographic similarities, Ellesmere Port was chosen. Here crime recording has increased by 6.8% and solved rates have increased by 0.5% to 13.2%. When comparing the above to Cheshire as a whole, in April 2021/22, crime recording has increased by 7.4% with solved rates declining by 0.2% to 11.3%,  Widnes does not follow the Cheshire trend and has a reduction of crime recording in 2021/22 which is unexplained.</a:t>
                      </a:r>
                    </a:p>
                    <a:p>
                      <a:endParaRPr lang="en-GB" sz="1600" b="0" baseline="0" dirty="0" smtClean="0"/>
                    </a:p>
                    <a:p>
                      <a:r>
                        <a:rPr lang="en-GB" sz="1600" b="1" baseline="0" dirty="0" smtClean="0"/>
                        <a:t>Crime Breakdown for </a:t>
                      </a:r>
                      <a:r>
                        <a:rPr lang="en-GB" sz="1600" b="1" baseline="0" dirty="0" err="1" smtClean="0"/>
                        <a:t>Halton</a:t>
                      </a:r>
                      <a:endParaRPr lang="en-GB" sz="1600" b="1" baseline="0" dirty="0" smtClean="0"/>
                    </a:p>
                    <a:p>
                      <a:r>
                        <a:rPr lang="en-GB" sz="1600" b="0" baseline="0" dirty="0" smtClean="0"/>
                        <a:t>Violence against the person in Runcorn is up 3% but down 2% in Widnes.  Violence with injury follows a similar trend.</a:t>
                      </a:r>
                    </a:p>
                    <a:p>
                      <a:endParaRPr lang="en-GB" sz="1600" b="0" baseline="0" dirty="0" smtClean="0"/>
                    </a:p>
                    <a:p>
                      <a:r>
                        <a:rPr lang="en-GB" sz="1600" b="0" baseline="0" dirty="0" smtClean="0"/>
                        <a:t>Crimes of stalking are up 1% in Runcorn and down 4% in Widnes, Hate Crimes are up 1% in Runcorn and up 5% in Widnes, equating to an addition 8 hate crimes.</a:t>
                      </a:r>
                    </a:p>
                    <a:p>
                      <a:endParaRPr lang="en-GB" sz="1600" b="0" baseline="0" dirty="0" smtClean="0"/>
                    </a:p>
                    <a:p>
                      <a:r>
                        <a:rPr lang="en-GB" sz="1600" b="0" baseline="0" dirty="0" smtClean="0"/>
                        <a:t>Crimes of domestic abuse are down by 9% in Runcorn and down 4% in Widnes.  As a force the domestic abuse crimes are down by 2.6% ad looking at Ellesmere Port as a comparison which is down by 4.2%, </a:t>
                      </a:r>
                      <a:r>
                        <a:rPr lang="en-GB" sz="1600" b="0" baseline="0" dirty="0" err="1" smtClean="0"/>
                        <a:t>Halton</a:t>
                      </a:r>
                      <a:r>
                        <a:rPr lang="en-GB" sz="1600" b="0" baseline="0" dirty="0" smtClean="0"/>
                        <a:t> is following this trend.  Domestic violence with injury tells a </a:t>
                      </a:r>
                    </a:p>
                  </a:txBody>
                  <a:tcPr/>
                </a:tc>
                <a:tc>
                  <a:txBody>
                    <a:bodyPr/>
                    <a:lstStyle/>
                    <a:p>
                      <a:r>
                        <a:rPr lang="en-GB" sz="1600" dirty="0" smtClean="0"/>
                        <a:t>similar</a:t>
                      </a:r>
                      <a:r>
                        <a:rPr lang="en-GB" sz="1600" baseline="0" dirty="0" smtClean="0"/>
                        <a:t> story with Runcorn recording 9% less crimes and Widnes 1% less.  Positively, there has been a slight increase in the solved rate for domestic abuse with and without violence.</a:t>
                      </a:r>
                    </a:p>
                    <a:p>
                      <a:endParaRPr lang="en-GB" sz="1600" baseline="0" dirty="0" smtClean="0"/>
                    </a:p>
                    <a:p>
                      <a:r>
                        <a:rPr lang="en-GB" sz="1600" dirty="0" smtClean="0"/>
                        <a:t>Runcorn has</a:t>
                      </a:r>
                      <a:r>
                        <a:rPr lang="en-GB" sz="1600" baseline="0" dirty="0" smtClean="0"/>
                        <a:t> seen a reduction of 471 in the number of VPA’s submitted which may be a reflection in the reduction seen in recorded domestic abuse crimes, however, the high DASH </a:t>
                      </a:r>
                      <a:r>
                        <a:rPr lang="en-GB" sz="1600" baseline="0" dirty="0" err="1" smtClean="0"/>
                        <a:t>gradings</a:t>
                      </a:r>
                      <a:r>
                        <a:rPr lang="en-GB" sz="1600" baseline="0" dirty="0" smtClean="0"/>
                        <a:t> have increased year on year from 6.4% to 13.5%. Widnes has seen a similar increase of high DASH </a:t>
                      </a:r>
                      <a:r>
                        <a:rPr lang="en-GB" sz="1600" baseline="0" dirty="0" err="1" smtClean="0"/>
                        <a:t>gradings</a:t>
                      </a:r>
                      <a:r>
                        <a:rPr lang="en-GB" sz="1600" baseline="0" dirty="0" smtClean="0"/>
                        <a:t> from 9.2% to 12%.  This may be attributed to the positive drive around domestic abuse instigated by our Chief Constable who was appointed in April 2021.  There is a lot of work ongoing to raise awareness of safeguarding and an expectation that positive action will be taken at all domestic incidents, particularly arrests when it is right to do so.</a:t>
                      </a:r>
                    </a:p>
                    <a:p>
                      <a:endParaRPr lang="en-GB" sz="1600" baseline="0" dirty="0" smtClean="0"/>
                    </a:p>
                    <a:p>
                      <a:r>
                        <a:rPr lang="en-GB" sz="1600" baseline="0" dirty="0" smtClean="0"/>
                        <a:t>Widnes has seen an increase in the number of vulnerable adult VPA’s from 778 to 914 in 2021/22  This is an increase of 136. Runcorn as also seen a slight increase of 76.</a:t>
                      </a:r>
                      <a:endParaRPr lang="en-GB" sz="1600" dirty="0"/>
                    </a:p>
                  </a:txBody>
                  <a:tcPr/>
                </a:tc>
                <a:extLst>
                  <a:ext uri="{0D108BD9-81ED-4DB2-BD59-A6C34878D82A}">
                    <a16:rowId xmlns:a16="http://schemas.microsoft.com/office/drawing/2014/main" val="973717690"/>
                  </a:ext>
                </a:extLst>
              </a:tr>
            </a:tbl>
          </a:graphicData>
        </a:graphic>
      </p:graphicFrame>
      <p:pic>
        <p:nvPicPr>
          <p:cNvPr id="6" name="Picture 5" descr="\\halton.gov.uk\1\FR\MP\prycek\My Documents\My Pictures\cheshire constabulary.png"/>
          <p:cNvPicPr/>
          <p:nvPr/>
        </p:nvPicPr>
        <p:blipFill>
          <a:blip r:embed="rId4">
            <a:extLst>
              <a:ext uri="{28A0092B-C50C-407E-A947-70E740481C1C}">
                <a14:useLocalDpi xmlns:a14="http://schemas.microsoft.com/office/drawing/2010/main" val="0"/>
              </a:ext>
            </a:extLst>
          </a:blip>
          <a:srcRect/>
          <a:stretch>
            <a:fillRect/>
          </a:stretch>
        </p:blipFill>
        <p:spPr bwMode="auto">
          <a:xfrm>
            <a:off x="9184549" y="5848984"/>
            <a:ext cx="2326005" cy="1009650"/>
          </a:xfrm>
          <a:prstGeom prst="rect">
            <a:avLst/>
          </a:prstGeom>
          <a:noFill/>
          <a:ln>
            <a:noFill/>
          </a:ln>
        </p:spPr>
      </p:pic>
    </p:spTree>
    <p:extLst>
      <p:ext uri="{BB962C8B-B14F-4D97-AF65-F5344CB8AC3E}">
        <p14:creationId xmlns:p14="http://schemas.microsoft.com/office/powerpoint/2010/main" val="3723601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05"/>
            <a:ext cx="10515600" cy="1257460"/>
          </a:xfrm>
          <a:solidFill>
            <a:schemeClr val="accent1">
              <a:lumMod val="40000"/>
              <a:lumOff val="60000"/>
            </a:schemeClr>
          </a:solidFill>
        </p:spPr>
        <p:txBody>
          <a:bodyPr/>
          <a:lstStyle/>
          <a:p>
            <a:r>
              <a:rPr lang="en-GB" b="1" dirty="0" smtClean="0">
                <a:solidFill>
                  <a:schemeClr val="accent1">
                    <a:lumMod val="50000"/>
                  </a:schemeClr>
                </a:solidFill>
                <a:latin typeface="+mn-lt"/>
              </a:rPr>
              <a:t>Partner Achievements 2021/22</a:t>
            </a:r>
            <a:endParaRPr lang="en-GB" b="1" dirty="0">
              <a:solidFill>
                <a:schemeClr val="accent1">
                  <a:lumMod val="50000"/>
                </a:schemeClr>
              </a:solidFill>
              <a:latin typeface="+mn-lt"/>
            </a:endParaRPr>
          </a:p>
        </p:txBody>
      </p:sp>
      <p:sp>
        <p:nvSpPr>
          <p:cNvPr id="8" name="Slide Number Placeholder 7"/>
          <p:cNvSpPr>
            <a:spLocks noGrp="1"/>
          </p:cNvSpPr>
          <p:nvPr>
            <p:ph type="sldNum" sz="quarter" idx="12"/>
          </p:nvPr>
        </p:nvSpPr>
        <p:spPr>
          <a:xfrm>
            <a:off x="11717384" y="6570617"/>
            <a:ext cx="474616" cy="288017"/>
          </a:xfrm>
        </p:spPr>
        <p:txBody>
          <a:bodyPr/>
          <a:lstStyle/>
          <a:p>
            <a:fld id="{41566EE9-8AAC-435E-8482-679E54AB45E0}" type="slidenum">
              <a:rPr lang="en-GB" smtClean="0"/>
              <a:t>15</a:t>
            </a:fld>
            <a:endParaRPr lang="en-GB"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68105"/>
            <a:ext cx="3486150" cy="1257459"/>
          </a:xfrm>
          <a:prstGeom prst="rect">
            <a:avLst/>
          </a:prstGeom>
          <a:noFill/>
          <a:ln>
            <a:noFill/>
          </a:ln>
        </p:spPr>
      </p:pic>
      <p:graphicFrame>
        <p:nvGraphicFramePr>
          <p:cNvPr id="9" name="Table 8"/>
          <p:cNvGraphicFramePr>
            <a:graphicFrameLocks noGrp="1"/>
          </p:cNvGraphicFramePr>
          <p:nvPr>
            <p:extLst>
              <p:ext uri="{D42A27DB-BD31-4B8C-83A1-F6EECF244321}">
                <p14:modId xmlns:p14="http://schemas.microsoft.com/office/powerpoint/2010/main" val="490381101"/>
              </p:ext>
            </p:extLst>
          </p:nvPr>
        </p:nvGraphicFramePr>
        <p:xfrm>
          <a:off x="-4" y="1189353"/>
          <a:ext cx="12192004" cy="5852156"/>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2274791420"/>
                    </a:ext>
                  </a:extLst>
                </a:gridCol>
                <a:gridCol w="6096002">
                  <a:extLst>
                    <a:ext uri="{9D8B030D-6E8A-4147-A177-3AD203B41FA5}">
                      <a16:colId xmlns:a16="http://schemas.microsoft.com/office/drawing/2014/main" val="3290374797"/>
                    </a:ext>
                  </a:extLst>
                </a:gridCol>
              </a:tblGrid>
              <a:tr h="365760">
                <a:tc>
                  <a:txBody>
                    <a:bodyPr/>
                    <a:lstStyle/>
                    <a:p>
                      <a:r>
                        <a:rPr lang="en-GB" dirty="0" smtClean="0"/>
                        <a:t>NHS </a:t>
                      </a:r>
                      <a:r>
                        <a:rPr lang="en-GB" dirty="0" err="1" smtClean="0"/>
                        <a:t>Halton</a:t>
                      </a:r>
                      <a:r>
                        <a:rPr lang="en-GB" dirty="0" smtClean="0"/>
                        <a:t> Clinical Commissioning Group</a:t>
                      </a:r>
                      <a:endParaRPr lang="en-GB" dirty="0"/>
                    </a:p>
                  </a:txBody>
                  <a:tcPr/>
                </a:tc>
                <a:tc>
                  <a:txBody>
                    <a:bodyPr/>
                    <a:lstStyle/>
                    <a:p>
                      <a:endParaRPr lang="en-GB" dirty="0"/>
                    </a:p>
                  </a:txBody>
                  <a:tcPr/>
                </a:tc>
                <a:extLst>
                  <a:ext uri="{0D108BD9-81ED-4DB2-BD59-A6C34878D82A}">
                    <a16:rowId xmlns:a16="http://schemas.microsoft.com/office/drawing/2014/main" val="2291512387"/>
                  </a:ext>
                </a:extLst>
              </a:tr>
              <a:tr h="5486396">
                <a:tc>
                  <a:txBody>
                    <a:bodyPr/>
                    <a:lstStyle/>
                    <a:p>
                      <a:r>
                        <a:rPr lang="en-GB" sz="1600" b="1" u="sng" baseline="0" dirty="0" smtClean="0"/>
                        <a:t>Quality Assurance</a:t>
                      </a:r>
                    </a:p>
                    <a:p>
                      <a:r>
                        <a:rPr lang="en-GB" sz="1600" b="0" baseline="0" dirty="0" smtClean="0"/>
                        <a:t>NHS </a:t>
                      </a:r>
                      <a:r>
                        <a:rPr lang="en-GB" sz="1600" b="0" baseline="0" dirty="0" err="1" smtClean="0"/>
                        <a:t>Halton</a:t>
                      </a:r>
                      <a:r>
                        <a:rPr lang="en-GB" sz="1600" b="0" baseline="0" dirty="0" smtClean="0"/>
                        <a:t> Clinical Commissioning Group (HCCG) has reviewed and updated the contractual framework for safeguarding assurance that is required from all commissioned healthcare providers that deliver services within </a:t>
                      </a:r>
                      <a:r>
                        <a:rPr lang="en-GB" sz="1600" b="0" baseline="0" dirty="0" err="1" smtClean="0"/>
                        <a:t>Halton</a:t>
                      </a:r>
                      <a:r>
                        <a:rPr lang="en-GB" sz="1600" b="0" baseline="0" dirty="0" smtClean="0"/>
                        <a:t>.  The assurance framework includes quarterly reporting on a range of safeguarding performance both quantitative and qualitative.</a:t>
                      </a:r>
                    </a:p>
                    <a:p>
                      <a:endParaRPr lang="en-GB" sz="1600" b="0" baseline="0" dirty="0" smtClean="0"/>
                    </a:p>
                    <a:p>
                      <a:r>
                        <a:rPr lang="en-GB" sz="1600" b="0" baseline="0" dirty="0" smtClean="0"/>
                        <a:t>NHS HCCG leads the delivery on all </a:t>
                      </a:r>
                      <a:r>
                        <a:rPr lang="en-GB" sz="1600" b="0" baseline="0" dirty="0" err="1" smtClean="0"/>
                        <a:t>LeDeR</a:t>
                      </a:r>
                      <a:r>
                        <a:rPr lang="en-GB" sz="1600" b="0" baseline="0" dirty="0" smtClean="0"/>
                        <a:t> reviews and </a:t>
                      </a:r>
                      <a:r>
                        <a:rPr lang="en-GB" sz="1600" b="0" baseline="0" dirty="0" err="1" smtClean="0"/>
                        <a:t>workstreams</a:t>
                      </a:r>
                      <a:r>
                        <a:rPr lang="en-GB" sz="1600" b="0" baseline="0" dirty="0" smtClean="0"/>
                        <a:t> across </a:t>
                      </a:r>
                      <a:r>
                        <a:rPr lang="en-GB" sz="1600" b="0" baseline="0" dirty="0" err="1" smtClean="0"/>
                        <a:t>Halton</a:t>
                      </a:r>
                      <a:r>
                        <a:rPr lang="en-GB" sz="1600" b="0" baseline="0" dirty="0" smtClean="0"/>
                        <a:t> and ensures local, regional and national learning is shared and actioned as required.</a:t>
                      </a:r>
                    </a:p>
                    <a:p>
                      <a:endParaRPr lang="en-GB" sz="1600" b="0" baseline="0" dirty="0" smtClean="0"/>
                    </a:p>
                    <a:p>
                      <a:r>
                        <a:rPr lang="en-GB" sz="1600" b="0" baseline="0" dirty="0" smtClean="0"/>
                        <a:t>NHS HCCG has implemented the inclusion of safeguarding indicators into the quality dashboard for Primary Care.  This requires all practices to report and evidence engagement with the safeguarding adult’s agenda.</a:t>
                      </a:r>
                    </a:p>
                    <a:p>
                      <a:endParaRPr lang="en-GB" sz="1600" b="0" baseline="0" dirty="0" smtClean="0"/>
                    </a:p>
                    <a:p>
                      <a:r>
                        <a:rPr lang="en-GB" sz="1600" b="0" baseline="0" dirty="0" smtClean="0"/>
                        <a:t>NHS HCCG has implemented an audit with all GP practices for assurance that the Mental Capacity Act 2005 is being followed in respect of </a:t>
                      </a:r>
                      <a:r>
                        <a:rPr lang="en-GB" sz="1600" b="0" baseline="0" dirty="0" err="1" smtClean="0"/>
                        <a:t>Covid</a:t>
                      </a:r>
                      <a:r>
                        <a:rPr lang="en-GB" sz="1600" b="0" baseline="0" dirty="0" smtClean="0"/>
                        <a:t> vaccinations for patients with a learning disability.</a:t>
                      </a:r>
                    </a:p>
                    <a:p>
                      <a:endParaRPr lang="en-GB" sz="1600" b="0" baseline="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baseline="0" dirty="0" smtClean="0"/>
                        <a:t>NHS HCCG leads on the delivery of the Host Commissioner framework for independent Learning Disability/Autism hospital provider within the</a:t>
                      </a:r>
                    </a:p>
                    <a:p>
                      <a:r>
                        <a:rPr lang="en-GB" sz="1600" dirty="0" smtClean="0"/>
                        <a:t>Borough.  This enables regular quality and safeguarding oversight and management including assurance that the NHSE/I</a:t>
                      </a:r>
                      <a:r>
                        <a:rPr lang="en-GB" sz="1600" baseline="0" dirty="0" smtClean="0"/>
                        <a:t> Safe and Well Reviews were completed and learning shared.</a:t>
                      </a:r>
                    </a:p>
                    <a:p>
                      <a:endParaRPr lang="en-GB" sz="1600" baseline="0" dirty="0" smtClean="0"/>
                    </a:p>
                    <a:p>
                      <a:r>
                        <a:rPr lang="en-GB" sz="1600" b="1" u="sng" baseline="0" dirty="0" smtClean="0"/>
                        <a:t>Co-Production &amp; Engagement</a:t>
                      </a:r>
                    </a:p>
                    <a:p>
                      <a:r>
                        <a:rPr lang="en-GB" sz="1600" baseline="0" dirty="0" smtClean="0"/>
                        <a:t>NHS HCCG has commissioned the development of a film for people with a learning disability that explains about </a:t>
                      </a:r>
                      <a:r>
                        <a:rPr lang="en-GB" sz="1600" baseline="0" dirty="0" err="1" smtClean="0"/>
                        <a:t>LeDeR</a:t>
                      </a:r>
                      <a:r>
                        <a:rPr lang="en-GB" sz="1600" baseline="0" dirty="0" smtClean="0"/>
                        <a:t>, health inequalities and the importance of looking after your health. </a:t>
                      </a:r>
                    </a:p>
                    <a:p>
                      <a:endParaRPr lang="en-GB" sz="1600" baseline="0" dirty="0" smtClean="0"/>
                    </a:p>
                    <a:p>
                      <a:r>
                        <a:rPr lang="en-GB" sz="1600" baseline="0" dirty="0" smtClean="0"/>
                        <a:t>The Local Area contact for </a:t>
                      </a:r>
                      <a:r>
                        <a:rPr lang="en-GB" sz="1600" baseline="0" dirty="0" err="1" smtClean="0"/>
                        <a:t>LeDeR</a:t>
                      </a:r>
                      <a:r>
                        <a:rPr lang="en-GB" sz="1600" baseline="0" dirty="0" smtClean="0"/>
                        <a:t> actively contributes to the Cheshire and Merseyside </a:t>
                      </a:r>
                      <a:r>
                        <a:rPr lang="en-GB" sz="1600" baseline="0" dirty="0" err="1" smtClean="0"/>
                        <a:t>LeDeR</a:t>
                      </a:r>
                      <a:r>
                        <a:rPr lang="en-GB" sz="1600" baseline="0" dirty="0" smtClean="0"/>
                        <a:t> Steering Group which is co-produced with carers and has service user representatives.</a:t>
                      </a:r>
                    </a:p>
                    <a:p>
                      <a:endParaRPr lang="en-GB" sz="1600" baseline="0" dirty="0" smtClean="0"/>
                    </a:p>
                    <a:p>
                      <a:r>
                        <a:rPr lang="en-GB" sz="1600" baseline="0" dirty="0" smtClean="0"/>
                        <a:t>NHS HCCG actively supported National Safeguarding Adults Week through a range of awareness raising briefs to staff and communication cascades through social media.</a:t>
                      </a:r>
                    </a:p>
                  </a:txBody>
                  <a:tcPr/>
                </a:tc>
                <a:extLst>
                  <a:ext uri="{0D108BD9-81ED-4DB2-BD59-A6C34878D82A}">
                    <a16:rowId xmlns:a16="http://schemas.microsoft.com/office/drawing/2014/main" val="973717690"/>
                  </a:ext>
                </a:extLst>
              </a:tr>
            </a:tbl>
          </a:graphicData>
        </a:graphic>
      </p:graphicFrame>
      <p:pic>
        <p:nvPicPr>
          <p:cNvPr id="6" name="Picture 5" descr="\\halton.gov.uk\1\FR\MP\prycek\My Documents\My Pictures\halton ccg.png"/>
          <p:cNvPicPr/>
          <p:nvPr/>
        </p:nvPicPr>
        <p:blipFill>
          <a:blip r:embed="rId4">
            <a:extLst>
              <a:ext uri="{28A0092B-C50C-407E-A947-70E740481C1C}">
                <a14:useLocalDpi xmlns:a14="http://schemas.microsoft.com/office/drawing/2010/main" val="0"/>
              </a:ext>
            </a:extLst>
          </a:blip>
          <a:srcRect/>
          <a:stretch>
            <a:fillRect/>
          </a:stretch>
        </p:blipFill>
        <p:spPr bwMode="auto">
          <a:xfrm>
            <a:off x="4929590" y="1189352"/>
            <a:ext cx="1166408" cy="386127"/>
          </a:xfrm>
          <a:prstGeom prst="rect">
            <a:avLst/>
          </a:prstGeom>
          <a:noFill/>
          <a:ln>
            <a:noFill/>
          </a:ln>
        </p:spPr>
      </p:pic>
    </p:spTree>
    <p:extLst>
      <p:ext uri="{BB962C8B-B14F-4D97-AF65-F5344CB8AC3E}">
        <p14:creationId xmlns:p14="http://schemas.microsoft.com/office/powerpoint/2010/main" val="2722206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05"/>
            <a:ext cx="10515600" cy="1257460"/>
          </a:xfrm>
          <a:solidFill>
            <a:schemeClr val="accent1">
              <a:lumMod val="40000"/>
              <a:lumOff val="60000"/>
            </a:schemeClr>
          </a:solidFill>
        </p:spPr>
        <p:txBody>
          <a:bodyPr/>
          <a:lstStyle/>
          <a:p>
            <a:r>
              <a:rPr lang="en-GB" b="1" dirty="0" smtClean="0">
                <a:solidFill>
                  <a:schemeClr val="accent1">
                    <a:lumMod val="50000"/>
                  </a:schemeClr>
                </a:solidFill>
                <a:latin typeface="+mn-lt"/>
              </a:rPr>
              <a:t>Partner Achievements 2021/22</a:t>
            </a:r>
            <a:endParaRPr lang="en-GB" b="1" dirty="0">
              <a:solidFill>
                <a:schemeClr val="accent1">
                  <a:lumMod val="50000"/>
                </a:schemeClr>
              </a:solidFill>
              <a:latin typeface="+mn-lt"/>
            </a:endParaRPr>
          </a:p>
        </p:txBody>
      </p:sp>
      <p:sp>
        <p:nvSpPr>
          <p:cNvPr id="8" name="Slide Number Placeholder 7"/>
          <p:cNvSpPr>
            <a:spLocks noGrp="1"/>
          </p:cNvSpPr>
          <p:nvPr>
            <p:ph type="sldNum" sz="quarter" idx="12"/>
          </p:nvPr>
        </p:nvSpPr>
        <p:spPr>
          <a:xfrm>
            <a:off x="11717384" y="6570617"/>
            <a:ext cx="474616" cy="288017"/>
          </a:xfrm>
        </p:spPr>
        <p:txBody>
          <a:bodyPr/>
          <a:lstStyle/>
          <a:p>
            <a:fld id="{41566EE9-8AAC-435E-8482-679E54AB45E0}" type="slidenum">
              <a:rPr lang="en-GB" smtClean="0"/>
              <a:t>16</a:t>
            </a:fld>
            <a:endParaRPr lang="en-GB"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68105"/>
            <a:ext cx="3486150" cy="1257459"/>
          </a:xfrm>
          <a:prstGeom prst="rect">
            <a:avLst/>
          </a:prstGeom>
          <a:noFill/>
          <a:ln>
            <a:noFill/>
          </a:ln>
        </p:spPr>
      </p:pic>
      <p:graphicFrame>
        <p:nvGraphicFramePr>
          <p:cNvPr id="9" name="Table 8"/>
          <p:cNvGraphicFramePr>
            <a:graphicFrameLocks noGrp="1"/>
          </p:cNvGraphicFramePr>
          <p:nvPr>
            <p:extLst>
              <p:ext uri="{D42A27DB-BD31-4B8C-83A1-F6EECF244321}">
                <p14:modId xmlns:p14="http://schemas.microsoft.com/office/powerpoint/2010/main" val="328637639"/>
              </p:ext>
            </p:extLst>
          </p:nvPr>
        </p:nvGraphicFramePr>
        <p:xfrm>
          <a:off x="-4" y="1189353"/>
          <a:ext cx="12192004" cy="6126476"/>
        </p:xfrm>
        <a:graphic>
          <a:graphicData uri="http://schemas.openxmlformats.org/drawingml/2006/table">
            <a:tbl>
              <a:tblPr firstRow="1" bandRow="1">
                <a:tableStyleId>{5C22544A-7EE6-4342-B048-85BDC9FD1C3A}</a:tableStyleId>
              </a:tblPr>
              <a:tblGrid>
                <a:gridCol w="6113421">
                  <a:extLst>
                    <a:ext uri="{9D8B030D-6E8A-4147-A177-3AD203B41FA5}">
                      <a16:colId xmlns:a16="http://schemas.microsoft.com/office/drawing/2014/main" val="2274791420"/>
                    </a:ext>
                  </a:extLst>
                </a:gridCol>
                <a:gridCol w="6078583">
                  <a:extLst>
                    <a:ext uri="{9D8B030D-6E8A-4147-A177-3AD203B41FA5}">
                      <a16:colId xmlns:a16="http://schemas.microsoft.com/office/drawing/2014/main" val="3290374797"/>
                    </a:ext>
                  </a:extLst>
                </a:gridCol>
              </a:tblGrid>
              <a:tr h="365760">
                <a:tc>
                  <a:txBody>
                    <a:bodyPr/>
                    <a:lstStyle/>
                    <a:p>
                      <a:r>
                        <a:rPr lang="en-GB" dirty="0" smtClean="0"/>
                        <a:t>NHS </a:t>
                      </a:r>
                      <a:r>
                        <a:rPr lang="en-GB" dirty="0" err="1" smtClean="0"/>
                        <a:t>Halton</a:t>
                      </a:r>
                      <a:r>
                        <a:rPr lang="en-GB" dirty="0" smtClean="0"/>
                        <a:t> Clinical Commissioning </a:t>
                      </a:r>
                    </a:p>
                    <a:p>
                      <a:r>
                        <a:rPr lang="en-GB" dirty="0" smtClean="0"/>
                        <a:t>Group continued:</a:t>
                      </a:r>
                      <a:endParaRPr lang="en-GB" dirty="0"/>
                    </a:p>
                  </a:txBody>
                  <a:tcPr/>
                </a:tc>
                <a:tc>
                  <a:txBody>
                    <a:bodyPr/>
                    <a:lstStyle/>
                    <a:p>
                      <a:endParaRPr lang="en-GB" dirty="0"/>
                    </a:p>
                  </a:txBody>
                  <a:tcPr/>
                </a:tc>
                <a:extLst>
                  <a:ext uri="{0D108BD9-81ED-4DB2-BD59-A6C34878D82A}">
                    <a16:rowId xmlns:a16="http://schemas.microsoft.com/office/drawing/2014/main" val="2291512387"/>
                  </a:ext>
                </a:extLst>
              </a:tr>
              <a:tr h="5486396">
                <a:tc>
                  <a:txBody>
                    <a:bodyPr/>
                    <a:lstStyle/>
                    <a:p>
                      <a:r>
                        <a:rPr lang="en-GB" sz="1600" b="1" u="sng" baseline="0" dirty="0" smtClean="0"/>
                        <a:t>Learning &amp; Professional Development</a:t>
                      </a:r>
                    </a:p>
                    <a:p>
                      <a:r>
                        <a:rPr lang="en-GB" sz="1600" b="0" u="none" baseline="0" dirty="0" smtClean="0"/>
                        <a:t>NHS HCCG lead a safeguarding forum/operational group for all safeguarding leads within health provider organisations.  This group incorporates shared learning and development as part of every agenda.  This has included topics such as Asylum and Refugees, fabricated and induced illnesses, non-accidental injury.</a:t>
                      </a:r>
                    </a:p>
                    <a:p>
                      <a:endParaRPr lang="en-GB" sz="1600" b="0" u="none" baseline="0" dirty="0" smtClean="0"/>
                    </a:p>
                    <a:p>
                      <a:r>
                        <a:rPr lang="en-GB" sz="1600" b="0" u="none" baseline="0" dirty="0" smtClean="0"/>
                        <a:t>NHS HCCG provide active engagement with the HSAB Practice sub-group and have led the developed of the PIPOT audit and active learning from SARs.</a:t>
                      </a:r>
                    </a:p>
                    <a:p>
                      <a:endParaRPr lang="en-GB" sz="1600" b="0" u="none" baseline="0" dirty="0" smtClean="0"/>
                    </a:p>
                    <a:p>
                      <a:r>
                        <a:rPr lang="en-GB" sz="1600" b="0" u="none" baseline="0" dirty="0" smtClean="0"/>
                        <a:t>NHS HCCG have shared local learning in respect of asylum seekers and safeguarding across the Cheshire &amp; Merseyside designated network and co-produced a presentation to HSAB.</a:t>
                      </a:r>
                    </a:p>
                    <a:p>
                      <a:endParaRPr lang="en-GB" sz="1600" b="0" u="none" baseline="0" dirty="0" smtClean="0"/>
                    </a:p>
                    <a:p>
                      <a:r>
                        <a:rPr lang="en-GB" sz="1600" b="0" u="none" baseline="0" dirty="0" smtClean="0"/>
                        <a:t>NHS CCG provide quarterly learning and development to GP safeguarding leads, this has included Prevent, Channel and Neglect.</a:t>
                      </a:r>
                    </a:p>
                    <a:p>
                      <a:endParaRPr lang="en-GB" sz="1600" b="0" u="none" baseline="0" dirty="0" smtClean="0"/>
                    </a:p>
                    <a:p>
                      <a:r>
                        <a:rPr lang="en-GB" sz="1600" b="1" u="sng" baseline="0" dirty="0" smtClean="0"/>
                        <a:t>Organisational Activity</a:t>
                      </a:r>
                    </a:p>
                    <a:p>
                      <a:r>
                        <a:rPr lang="en-GB" sz="1600" b="0" u="none" baseline="0" dirty="0" smtClean="0"/>
                        <a:t>During the pandemic period HCCG led a regular multi-agency system assurance call.  This enabled system partners to:</a:t>
                      </a:r>
                    </a:p>
                  </a:txBody>
                  <a:tcPr/>
                </a:tc>
                <a:tc>
                  <a:txBody>
                    <a:bodyPr/>
                    <a:lstStyle/>
                    <a:p>
                      <a:pPr marL="285750" indent="-285750">
                        <a:buFont typeface="Arial" panose="020B0604020202020204" pitchFamily="34" charset="0"/>
                        <a:buChar char="•"/>
                      </a:pPr>
                      <a:r>
                        <a:rPr lang="en-GB" sz="1600" dirty="0" smtClean="0"/>
                        <a:t>Keep connected</a:t>
                      </a:r>
                    </a:p>
                    <a:p>
                      <a:pPr marL="285750" indent="-285750">
                        <a:buFont typeface="Arial" panose="020B0604020202020204" pitchFamily="34" charset="0"/>
                        <a:buChar char="•"/>
                      </a:pPr>
                      <a:r>
                        <a:rPr lang="en-GB" sz="1600" dirty="0" smtClean="0"/>
                        <a:t>Share assurance and updates on the current situation in respect of safeguarding</a:t>
                      </a:r>
                    </a:p>
                    <a:p>
                      <a:pPr marL="285750" indent="-285750">
                        <a:buFont typeface="Arial" panose="020B0604020202020204" pitchFamily="34" charset="0"/>
                        <a:buChar char="•"/>
                      </a:pPr>
                      <a:r>
                        <a:rPr lang="en-GB" sz="1600" dirty="0" smtClean="0"/>
                        <a:t>Enable consistent communication and key messages re:</a:t>
                      </a:r>
                      <a:r>
                        <a:rPr lang="en-GB" sz="1600" baseline="0" dirty="0" smtClean="0"/>
                        <a:t> safeguarding</a:t>
                      </a:r>
                    </a:p>
                    <a:p>
                      <a:pPr marL="285750" indent="-285750">
                        <a:buFont typeface="Arial" panose="020B0604020202020204" pitchFamily="34" charset="0"/>
                        <a:buChar char="•"/>
                      </a:pPr>
                      <a:r>
                        <a:rPr lang="en-GB" sz="1600" baseline="0" dirty="0" smtClean="0"/>
                        <a:t>Share any emerging concerns/pressures and enable us to work together to mitigate where possible</a:t>
                      </a:r>
                      <a:endParaRPr lang="en-GB" sz="1600" dirty="0"/>
                    </a:p>
                  </a:txBody>
                  <a:tcPr/>
                </a:tc>
                <a:extLst>
                  <a:ext uri="{0D108BD9-81ED-4DB2-BD59-A6C34878D82A}">
                    <a16:rowId xmlns:a16="http://schemas.microsoft.com/office/drawing/2014/main" val="973717690"/>
                  </a:ext>
                </a:extLst>
              </a:tr>
            </a:tbl>
          </a:graphicData>
        </a:graphic>
      </p:graphicFrame>
      <p:pic>
        <p:nvPicPr>
          <p:cNvPr id="6" name="Picture 5" descr="\\halton.gov.uk\1\FR\MP\prycek\My Documents\My Pictures\halton ccg.png"/>
          <p:cNvPicPr/>
          <p:nvPr/>
        </p:nvPicPr>
        <p:blipFill>
          <a:blip r:embed="rId4">
            <a:extLst>
              <a:ext uri="{28A0092B-C50C-407E-A947-70E740481C1C}">
                <a14:useLocalDpi xmlns:a14="http://schemas.microsoft.com/office/drawing/2010/main" val="0"/>
              </a:ext>
            </a:extLst>
          </a:blip>
          <a:srcRect/>
          <a:stretch>
            <a:fillRect/>
          </a:stretch>
        </p:blipFill>
        <p:spPr bwMode="auto">
          <a:xfrm>
            <a:off x="4911634" y="1189352"/>
            <a:ext cx="1184363" cy="652511"/>
          </a:xfrm>
          <a:prstGeom prst="rect">
            <a:avLst/>
          </a:prstGeom>
          <a:noFill/>
          <a:ln>
            <a:noFill/>
          </a:ln>
        </p:spPr>
      </p:pic>
      <p:pic>
        <p:nvPicPr>
          <p:cNvPr id="7" name="Picture 6" descr="\\halton.gov.uk\1\FR\MP\prycek\My Documents\My Pictures\halton ccg.png"/>
          <p:cNvPicPr/>
          <p:nvPr/>
        </p:nvPicPr>
        <p:blipFill>
          <a:blip r:embed="rId4">
            <a:extLst>
              <a:ext uri="{28A0092B-C50C-407E-A947-70E740481C1C}">
                <a14:useLocalDpi xmlns:a14="http://schemas.microsoft.com/office/drawing/2010/main" val="0"/>
              </a:ext>
            </a:extLst>
          </a:blip>
          <a:srcRect/>
          <a:stretch>
            <a:fillRect/>
          </a:stretch>
        </p:blipFill>
        <p:spPr bwMode="auto">
          <a:xfrm>
            <a:off x="7833359" y="4252590"/>
            <a:ext cx="3126377" cy="1782449"/>
          </a:xfrm>
          <a:prstGeom prst="rect">
            <a:avLst/>
          </a:prstGeom>
          <a:noFill/>
          <a:ln>
            <a:noFill/>
          </a:ln>
        </p:spPr>
      </p:pic>
    </p:spTree>
    <p:extLst>
      <p:ext uri="{BB962C8B-B14F-4D97-AF65-F5344CB8AC3E}">
        <p14:creationId xmlns:p14="http://schemas.microsoft.com/office/powerpoint/2010/main" val="33474682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05"/>
            <a:ext cx="10515600" cy="1257460"/>
          </a:xfrm>
          <a:solidFill>
            <a:schemeClr val="accent1">
              <a:lumMod val="40000"/>
              <a:lumOff val="60000"/>
            </a:schemeClr>
          </a:solidFill>
        </p:spPr>
        <p:txBody>
          <a:bodyPr/>
          <a:lstStyle/>
          <a:p>
            <a:r>
              <a:rPr lang="en-GB" b="1" dirty="0" smtClean="0">
                <a:solidFill>
                  <a:schemeClr val="accent1">
                    <a:lumMod val="50000"/>
                  </a:schemeClr>
                </a:solidFill>
                <a:latin typeface="+mn-lt"/>
              </a:rPr>
              <a:t>Partner Achievements 2021/22</a:t>
            </a:r>
            <a:endParaRPr lang="en-GB" b="1" dirty="0">
              <a:solidFill>
                <a:schemeClr val="accent1">
                  <a:lumMod val="50000"/>
                </a:schemeClr>
              </a:solidFill>
              <a:latin typeface="+mn-lt"/>
            </a:endParaRPr>
          </a:p>
        </p:txBody>
      </p:sp>
      <p:sp>
        <p:nvSpPr>
          <p:cNvPr id="8" name="Slide Number Placeholder 7"/>
          <p:cNvSpPr>
            <a:spLocks noGrp="1"/>
          </p:cNvSpPr>
          <p:nvPr>
            <p:ph type="sldNum" sz="quarter" idx="12"/>
          </p:nvPr>
        </p:nvSpPr>
        <p:spPr>
          <a:xfrm>
            <a:off x="11717384" y="6570617"/>
            <a:ext cx="474616" cy="288017"/>
          </a:xfrm>
        </p:spPr>
        <p:txBody>
          <a:bodyPr/>
          <a:lstStyle/>
          <a:p>
            <a:fld id="{41566EE9-8AAC-435E-8482-679E54AB45E0}" type="slidenum">
              <a:rPr lang="en-GB" smtClean="0"/>
              <a:t>17</a:t>
            </a:fld>
            <a:endParaRPr lang="en-GB"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68105"/>
            <a:ext cx="3486150" cy="1257459"/>
          </a:xfrm>
          <a:prstGeom prst="rect">
            <a:avLst/>
          </a:prstGeom>
          <a:noFill/>
          <a:ln>
            <a:noFill/>
          </a:ln>
        </p:spPr>
      </p:pic>
      <p:graphicFrame>
        <p:nvGraphicFramePr>
          <p:cNvPr id="9" name="Table 8"/>
          <p:cNvGraphicFramePr>
            <a:graphicFrameLocks noGrp="1"/>
          </p:cNvGraphicFramePr>
          <p:nvPr>
            <p:extLst>
              <p:ext uri="{D42A27DB-BD31-4B8C-83A1-F6EECF244321}">
                <p14:modId xmlns:p14="http://schemas.microsoft.com/office/powerpoint/2010/main" val="2475426966"/>
              </p:ext>
            </p:extLst>
          </p:nvPr>
        </p:nvGraphicFramePr>
        <p:xfrm>
          <a:off x="-4" y="1189353"/>
          <a:ext cx="12192004" cy="6583680"/>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2274791420"/>
                    </a:ext>
                  </a:extLst>
                </a:gridCol>
                <a:gridCol w="6096002">
                  <a:extLst>
                    <a:ext uri="{9D8B030D-6E8A-4147-A177-3AD203B41FA5}">
                      <a16:colId xmlns:a16="http://schemas.microsoft.com/office/drawing/2014/main" val="3290374797"/>
                    </a:ext>
                  </a:extLst>
                </a:gridCol>
              </a:tblGrid>
              <a:tr h="365760">
                <a:tc>
                  <a:txBody>
                    <a:bodyPr/>
                    <a:lstStyle/>
                    <a:p>
                      <a:r>
                        <a:rPr lang="en-GB" dirty="0" smtClean="0"/>
                        <a:t>Bridgewater Community Healthcare </a:t>
                      </a:r>
                    </a:p>
                    <a:p>
                      <a:r>
                        <a:rPr lang="en-GB" dirty="0" smtClean="0"/>
                        <a:t>Foundation</a:t>
                      </a:r>
                      <a:r>
                        <a:rPr lang="en-GB" baseline="0" dirty="0" smtClean="0"/>
                        <a:t> </a:t>
                      </a:r>
                      <a:r>
                        <a:rPr lang="en-GB" dirty="0" smtClean="0"/>
                        <a:t>Trust</a:t>
                      </a:r>
                      <a:endParaRPr lang="en-GB" dirty="0"/>
                    </a:p>
                  </a:txBody>
                  <a:tcPr/>
                </a:tc>
                <a:tc>
                  <a:txBody>
                    <a:bodyPr/>
                    <a:lstStyle/>
                    <a:p>
                      <a:endParaRPr lang="en-GB" dirty="0"/>
                    </a:p>
                  </a:txBody>
                  <a:tcPr/>
                </a:tc>
                <a:extLst>
                  <a:ext uri="{0D108BD9-81ED-4DB2-BD59-A6C34878D82A}">
                    <a16:rowId xmlns:a16="http://schemas.microsoft.com/office/drawing/2014/main" val="2291512387"/>
                  </a:ext>
                </a:extLst>
              </a:tr>
              <a:tr h="5486396">
                <a:tc>
                  <a:txBody>
                    <a:bodyPr/>
                    <a:lstStyle/>
                    <a:p>
                      <a:r>
                        <a:rPr lang="en-GB" sz="1600" b="1" u="sng" baseline="0" dirty="0" smtClean="0"/>
                        <a:t>Quality Assurance</a:t>
                      </a:r>
                    </a:p>
                    <a:p>
                      <a:r>
                        <a:rPr lang="en-GB" sz="1600" b="0" baseline="0" dirty="0" smtClean="0"/>
                        <a:t>Robust governance arrangements are in place to assure quality these include:</a:t>
                      </a:r>
                    </a:p>
                    <a:p>
                      <a:r>
                        <a:rPr lang="en-GB" sz="1600" b="1" baseline="0" dirty="0" smtClean="0"/>
                        <a:t>Internal Assurance – </a:t>
                      </a:r>
                      <a:r>
                        <a:rPr lang="en-GB" sz="1600" b="0" baseline="0" dirty="0" smtClean="0"/>
                        <a:t>The Safeguarding Trust Assurance Group (STAG) provides a forum for safeguarding leads and all members to work together to receive assurance, address and discuss safeguarding issues within the community setting and delivers assurance to the Quality Council and the Quality &amp; Safety Committee within the Trust.</a:t>
                      </a:r>
                    </a:p>
                    <a:p>
                      <a:r>
                        <a:rPr lang="en-GB" sz="1600" b="1" baseline="0" dirty="0" smtClean="0"/>
                        <a:t>External Assurance – </a:t>
                      </a:r>
                      <a:r>
                        <a:rPr lang="en-GB" sz="1600" b="0" baseline="0" dirty="0" smtClean="0"/>
                        <a:t>Safeguarding assurance is provided to our Commissioners in </a:t>
                      </a:r>
                      <a:r>
                        <a:rPr lang="en-GB" sz="1600" b="0" baseline="0" dirty="0" err="1" smtClean="0"/>
                        <a:t>Halton</a:t>
                      </a:r>
                      <a:r>
                        <a:rPr lang="en-GB" sz="1600" b="0" baseline="0" dirty="0" smtClean="0"/>
                        <a:t> and Warrington.  This is achieved through detailed and comprehensive quarterly submissions of evidence to support the quality schedule as well as annual completion of safeguarding audit tools which evidence our compliance with the NHS Safeguarding Accountability and Assurance Framework 2015.</a:t>
                      </a:r>
                      <a:endParaRPr lang="en-GB" sz="1600" b="1" baseline="0" dirty="0" smtClean="0"/>
                    </a:p>
                    <a:p>
                      <a:endParaRPr lang="en-GB" sz="1600" b="0" baseline="0" dirty="0" smtClean="0"/>
                    </a:p>
                    <a:p>
                      <a:r>
                        <a:rPr lang="en-GB" sz="1600" b="1" u="sng" baseline="0" dirty="0" smtClean="0"/>
                        <a:t>Co-Production &amp; Engagement</a:t>
                      </a:r>
                    </a:p>
                    <a:p>
                      <a:r>
                        <a:rPr lang="en-GB" sz="1600" b="0" baseline="0" dirty="0" smtClean="0"/>
                        <a:t>Bridgewater has been actively engaged with the joint </a:t>
                      </a:r>
                      <a:r>
                        <a:rPr lang="en-GB" sz="1600" b="0" baseline="0" dirty="0" err="1" smtClean="0"/>
                        <a:t>Halton</a:t>
                      </a:r>
                      <a:r>
                        <a:rPr lang="en-GB" sz="1600" b="0" baseline="0" dirty="0" smtClean="0"/>
                        <a:t> and Warrington Health Executive and Operational Sub Groups to help support the input from health provider organisations into the SAB.  We note limited SAB activity with provider organisations during 2021-22, there has been engagement with the Safeguarding Practice Group following its inception in October 2021 and look forward to the opportunities the group may present for multi-agency audit going forward.</a:t>
                      </a:r>
                    </a:p>
                  </a:txBody>
                  <a:tcPr/>
                </a:tc>
                <a:tc>
                  <a:txBody>
                    <a:bodyPr/>
                    <a:lstStyle/>
                    <a:p>
                      <a:r>
                        <a:rPr lang="en-GB" sz="1600" dirty="0" smtClean="0"/>
                        <a:t>Bridgewater</a:t>
                      </a:r>
                      <a:r>
                        <a:rPr lang="en-GB" sz="1600" baseline="0" dirty="0" smtClean="0"/>
                        <a:t> has continued to develop its relationships with </a:t>
                      </a:r>
                      <a:r>
                        <a:rPr lang="en-GB" sz="1600" baseline="0" dirty="0" err="1" smtClean="0"/>
                        <a:t>Halton</a:t>
                      </a:r>
                      <a:r>
                        <a:rPr lang="en-GB" sz="1600" baseline="0" dirty="0" smtClean="0"/>
                        <a:t> Integrated Adult Safeguarding Unit to enable discussion and proportionate information sharing related to safeguarding concerns.</a:t>
                      </a:r>
                    </a:p>
                    <a:p>
                      <a:endParaRPr lang="en-GB" sz="1600" baseline="0" dirty="0" smtClean="0"/>
                    </a:p>
                    <a:p>
                      <a:r>
                        <a:rPr lang="en-GB" sz="1600" baseline="0" dirty="0" smtClean="0"/>
                        <a:t>Bridgewater actively supports national safeguarding campaigns though both internal communications and the safeguarding social media account.  As an example World Elder Abuse Awareness Day takes place every year on the 15</a:t>
                      </a:r>
                      <a:r>
                        <a:rPr lang="en-GB" sz="1600" baseline="30000" dirty="0" smtClean="0"/>
                        <a:t>th</a:t>
                      </a:r>
                      <a:r>
                        <a:rPr lang="en-GB" sz="1600" baseline="0" dirty="0" smtClean="0"/>
                        <a:t> June. The Safeguarding Adult Team sought to mark this with a message of “Ask, Question, Act”:</a:t>
                      </a:r>
                    </a:p>
                    <a:p>
                      <a:r>
                        <a:rPr lang="en-GB" sz="1600" b="1" baseline="0" dirty="0" smtClean="0"/>
                        <a:t>Ask: Do you feel safe?</a:t>
                      </a:r>
                    </a:p>
                    <a:p>
                      <a:r>
                        <a:rPr lang="en-GB" sz="1600" b="0" baseline="0" dirty="0" smtClean="0"/>
                        <a:t>A simple question asked of the people we are caring for may just be the trigger for the person to be able to talk about their concerns</a:t>
                      </a:r>
                    </a:p>
                    <a:p>
                      <a:r>
                        <a:rPr lang="en-GB" sz="1600" b="1" baseline="0" dirty="0" smtClean="0"/>
                        <a:t>Question: Be ‘professionally curious’</a:t>
                      </a:r>
                    </a:p>
                    <a:p>
                      <a:r>
                        <a:rPr lang="en-GB" sz="1600" b="0" baseline="0" dirty="0" smtClean="0"/>
                        <a:t>Try to explore and understand what is happening within a family rather than making assumptions or accepting things at face value</a:t>
                      </a:r>
                    </a:p>
                    <a:p>
                      <a:r>
                        <a:rPr lang="en-GB" sz="1600" b="1" baseline="0" dirty="0" smtClean="0"/>
                        <a:t>Act: Act to support the person</a:t>
                      </a:r>
                    </a:p>
                    <a:p>
                      <a:r>
                        <a:rPr lang="en-GB" sz="1600" b="0" baseline="0" dirty="0" smtClean="0"/>
                        <a:t>Seek advice and support from the Safeguarding Adult Team, make a safeguarding referral to the local authority.  Do not ignore abuse</a:t>
                      </a:r>
                    </a:p>
                    <a:p>
                      <a:endParaRPr lang="en-GB" sz="16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baseline="0" dirty="0" smtClean="0"/>
                        <a:t>Following a strong message from the Chief Nurse in the Trust Bulletin, this message went out across the Trust on the desktop of all computers alongside a 7 minute briefing focused on domestic abuse in older adults</a:t>
                      </a:r>
                      <a:endParaRPr lang="en-GB" sz="1600" b="0" dirty="0" smtClean="0"/>
                    </a:p>
                    <a:p>
                      <a:r>
                        <a:rPr lang="en-GB" sz="1600" b="0" baseline="0" dirty="0" smtClean="0"/>
                        <a:t>and promotion via social media.</a:t>
                      </a:r>
                    </a:p>
                    <a:p>
                      <a:endParaRPr lang="en-GB" sz="1600" b="0" u="none" baseline="0" dirty="0" smtClean="0"/>
                    </a:p>
                  </a:txBody>
                  <a:tcPr/>
                </a:tc>
                <a:extLst>
                  <a:ext uri="{0D108BD9-81ED-4DB2-BD59-A6C34878D82A}">
                    <a16:rowId xmlns:a16="http://schemas.microsoft.com/office/drawing/2014/main" val="973717690"/>
                  </a:ext>
                </a:extLst>
              </a:tr>
            </a:tbl>
          </a:graphicData>
        </a:graphic>
      </p:graphicFrame>
      <p:pic>
        <p:nvPicPr>
          <p:cNvPr id="6" name="Picture 5" descr="\\halton.gov.uk\1\FR\MP\prycek\My Documents\My Pictures\bridgewater healthcare trust.png"/>
          <p:cNvPicPr/>
          <p:nvPr/>
        </p:nvPicPr>
        <p:blipFill>
          <a:blip r:embed="rId4">
            <a:extLst>
              <a:ext uri="{28A0092B-C50C-407E-A947-70E740481C1C}">
                <a14:useLocalDpi xmlns:a14="http://schemas.microsoft.com/office/drawing/2010/main" val="0"/>
              </a:ext>
            </a:extLst>
          </a:blip>
          <a:srcRect/>
          <a:stretch>
            <a:fillRect/>
          </a:stretch>
        </p:blipFill>
        <p:spPr bwMode="auto">
          <a:xfrm>
            <a:off x="4167048" y="1189352"/>
            <a:ext cx="1928950" cy="627857"/>
          </a:xfrm>
          <a:prstGeom prst="rect">
            <a:avLst/>
          </a:prstGeom>
          <a:noFill/>
          <a:ln>
            <a:noFill/>
          </a:ln>
        </p:spPr>
      </p:pic>
    </p:spTree>
    <p:extLst>
      <p:ext uri="{BB962C8B-B14F-4D97-AF65-F5344CB8AC3E}">
        <p14:creationId xmlns:p14="http://schemas.microsoft.com/office/powerpoint/2010/main" val="4155802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05"/>
            <a:ext cx="10515600" cy="1257460"/>
          </a:xfrm>
          <a:solidFill>
            <a:schemeClr val="accent1">
              <a:lumMod val="40000"/>
              <a:lumOff val="60000"/>
            </a:schemeClr>
          </a:solidFill>
        </p:spPr>
        <p:txBody>
          <a:bodyPr/>
          <a:lstStyle/>
          <a:p>
            <a:r>
              <a:rPr lang="en-GB" b="1" dirty="0" smtClean="0">
                <a:solidFill>
                  <a:schemeClr val="accent1">
                    <a:lumMod val="50000"/>
                  </a:schemeClr>
                </a:solidFill>
                <a:latin typeface="+mn-lt"/>
              </a:rPr>
              <a:t>Partner Achievements 2021/22</a:t>
            </a:r>
            <a:endParaRPr lang="en-GB" b="1" dirty="0">
              <a:solidFill>
                <a:schemeClr val="accent1">
                  <a:lumMod val="50000"/>
                </a:schemeClr>
              </a:solidFill>
              <a:latin typeface="+mn-lt"/>
            </a:endParaRPr>
          </a:p>
        </p:txBody>
      </p:sp>
      <p:sp>
        <p:nvSpPr>
          <p:cNvPr id="8" name="Slide Number Placeholder 7"/>
          <p:cNvSpPr>
            <a:spLocks noGrp="1"/>
          </p:cNvSpPr>
          <p:nvPr>
            <p:ph type="sldNum" sz="quarter" idx="12"/>
          </p:nvPr>
        </p:nvSpPr>
        <p:spPr>
          <a:xfrm>
            <a:off x="11717384" y="6570617"/>
            <a:ext cx="474616" cy="288017"/>
          </a:xfrm>
        </p:spPr>
        <p:txBody>
          <a:bodyPr/>
          <a:lstStyle/>
          <a:p>
            <a:fld id="{41566EE9-8AAC-435E-8482-679E54AB45E0}" type="slidenum">
              <a:rPr lang="en-GB" smtClean="0"/>
              <a:t>18</a:t>
            </a:fld>
            <a:endParaRPr lang="en-GB"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68105"/>
            <a:ext cx="3486150" cy="1257459"/>
          </a:xfrm>
          <a:prstGeom prst="rect">
            <a:avLst/>
          </a:prstGeom>
          <a:noFill/>
          <a:ln>
            <a:noFill/>
          </a:ln>
        </p:spPr>
      </p:pic>
      <p:graphicFrame>
        <p:nvGraphicFramePr>
          <p:cNvPr id="9" name="Table 8"/>
          <p:cNvGraphicFramePr>
            <a:graphicFrameLocks noGrp="1"/>
          </p:cNvGraphicFramePr>
          <p:nvPr>
            <p:extLst>
              <p:ext uri="{D42A27DB-BD31-4B8C-83A1-F6EECF244321}">
                <p14:modId xmlns:p14="http://schemas.microsoft.com/office/powerpoint/2010/main" val="1394101241"/>
              </p:ext>
            </p:extLst>
          </p:nvPr>
        </p:nvGraphicFramePr>
        <p:xfrm>
          <a:off x="-4" y="1189353"/>
          <a:ext cx="12192004" cy="6126476"/>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2274791420"/>
                    </a:ext>
                  </a:extLst>
                </a:gridCol>
                <a:gridCol w="6096002">
                  <a:extLst>
                    <a:ext uri="{9D8B030D-6E8A-4147-A177-3AD203B41FA5}">
                      <a16:colId xmlns:a16="http://schemas.microsoft.com/office/drawing/2014/main" val="3290374797"/>
                    </a:ext>
                  </a:extLst>
                </a:gridCol>
              </a:tblGrid>
              <a:tr h="365760">
                <a:tc>
                  <a:txBody>
                    <a:bodyPr/>
                    <a:lstStyle/>
                    <a:p>
                      <a:r>
                        <a:rPr lang="en-GB" dirty="0" smtClean="0"/>
                        <a:t>Bridgewater Community Healthcare </a:t>
                      </a:r>
                    </a:p>
                    <a:p>
                      <a:r>
                        <a:rPr lang="en-GB" dirty="0" smtClean="0"/>
                        <a:t>Foundation</a:t>
                      </a:r>
                      <a:r>
                        <a:rPr lang="en-GB" baseline="0" dirty="0" smtClean="0"/>
                        <a:t> </a:t>
                      </a:r>
                      <a:r>
                        <a:rPr lang="en-GB" dirty="0" smtClean="0"/>
                        <a:t>Trust continued:</a:t>
                      </a:r>
                      <a:endParaRPr lang="en-GB" dirty="0"/>
                    </a:p>
                  </a:txBody>
                  <a:tcPr/>
                </a:tc>
                <a:tc>
                  <a:txBody>
                    <a:bodyPr/>
                    <a:lstStyle/>
                    <a:p>
                      <a:endParaRPr lang="en-GB" dirty="0"/>
                    </a:p>
                  </a:txBody>
                  <a:tcPr/>
                </a:tc>
                <a:extLst>
                  <a:ext uri="{0D108BD9-81ED-4DB2-BD59-A6C34878D82A}">
                    <a16:rowId xmlns:a16="http://schemas.microsoft.com/office/drawing/2014/main" val="2291512387"/>
                  </a:ext>
                </a:extLst>
              </a:tr>
              <a:tr h="5486396">
                <a:tc>
                  <a:txBody>
                    <a:bodyPr/>
                    <a:lstStyle/>
                    <a:p>
                      <a:r>
                        <a:rPr lang="en-GB" sz="1600" b="1" u="sng" baseline="0" dirty="0" smtClean="0"/>
                        <a:t>Learning &amp; Professional Development</a:t>
                      </a:r>
                    </a:p>
                    <a:p>
                      <a:r>
                        <a:rPr lang="en-GB" sz="1600" b="0" u="none" baseline="0" dirty="0" smtClean="0"/>
                        <a:t>Alongside mandatory training in Safeguarding Adults, PREVENT and the Mental Capacity Act, the Trust has had a programme of campaigns and briefings to keep safeguarding adults in the spotlight</a:t>
                      </a:r>
                    </a:p>
                    <a:p>
                      <a:endParaRPr lang="en-GB" sz="1600" b="0" u="none" baseline="0" dirty="0" smtClean="0"/>
                    </a:p>
                    <a:p>
                      <a:r>
                        <a:rPr lang="en-GB" sz="1600" b="1" u="sng" baseline="0" dirty="0" smtClean="0"/>
                        <a:t>Organisational Activity</a:t>
                      </a:r>
                    </a:p>
                    <a:p>
                      <a:r>
                        <a:rPr lang="en-GB" sz="1600" b="0" u="none" baseline="0" dirty="0" smtClean="0"/>
                        <a:t>The Trust’s Learning Disability Improvement Group was re-established with attendance by the Safeguarding Adult Lead and dedicated specialist support of one day a week to the groups work plan from the Specialist Safeguarding Nurse.</a:t>
                      </a:r>
                    </a:p>
                    <a:p>
                      <a:endParaRPr lang="en-GB" sz="1600" b="0" u="none" baseline="0" dirty="0" smtClean="0"/>
                    </a:p>
                    <a:p>
                      <a:r>
                        <a:rPr lang="en-GB" sz="1600" b="0" u="none" baseline="0" dirty="0" smtClean="0"/>
                        <a:t>The Safeguarding Adult Lead represents the Trust at the multi-agency Learning Disability Standards Group, chaired by the Deputy Chief Nurse, Warrington &amp; </a:t>
                      </a:r>
                      <a:r>
                        <a:rPr lang="en-GB" sz="1600" b="0" u="none" baseline="0" dirty="0" err="1" smtClean="0"/>
                        <a:t>Halton</a:t>
                      </a:r>
                      <a:r>
                        <a:rPr lang="en-GB" sz="1600" b="0" u="none" baseline="0" dirty="0" smtClean="0"/>
                        <a:t> CCG.</a:t>
                      </a:r>
                    </a:p>
                    <a:p>
                      <a:endParaRPr lang="en-GB" sz="1600" b="0" u="none" baseline="0" dirty="0" smtClean="0"/>
                    </a:p>
                    <a:p>
                      <a:r>
                        <a:rPr lang="en-GB" sz="1600" b="0" u="none" baseline="0" dirty="0" smtClean="0"/>
                        <a:t>A guideline supporting working with people with LD was developed and is being launched at the start of 2022-2023.</a:t>
                      </a:r>
                    </a:p>
                  </a:txBody>
                  <a:tcPr/>
                </a:tc>
                <a:tc>
                  <a:txBody>
                    <a:bodyPr/>
                    <a:lstStyle/>
                    <a:p>
                      <a:endParaRPr lang="en-GB" sz="1600" dirty="0"/>
                    </a:p>
                  </a:txBody>
                  <a:tcPr/>
                </a:tc>
                <a:extLst>
                  <a:ext uri="{0D108BD9-81ED-4DB2-BD59-A6C34878D82A}">
                    <a16:rowId xmlns:a16="http://schemas.microsoft.com/office/drawing/2014/main" val="973717690"/>
                  </a:ext>
                </a:extLst>
              </a:tr>
            </a:tbl>
          </a:graphicData>
        </a:graphic>
      </p:graphicFrame>
      <p:pic>
        <p:nvPicPr>
          <p:cNvPr id="6" name="Picture 5" descr="\\halton.gov.uk\1\FR\MP\prycek\My Documents\My Pictures\bridgewater healthcare trust.png"/>
          <p:cNvPicPr/>
          <p:nvPr/>
        </p:nvPicPr>
        <p:blipFill>
          <a:blip r:embed="rId4">
            <a:extLst>
              <a:ext uri="{28A0092B-C50C-407E-A947-70E740481C1C}">
                <a14:useLocalDpi xmlns:a14="http://schemas.microsoft.com/office/drawing/2010/main" val="0"/>
              </a:ext>
            </a:extLst>
          </a:blip>
          <a:srcRect/>
          <a:stretch>
            <a:fillRect/>
          </a:stretch>
        </p:blipFill>
        <p:spPr bwMode="auto">
          <a:xfrm>
            <a:off x="4167048" y="1189352"/>
            <a:ext cx="1928950" cy="627857"/>
          </a:xfrm>
          <a:prstGeom prst="rect">
            <a:avLst/>
          </a:prstGeom>
          <a:noFill/>
          <a:ln>
            <a:noFill/>
          </a:ln>
        </p:spPr>
      </p:pic>
      <p:pic>
        <p:nvPicPr>
          <p:cNvPr id="7" name="Picture 6" descr="\\halton.gov.uk\1\FR\MP\prycek\My Documents\My Pictures\bridgewater healthcare trust.png"/>
          <p:cNvPicPr/>
          <p:nvPr/>
        </p:nvPicPr>
        <p:blipFill>
          <a:blip r:embed="rId4">
            <a:extLst>
              <a:ext uri="{28A0092B-C50C-407E-A947-70E740481C1C}">
                <a14:useLocalDpi xmlns:a14="http://schemas.microsoft.com/office/drawing/2010/main" val="0"/>
              </a:ext>
            </a:extLst>
          </a:blip>
          <a:srcRect/>
          <a:stretch>
            <a:fillRect/>
          </a:stretch>
        </p:blipFill>
        <p:spPr bwMode="auto">
          <a:xfrm>
            <a:off x="7741374" y="3310806"/>
            <a:ext cx="3531871" cy="2044965"/>
          </a:xfrm>
          <a:prstGeom prst="rect">
            <a:avLst/>
          </a:prstGeom>
          <a:noFill/>
          <a:ln>
            <a:noFill/>
          </a:ln>
        </p:spPr>
      </p:pic>
    </p:spTree>
    <p:extLst>
      <p:ext uri="{BB962C8B-B14F-4D97-AF65-F5344CB8AC3E}">
        <p14:creationId xmlns:p14="http://schemas.microsoft.com/office/powerpoint/2010/main" val="1839778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05"/>
            <a:ext cx="10515600" cy="1257460"/>
          </a:xfrm>
          <a:solidFill>
            <a:schemeClr val="accent1">
              <a:lumMod val="40000"/>
              <a:lumOff val="60000"/>
            </a:schemeClr>
          </a:solidFill>
        </p:spPr>
        <p:txBody>
          <a:bodyPr/>
          <a:lstStyle/>
          <a:p>
            <a:r>
              <a:rPr lang="en-GB" b="1" dirty="0" smtClean="0">
                <a:solidFill>
                  <a:schemeClr val="accent1">
                    <a:lumMod val="50000"/>
                  </a:schemeClr>
                </a:solidFill>
                <a:latin typeface="+mn-lt"/>
              </a:rPr>
              <a:t>Partner Achievements 2021/22</a:t>
            </a:r>
            <a:endParaRPr lang="en-GB" b="1" dirty="0">
              <a:solidFill>
                <a:schemeClr val="accent1">
                  <a:lumMod val="50000"/>
                </a:schemeClr>
              </a:solidFill>
              <a:latin typeface="+mn-lt"/>
            </a:endParaRPr>
          </a:p>
        </p:txBody>
      </p:sp>
      <p:sp>
        <p:nvSpPr>
          <p:cNvPr id="8" name="Slide Number Placeholder 7"/>
          <p:cNvSpPr>
            <a:spLocks noGrp="1"/>
          </p:cNvSpPr>
          <p:nvPr>
            <p:ph type="sldNum" sz="quarter" idx="12"/>
          </p:nvPr>
        </p:nvSpPr>
        <p:spPr>
          <a:xfrm>
            <a:off x="11717384" y="6570617"/>
            <a:ext cx="474616" cy="288017"/>
          </a:xfrm>
        </p:spPr>
        <p:txBody>
          <a:bodyPr/>
          <a:lstStyle/>
          <a:p>
            <a:fld id="{41566EE9-8AAC-435E-8482-679E54AB45E0}" type="slidenum">
              <a:rPr lang="en-GB" smtClean="0"/>
              <a:t>19</a:t>
            </a:fld>
            <a:endParaRPr lang="en-GB"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68105"/>
            <a:ext cx="3486150" cy="1257459"/>
          </a:xfrm>
          <a:prstGeom prst="rect">
            <a:avLst/>
          </a:prstGeom>
          <a:noFill/>
          <a:ln>
            <a:noFill/>
          </a:ln>
        </p:spPr>
      </p:pic>
      <p:graphicFrame>
        <p:nvGraphicFramePr>
          <p:cNvPr id="9" name="Table 8"/>
          <p:cNvGraphicFramePr>
            <a:graphicFrameLocks noGrp="1"/>
          </p:cNvGraphicFramePr>
          <p:nvPr>
            <p:extLst>
              <p:ext uri="{D42A27DB-BD31-4B8C-83A1-F6EECF244321}">
                <p14:modId xmlns:p14="http://schemas.microsoft.com/office/powerpoint/2010/main" val="2003177186"/>
              </p:ext>
            </p:extLst>
          </p:nvPr>
        </p:nvGraphicFramePr>
        <p:xfrm>
          <a:off x="-4" y="1189353"/>
          <a:ext cx="12192004" cy="6126476"/>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2274791420"/>
                    </a:ext>
                  </a:extLst>
                </a:gridCol>
                <a:gridCol w="6096002">
                  <a:extLst>
                    <a:ext uri="{9D8B030D-6E8A-4147-A177-3AD203B41FA5}">
                      <a16:colId xmlns:a16="http://schemas.microsoft.com/office/drawing/2014/main" val="3290374797"/>
                    </a:ext>
                  </a:extLst>
                </a:gridCol>
              </a:tblGrid>
              <a:tr h="365760">
                <a:tc>
                  <a:txBody>
                    <a:bodyPr/>
                    <a:lstStyle/>
                    <a:p>
                      <a:r>
                        <a:rPr lang="en-GB" dirty="0" smtClean="0"/>
                        <a:t>Warrington &amp; </a:t>
                      </a:r>
                      <a:r>
                        <a:rPr lang="en-GB" dirty="0" err="1" smtClean="0"/>
                        <a:t>Halton</a:t>
                      </a:r>
                      <a:r>
                        <a:rPr lang="en-GB" dirty="0" smtClean="0"/>
                        <a:t> Hospital </a:t>
                      </a:r>
                    </a:p>
                    <a:p>
                      <a:r>
                        <a:rPr lang="en-GB" dirty="0" smtClean="0"/>
                        <a:t>Foundation Trust</a:t>
                      </a:r>
                      <a:endParaRPr lang="en-GB" dirty="0"/>
                    </a:p>
                  </a:txBody>
                  <a:tcPr/>
                </a:tc>
                <a:tc>
                  <a:txBody>
                    <a:bodyPr/>
                    <a:lstStyle/>
                    <a:p>
                      <a:endParaRPr lang="en-GB" dirty="0"/>
                    </a:p>
                  </a:txBody>
                  <a:tcPr/>
                </a:tc>
                <a:extLst>
                  <a:ext uri="{0D108BD9-81ED-4DB2-BD59-A6C34878D82A}">
                    <a16:rowId xmlns:a16="http://schemas.microsoft.com/office/drawing/2014/main" val="2291512387"/>
                  </a:ext>
                </a:extLst>
              </a:tr>
              <a:tr h="5486396">
                <a:tc>
                  <a:txBody>
                    <a:bodyPr/>
                    <a:lstStyle/>
                    <a:p>
                      <a:r>
                        <a:rPr lang="en-GB" sz="1600" b="1" u="sng" baseline="0" dirty="0" smtClean="0"/>
                        <a:t>Quality Assurance</a:t>
                      </a:r>
                    </a:p>
                    <a:p>
                      <a:r>
                        <a:rPr lang="en-GB" sz="1600" b="0" baseline="0" dirty="0" smtClean="0"/>
                        <a:t>Warrington and </a:t>
                      </a:r>
                      <a:r>
                        <a:rPr lang="en-GB" sz="1600" b="0" baseline="0" dirty="0" err="1" smtClean="0"/>
                        <a:t>Halton</a:t>
                      </a:r>
                      <a:r>
                        <a:rPr lang="en-GB" sz="1600" b="0" baseline="0" dirty="0" smtClean="0"/>
                        <a:t> Teaching Hospitals Foundation Trust (WHHFT) continue to support the HSAB agenda. WHHFT takes its safeguarding responsibilities seriously and will continue to monitor training, incidents and promote multi-agency learning.  Assurance is provided via Safeguarding Committee to the Trust Quality Assurance Committee regarding the progress of training trajectories, incident action plans and strategy work plans, this reporting structure ensures robust scrutiny and challenge of WHHFT safeguarding duties and responsibilities.</a:t>
                      </a:r>
                    </a:p>
                    <a:p>
                      <a:endParaRPr lang="en-GB" sz="1600" b="0" baseline="0" dirty="0" smtClean="0"/>
                    </a:p>
                    <a:p>
                      <a:r>
                        <a:rPr lang="en-GB" sz="1600" b="1" u="sng" baseline="0" dirty="0" smtClean="0"/>
                        <a:t>Co-Production &amp; Engagement</a:t>
                      </a:r>
                    </a:p>
                    <a:p>
                      <a:r>
                        <a:rPr lang="en-GB" sz="1600" b="1" baseline="0" dirty="0" smtClean="0"/>
                        <a:t>Domestic Abuse – </a:t>
                      </a:r>
                      <a:r>
                        <a:rPr lang="en-GB" sz="1600" b="0" baseline="0" dirty="0" smtClean="0"/>
                        <a:t>A review of the role of the Hospital Independent Domestic Violence Advocate (IDVA) resulted in a Hospital IDVA now based with the safeguarding adult and children’s team.  The post concentrates on supporting the safeguarding team and wider ward/department teams with the domestic abuse referrals and providing support to patient and staff victims.</a:t>
                      </a:r>
                    </a:p>
                    <a:p>
                      <a:endParaRPr lang="en-GB" sz="1600" b="0" baseline="0" dirty="0" smtClean="0"/>
                    </a:p>
                    <a:p>
                      <a:r>
                        <a:rPr lang="en-GB" sz="1600" b="1" baseline="0" dirty="0" smtClean="0"/>
                        <a:t>Self-Neglect – </a:t>
                      </a:r>
                      <a:r>
                        <a:rPr lang="en-GB" sz="1600" b="0" baseline="0" dirty="0" smtClean="0"/>
                        <a:t>The Trust Safeguarding Adult’s Policy contains guidance on how to support patients who self-neglect and directs staff to where they can find held and assistance.  Work has happened via supervisory sessions to ensure staff in A&amp;E are alerted to the safeguarding </a:t>
                      </a:r>
                      <a:endParaRPr lang="en-GB" sz="1600" b="1" baseline="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baseline="0" dirty="0" smtClean="0"/>
                        <a:t>challenges related to patients who self-neglect.</a:t>
                      </a:r>
                      <a:endParaRPr lang="en-GB" sz="1600" b="1" baseline="0" dirty="0" smtClean="0"/>
                    </a:p>
                    <a:p>
                      <a:endParaRPr lang="en-GB" sz="1600" b="1" dirty="0" smtClean="0"/>
                    </a:p>
                    <a:p>
                      <a:r>
                        <a:rPr lang="en-GB" sz="1600" b="1" dirty="0" smtClean="0"/>
                        <a:t>Learning Disability – </a:t>
                      </a:r>
                      <a:r>
                        <a:rPr lang="en-GB" sz="1600" b="0" dirty="0" smtClean="0"/>
                        <a:t>Warrington and </a:t>
                      </a:r>
                      <a:r>
                        <a:rPr lang="en-GB" sz="1600" b="0" dirty="0" err="1" smtClean="0"/>
                        <a:t>Halton</a:t>
                      </a:r>
                      <a:r>
                        <a:rPr lang="en-GB" sz="1600" b="0" dirty="0" smtClean="0"/>
                        <a:t> Teaching Hospitals LD/Autism</a:t>
                      </a:r>
                      <a:r>
                        <a:rPr lang="en-GB" sz="1600" b="0" baseline="0" dirty="0" smtClean="0"/>
                        <a:t> Steering Group has been launched.  The action plan and strategy are linked to the LD National Improvement Standards audit.  Improvement actions have included:</a:t>
                      </a:r>
                    </a:p>
                    <a:p>
                      <a:endParaRPr lang="en-GB" sz="1600" b="0" baseline="0" dirty="0" smtClean="0"/>
                    </a:p>
                    <a:p>
                      <a:pPr marL="342900" indent="-342900">
                        <a:buAutoNum type="arabicPeriod"/>
                      </a:pPr>
                      <a:r>
                        <a:rPr lang="en-GB" sz="1600" b="0" baseline="0" dirty="0" smtClean="0"/>
                        <a:t>Reasonable adjustment care plan and Standard Operating Procedure (SOP) developed</a:t>
                      </a:r>
                    </a:p>
                    <a:p>
                      <a:pPr marL="342900" indent="-342900">
                        <a:buAutoNum type="arabicPeriod"/>
                      </a:pPr>
                      <a:r>
                        <a:rPr lang="en-GB" sz="1600" b="0" baseline="0" dirty="0" smtClean="0"/>
                        <a:t>Makaton Monday, staff receive training every Monday via a trust wide teams briefing so that they can be taught basic Makaton signing to assist them in communicating with patients who require this</a:t>
                      </a:r>
                    </a:p>
                    <a:p>
                      <a:pPr marL="342900" indent="-342900">
                        <a:buAutoNum type="arabicPeriod"/>
                      </a:pPr>
                      <a:r>
                        <a:rPr lang="en-GB" sz="1600" b="0" baseline="0" dirty="0" smtClean="0"/>
                        <a:t>A WHH LD passport has been developed to be used when patients do not have one or have not brought theirs with them</a:t>
                      </a:r>
                    </a:p>
                    <a:p>
                      <a:pPr marL="342900" indent="-342900">
                        <a:buAutoNum type="arabicPeriod"/>
                      </a:pPr>
                      <a:r>
                        <a:rPr lang="en-GB" sz="1600" b="0" baseline="0" dirty="0" smtClean="0"/>
                        <a:t>Flagging system that sends alerts to specific staff when patients with LD are admitted to hospital, there are twice daily welfare checks from matrons and lead nurses and daily welfare checks from the adult safeguarding team that ensure patients and their families are supported</a:t>
                      </a:r>
                      <a:endParaRPr lang="en-GB" sz="1600" b="1" dirty="0"/>
                    </a:p>
                  </a:txBody>
                  <a:tcPr/>
                </a:tc>
                <a:extLst>
                  <a:ext uri="{0D108BD9-81ED-4DB2-BD59-A6C34878D82A}">
                    <a16:rowId xmlns:a16="http://schemas.microsoft.com/office/drawing/2014/main" val="973717690"/>
                  </a:ext>
                </a:extLst>
              </a:tr>
            </a:tbl>
          </a:graphicData>
        </a:graphic>
      </p:graphicFrame>
      <p:pic>
        <p:nvPicPr>
          <p:cNvPr id="6" name="Picture 5" descr="\\halton.gov.uk\1\FR\MP\prycek\My Documents\My Pictures\warrington halton hospital trust.png"/>
          <p:cNvPicPr/>
          <p:nvPr/>
        </p:nvPicPr>
        <p:blipFill>
          <a:blip r:embed="rId4">
            <a:extLst>
              <a:ext uri="{28A0092B-C50C-407E-A947-70E740481C1C}">
                <a14:useLocalDpi xmlns:a14="http://schemas.microsoft.com/office/drawing/2010/main" val="0"/>
              </a:ext>
            </a:extLst>
          </a:blip>
          <a:srcRect/>
          <a:stretch>
            <a:fillRect/>
          </a:stretch>
        </p:blipFill>
        <p:spPr bwMode="auto">
          <a:xfrm>
            <a:off x="4580706" y="1189352"/>
            <a:ext cx="1515292" cy="667476"/>
          </a:xfrm>
          <a:prstGeom prst="rect">
            <a:avLst/>
          </a:prstGeom>
          <a:noFill/>
          <a:ln>
            <a:noFill/>
          </a:ln>
        </p:spPr>
      </p:pic>
    </p:spTree>
    <p:extLst>
      <p:ext uri="{BB962C8B-B14F-4D97-AF65-F5344CB8AC3E}">
        <p14:creationId xmlns:p14="http://schemas.microsoft.com/office/powerpoint/2010/main" val="87040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189355"/>
          </a:xfrm>
          <a:solidFill>
            <a:schemeClr val="accent1">
              <a:lumMod val="40000"/>
              <a:lumOff val="60000"/>
            </a:schemeClr>
          </a:solidFill>
        </p:spPr>
        <p:txBody>
          <a:bodyPr/>
          <a:lstStyle/>
          <a:p>
            <a:r>
              <a:rPr lang="en-GB" b="1" dirty="0" smtClean="0">
                <a:solidFill>
                  <a:schemeClr val="accent1">
                    <a:lumMod val="50000"/>
                  </a:schemeClr>
                </a:solidFill>
                <a:latin typeface="+mn-lt"/>
              </a:rPr>
              <a:t>Message from the Chair</a:t>
            </a:r>
            <a:endParaRPr lang="en-GB" b="1" dirty="0">
              <a:solidFill>
                <a:schemeClr val="accent1">
                  <a:lumMod val="50000"/>
                </a:schemeClr>
              </a:solidFill>
              <a:latin typeface="+mn-lt"/>
            </a:endParaRPr>
          </a:p>
        </p:txBody>
      </p:sp>
      <p:sp>
        <p:nvSpPr>
          <p:cNvPr id="5" name="Content Placeholder 4"/>
          <p:cNvSpPr>
            <a:spLocks noGrp="1"/>
          </p:cNvSpPr>
          <p:nvPr>
            <p:ph sz="half" idx="1"/>
          </p:nvPr>
        </p:nvSpPr>
        <p:spPr>
          <a:xfrm>
            <a:off x="838200" y="1189354"/>
            <a:ext cx="5181600" cy="5668645"/>
          </a:xfrm>
        </p:spPr>
        <p:txBody>
          <a:bodyPr>
            <a:normAutofit/>
          </a:bodyPr>
          <a:lstStyle/>
          <a:p>
            <a:pPr marL="0" indent="0" algn="just">
              <a:buNone/>
            </a:pPr>
            <a:r>
              <a:rPr lang="en-GB" sz="1800" dirty="0" smtClean="0"/>
              <a:t>I am very pleased to present my third annual report at Chair of </a:t>
            </a:r>
            <a:r>
              <a:rPr lang="en-GB" sz="1800" dirty="0" err="1" smtClean="0"/>
              <a:t>Halton</a:t>
            </a:r>
            <a:r>
              <a:rPr lang="en-GB" sz="1800" dirty="0" smtClean="0"/>
              <a:t> Safeguarding Adult Board for 2021/22.  The report is an opportunity to share the work of the Board more widely and it provides an overview of the progress and achievements made during this 12 month period which I hope you will find informative and useful.</a:t>
            </a:r>
          </a:p>
          <a:p>
            <a:pPr marL="0" indent="0" algn="just">
              <a:buNone/>
            </a:pPr>
            <a:r>
              <a:rPr lang="en-GB" sz="1800" dirty="0" smtClean="0"/>
              <a:t>During this Board year we have worked closely with partner agencies to ensure that safeguarding adults remained at the top of our agendas.  We remain committed to ensuring that safeguarding is “Everyone’s Business” across </a:t>
            </a:r>
            <a:r>
              <a:rPr lang="en-GB" sz="1800" dirty="0" err="1" smtClean="0"/>
              <a:t>Halton</a:t>
            </a:r>
            <a:r>
              <a:rPr lang="en-GB" sz="1800" dirty="0" smtClean="0"/>
              <a:t>.</a:t>
            </a:r>
          </a:p>
          <a:p>
            <a:pPr marL="0" indent="0" algn="just">
              <a:buNone/>
            </a:pPr>
            <a:r>
              <a:rPr lang="en-GB" sz="1800" dirty="0" smtClean="0"/>
              <a:t>The context of our work over the next year will be to further strengthen our commitment in achieving the statutory functions of the Board, as well as focusing on our local priorities through the work of the Board and its sub groups.</a:t>
            </a:r>
          </a:p>
          <a:p>
            <a:pPr marL="0" indent="0" algn="just">
              <a:buNone/>
            </a:pPr>
            <a:r>
              <a:rPr lang="en-GB" sz="1800" dirty="0" smtClean="0"/>
              <a:t>Finally I would like to pay tribute to all those who have worked hard to support the Board and their continued commitment and focus on safeguarding</a:t>
            </a:r>
            <a:endParaRPr lang="en-GB" sz="1800" dirty="0"/>
          </a:p>
        </p:txBody>
      </p:sp>
      <p:sp>
        <p:nvSpPr>
          <p:cNvPr id="6" name="Content Placeholder 5"/>
          <p:cNvSpPr>
            <a:spLocks noGrp="1"/>
          </p:cNvSpPr>
          <p:nvPr>
            <p:ph sz="half" idx="2"/>
          </p:nvPr>
        </p:nvSpPr>
        <p:spPr>
          <a:xfrm>
            <a:off x="6172200" y="1189354"/>
            <a:ext cx="5181600" cy="5668645"/>
          </a:xfrm>
        </p:spPr>
        <p:txBody>
          <a:bodyPr>
            <a:normAutofit/>
          </a:bodyPr>
          <a:lstStyle/>
          <a:p>
            <a:pPr marL="0" indent="0">
              <a:buNone/>
            </a:pPr>
            <a:r>
              <a:rPr lang="en-GB" sz="1800" dirty="0" smtClean="0"/>
              <a:t>Adults in </a:t>
            </a:r>
            <a:r>
              <a:rPr lang="en-GB" sz="1800" dirty="0" err="1" smtClean="0"/>
              <a:t>Halton</a:t>
            </a:r>
            <a:r>
              <a:rPr lang="en-GB" sz="1800" dirty="0" smtClean="0"/>
              <a:t>.  It has been another challenging year in light of the continuing impact of the pandemic on both our daily working and personal lives.  However, I am confident that by working together, we can continue to improve the lives and outcomes of many of our vulnerable residents.</a:t>
            </a:r>
          </a:p>
          <a:p>
            <a:pPr marL="0" indent="0">
              <a:buNone/>
            </a:pPr>
            <a:r>
              <a:rPr lang="en-GB" sz="1800" dirty="0" smtClean="0"/>
              <a:t>I look forward to working with you all again this year.		</a:t>
            </a:r>
          </a:p>
          <a:p>
            <a:pPr marL="0" indent="0">
              <a:buNone/>
            </a:pPr>
            <a:endParaRPr lang="en-GB" sz="1800" dirty="0"/>
          </a:p>
          <a:p>
            <a:pPr marL="0" indent="0" algn="r">
              <a:buNone/>
            </a:pPr>
            <a:endParaRPr lang="en-GB" sz="1800" dirty="0" smtClean="0"/>
          </a:p>
          <a:p>
            <a:pPr marL="0" indent="0" algn="r">
              <a:buNone/>
            </a:pPr>
            <a:endParaRPr lang="en-GB" sz="1800" dirty="0"/>
          </a:p>
          <a:p>
            <a:pPr marL="0" indent="0" algn="r">
              <a:buNone/>
            </a:pPr>
            <a:endParaRPr lang="en-GB" sz="1800" dirty="0" smtClean="0"/>
          </a:p>
          <a:p>
            <a:pPr marL="0" indent="0" algn="r">
              <a:buNone/>
            </a:pPr>
            <a:endParaRPr lang="en-GB" sz="1800" dirty="0" smtClean="0"/>
          </a:p>
          <a:p>
            <a:pPr marL="0" indent="0" algn="r">
              <a:buNone/>
            </a:pPr>
            <a:r>
              <a:rPr lang="en-GB" sz="1800" b="1" dirty="0" smtClean="0"/>
              <a:t>Milorad Vasic</a:t>
            </a:r>
          </a:p>
          <a:p>
            <a:pPr marL="0" indent="0" algn="r">
              <a:buNone/>
            </a:pPr>
            <a:r>
              <a:rPr lang="en-GB" sz="1800" b="1" dirty="0"/>
              <a:t>	</a:t>
            </a:r>
            <a:r>
              <a:rPr lang="en-GB" sz="1800" b="1" dirty="0" smtClean="0"/>
              <a:t>    Strategic Director, People                               Directorate </a:t>
            </a:r>
            <a:r>
              <a:rPr lang="en-GB" sz="1800" b="1" dirty="0" err="1" smtClean="0"/>
              <a:t>Halton</a:t>
            </a:r>
            <a:r>
              <a:rPr lang="en-GB" sz="1800" b="1" dirty="0" smtClean="0"/>
              <a:t> Borough Council</a:t>
            </a:r>
            <a:endParaRPr lang="en-GB" sz="1800"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1"/>
            <a:ext cx="3486150" cy="1189355"/>
          </a:xfrm>
          <a:prstGeom prst="rect">
            <a:avLst/>
          </a:prstGeom>
          <a:noFill/>
          <a:ln>
            <a:noFill/>
          </a:ln>
        </p:spPr>
      </p:pic>
      <p:pic>
        <p:nvPicPr>
          <p:cNvPr id="7" name="Picture 6"/>
          <p:cNvPicPr/>
          <p:nvPr/>
        </p:nvPicPr>
        <p:blipFill rotWithShape="1">
          <a:blip r:embed="rId4" cstate="print">
            <a:extLst>
              <a:ext uri="{28A0092B-C50C-407E-A947-70E740481C1C}">
                <a14:useLocalDpi xmlns:a14="http://schemas.microsoft.com/office/drawing/2010/main" val="0"/>
              </a:ext>
            </a:extLst>
          </a:blip>
          <a:srcRect l="30265" t="15625" r="5044" b="-3473"/>
          <a:stretch/>
        </p:blipFill>
        <p:spPr bwMode="auto">
          <a:xfrm>
            <a:off x="6378076" y="3364003"/>
            <a:ext cx="2327774" cy="23575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26864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05"/>
            <a:ext cx="10515600" cy="1257460"/>
          </a:xfrm>
          <a:solidFill>
            <a:schemeClr val="accent1">
              <a:lumMod val="40000"/>
              <a:lumOff val="60000"/>
            </a:schemeClr>
          </a:solidFill>
        </p:spPr>
        <p:txBody>
          <a:bodyPr/>
          <a:lstStyle/>
          <a:p>
            <a:r>
              <a:rPr lang="en-GB" b="1" dirty="0" smtClean="0">
                <a:solidFill>
                  <a:schemeClr val="accent1">
                    <a:lumMod val="50000"/>
                  </a:schemeClr>
                </a:solidFill>
                <a:latin typeface="+mn-lt"/>
              </a:rPr>
              <a:t>Partner Achievements 2021/22</a:t>
            </a:r>
            <a:endParaRPr lang="en-GB" b="1" dirty="0">
              <a:solidFill>
                <a:schemeClr val="accent1">
                  <a:lumMod val="50000"/>
                </a:schemeClr>
              </a:solidFill>
              <a:latin typeface="+mn-lt"/>
            </a:endParaRPr>
          </a:p>
        </p:txBody>
      </p:sp>
      <p:sp>
        <p:nvSpPr>
          <p:cNvPr id="8" name="Slide Number Placeholder 7"/>
          <p:cNvSpPr>
            <a:spLocks noGrp="1"/>
          </p:cNvSpPr>
          <p:nvPr>
            <p:ph type="sldNum" sz="quarter" idx="12"/>
          </p:nvPr>
        </p:nvSpPr>
        <p:spPr>
          <a:xfrm>
            <a:off x="11717384" y="6570617"/>
            <a:ext cx="474616" cy="288017"/>
          </a:xfrm>
        </p:spPr>
        <p:txBody>
          <a:bodyPr/>
          <a:lstStyle/>
          <a:p>
            <a:fld id="{41566EE9-8AAC-435E-8482-679E54AB45E0}" type="slidenum">
              <a:rPr lang="en-GB" smtClean="0"/>
              <a:t>20</a:t>
            </a:fld>
            <a:endParaRPr lang="en-GB"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68105"/>
            <a:ext cx="3486150" cy="1257459"/>
          </a:xfrm>
          <a:prstGeom prst="rect">
            <a:avLst/>
          </a:prstGeom>
          <a:noFill/>
          <a:ln>
            <a:noFill/>
          </a:ln>
        </p:spPr>
      </p:pic>
      <p:graphicFrame>
        <p:nvGraphicFramePr>
          <p:cNvPr id="9" name="Table 8"/>
          <p:cNvGraphicFramePr>
            <a:graphicFrameLocks noGrp="1"/>
          </p:cNvGraphicFramePr>
          <p:nvPr>
            <p:extLst>
              <p:ext uri="{D42A27DB-BD31-4B8C-83A1-F6EECF244321}">
                <p14:modId xmlns:p14="http://schemas.microsoft.com/office/powerpoint/2010/main" val="1523048878"/>
              </p:ext>
            </p:extLst>
          </p:nvPr>
        </p:nvGraphicFramePr>
        <p:xfrm>
          <a:off x="-4" y="1189353"/>
          <a:ext cx="12192004" cy="6126476"/>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2274791420"/>
                    </a:ext>
                  </a:extLst>
                </a:gridCol>
                <a:gridCol w="6096002">
                  <a:extLst>
                    <a:ext uri="{9D8B030D-6E8A-4147-A177-3AD203B41FA5}">
                      <a16:colId xmlns:a16="http://schemas.microsoft.com/office/drawing/2014/main" val="3290374797"/>
                    </a:ext>
                  </a:extLst>
                </a:gridCol>
              </a:tblGrid>
              <a:tr h="365760">
                <a:tc>
                  <a:txBody>
                    <a:bodyPr/>
                    <a:lstStyle/>
                    <a:p>
                      <a:r>
                        <a:rPr lang="en-GB" dirty="0" smtClean="0"/>
                        <a:t>Warrington &amp; </a:t>
                      </a:r>
                      <a:r>
                        <a:rPr lang="en-GB" dirty="0" err="1" smtClean="0"/>
                        <a:t>Halton</a:t>
                      </a:r>
                      <a:r>
                        <a:rPr lang="en-GB" dirty="0" smtClean="0"/>
                        <a:t> Hospital </a:t>
                      </a:r>
                    </a:p>
                    <a:p>
                      <a:r>
                        <a:rPr lang="en-GB" dirty="0" smtClean="0"/>
                        <a:t>Foundation Trust continued:</a:t>
                      </a:r>
                      <a:endParaRPr lang="en-GB" dirty="0"/>
                    </a:p>
                  </a:txBody>
                  <a:tcPr/>
                </a:tc>
                <a:tc>
                  <a:txBody>
                    <a:bodyPr/>
                    <a:lstStyle/>
                    <a:p>
                      <a:endParaRPr lang="en-GB" dirty="0"/>
                    </a:p>
                  </a:txBody>
                  <a:tcPr/>
                </a:tc>
                <a:extLst>
                  <a:ext uri="{0D108BD9-81ED-4DB2-BD59-A6C34878D82A}">
                    <a16:rowId xmlns:a16="http://schemas.microsoft.com/office/drawing/2014/main" val="2291512387"/>
                  </a:ext>
                </a:extLst>
              </a:tr>
              <a:tr h="5486396">
                <a:tc>
                  <a:txBody>
                    <a:bodyPr/>
                    <a:lstStyle/>
                    <a:p>
                      <a:r>
                        <a:rPr lang="en-GB" sz="1600" b="1" u="sng" baseline="0" dirty="0" smtClean="0"/>
                        <a:t>Learning &amp; Professional Development</a:t>
                      </a:r>
                    </a:p>
                    <a:p>
                      <a:r>
                        <a:rPr lang="en-GB" sz="1600" b="0" u="none" baseline="0" dirty="0" smtClean="0"/>
                        <a:t>WHHFT is committed to delivering a high quality inter-agency training programme, which supports professionals and volunteers in their work to safeguard and promote the welfare of adults, children and young people.  All professionals and their teams have access to and engage in training commensurate to their role and level of responsibility.</a:t>
                      </a:r>
                    </a:p>
                    <a:p>
                      <a:endParaRPr lang="en-GB" sz="1600" b="0" u="none" baseline="0" dirty="0" smtClean="0"/>
                    </a:p>
                    <a:p>
                      <a:r>
                        <a:rPr lang="en-GB" sz="1600" b="0" u="none" baseline="0" dirty="0" smtClean="0"/>
                        <a:t>The safeguarding training programme was interrupted slightly during COVID due to the social distancing measures, however this was addressed by moving away from socially distanced rooms to Microsoft Teams delivery to aid compliance.</a:t>
                      </a:r>
                    </a:p>
                    <a:p>
                      <a:endParaRPr lang="en-GB" sz="1600" b="0" u="none" baseline="0" dirty="0" smtClean="0"/>
                    </a:p>
                    <a:p>
                      <a:r>
                        <a:rPr lang="en-GB" sz="1600" b="0" u="none" baseline="0" dirty="0" smtClean="0"/>
                        <a:t>LD and Autism mandatory training program delivered daily to all staff of all grades at a level suited to their role.</a:t>
                      </a:r>
                    </a:p>
                    <a:p>
                      <a:endParaRPr lang="en-GB" sz="1600" b="0" u="none" baseline="0" dirty="0" smtClean="0"/>
                    </a:p>
                    <a:p>
                      <a:r>
                        <a:rPr lang="en-GB" sz="1600" b="0" u="none" baseline="0" dirty="0" smtClean="0"/>
                        <a:t>Adult Level 3 training includes modern slavery/trafficking case study workshops.</a:t>
                      </a:r>
                    </a:p>
                  </a:txBody>
                  <a:tcPr/>
                </a:tc>
                <a:tc>
                  <a:txBody>
                    <a:bodyPr/>
                    <a:lstStyle/>
                    <a:p>
                      <a:endParaRPr lang="en-GB" sz="1600" dirty="0"/>
                    </a:p>
                  </a:txBody>
                  <a:tcPr/>
                </a:tc>
                <a:extLst>
                  <a:ext uri="{0D108BD9-81ED-4DB2-BD59-A6C34878D82A}">
                    <a16:rowId xmlns:a16="http://schemas.microsoft.com/office/drawing/2014/main" val="973717690"/>
                  </a:ext>
                </a:extLst>
              </a:tr>
            </a:tbl>
          </a:graphicData>
        </a:graphic>
      </p:graphicFrame>
      <p:pic>
        <p:nvPicPr>
          <p:cNvPr id="6" name="Picture 5" descr="\\halton.gov.uk\1\FR\MP\prycek\My Documents\My Pictures\warrington halton hospital trust.png"/>
          <p:cNvPicPr/>
          <p:nvPr/>
        </p:nvPicPr>
        <p:blipFill>
          <a:blip r:embed="rId4">
            <a:extLst>
              <a:ext uri="{28A0092B-C50C-407E-A947-70E740481C1C}">
                <a14:useLocalDpi xmlns:a14="http://schemas.microsoft.com/office/drawing/2010/main" val="0"/>
              </a:ext>
            </a:extLst>
          </a:blip>
          <a:srcRect/>
          <a:stretch>
            <a:fillRect/>
          </a:stretch>
        </p:blipFill>
        <p:spPr bwMode="auto">
          <a:xfrm>
            <a:off x="4580706" y="1189352"/>
            <a:ext cx="1515292" cy="667476"/>
          </a:xfrm>
          <a:prstGeom prst="rect">
            <a:avLst/>
          </a:prstGeom>
          <a:noFill/>
          <a:ln>
            <a:noFill/>
          </a:ln>
        </p:spPr>
      </p:pic>
      <p:pic>
        <p:nvPicPr>
          <p:cNvPr id="7" name="Picture 6" descr="\\halton.gov.uk\1\FR\MP\prycek\My Documents\My Pictures\warrington halton hospital trust.png"/>
          <p:cNvPicPr/>
          <p:nvPr/>
        </p:nvPicPr>
        <p:blipFill>
          <a:blip r:embed="rId4">
            <a:extLst>
              <a:ext uri="{28A0092B-C50C-407E-A947-70E740481C1C}">
                <a14:useLocalDpi xmlns:a14="http://schemas.microsoft.com/office/drawing/2010/main" val="0"/>
              </a:ext>
            </a:extLst>
          </a:blip>
          <a:srcRect/>
          <a:stretch>
            <a:fillRect/>
          </a:stretch>
        </p:blipFill>
        <p:spPr bwMode="auto">
          <a:xfrm>
            <a:off x="7955281" y="3409406"/>
            <a:ext cx="3095896" cy="1985553"/>
          </a:xfrm>
          <a:prstGeom prst="rect">
            <a:avLst/>
          </a:prstGeom>
          <a:noFill/>
          <a:ln>
            <a:noFill/>
          </a:ln>
        </p:spPr>
      </p:pic>
    </p:spTree>
    <p:extLst>
      <p:ext uri="{BB962C8B-B14F-4D97-AF65-F5344CB8AC3E}">
        <p14:creationId xmlns:p14="http://schemas.microsoft.com/office/powerpoint/2010/main" val="6761375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05"/>
            <a:ext cx="10515600" cy="1257460"/>
          </a:xfrm>
          <a:solidFill>
            <a:schemeClr val="accent1">
              <a:lumMod val="40000"/>
              <a:lumOff val="60000"/>
            </a:schemeClr>
          </a:solidFill>
        </p:spPr>
        <p:txBody>
          <a:bodyPr/>
          <a:lstStyle/>
          <a:p>
            <a:r>
              <a:rPr lang="en-GB" b="1" dirty="0" smtClean="0">
                <a:solidFill>
                  <a:schemeClr val="accent1">
                    <a:lumMod val="50000"/>
                  </a:schemeClr>
                </a:solidFill>
                <a:latin typeface="+mn-lt"/>
              </a:rPr>
              <a:t>Partner Achievements 2021/22</a:t>
            </a:r>
            <a:endParaRPr lang="en-GB" b="1" dirty="0">
              <a:solidFill>
                <a:schemeClr val="accent1">
                  <a:lumMod val="50000"/>
                </a:schemeClr>
              </a:solidFill>
              <a:latin typeface="+mn-lt"/>
            </a:endParaRPr>
          </a:p>
        </p:txBody>
      </p:sp>
      <p:sp>
        <p:nvSpPr>
          <p:cNvPr id="8" name="Slide Number Placeholder 7"/>
          <p:cNvSpPr>
            <a:spLocks noGrp="1"/>
          </p:cNvSpPr>
          <p:nvPr>
            <p:ph type="sldNum" sz="quarter" idx="12"/>
          </p:nvPr>
        </p:nvSpPr>
        <p:spPr>
          <a:xfrm>
            <a:off x="11717384" y="6570617"/>
            <a:ext cx="474616" cy="288017"/>
          </a:xfrm>
        </p:spPr>
        <p:txBody>
          <a:bodyPr/>
          <a:lstStyle/>
          <a:p>
            <a:fld id="{41566EE9-8AAC-435E-8482-679E54AB45E0}" type="slidenum">
              <a:rPr lang="en-GB" smtClean="0"/>
              <a:t>21</a:t>
            </a:fld>
            <a:endParaRPr lang="en-GB"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68105"/>
            <a:ext cx="3486150" cy="1257459"/>
          </a:xfrm>
          <a:prstGeom prst="rect">
            <a:avLst/>
          </a:prstGeom>
          <a:noFill/>
          <a:ln>
            <a:noFill/>
          </a:ln>
        </p:spPr>
      </p:pic>
      <p:graphicFrame>
        <p:nvGraphicFramePr>
          <p:cNvPr id="9" name="Table 8"/>
          <p:cNvGraphicFramePr>
            <a:graphicFrameLocks noGrp="1"/>
          </p:cNvGraphicFramePr>
          <p:nvPr>
            <p:extLst>
              <p:ext uri="{D42A27DB-BD31-4B8C-83A1-F6EECF244321}">
                <p14:modId xmlns:p14="http://schemas.microsoft.com/office/powerpoint/2010/main" val="562052603"/>
              </p:ext>
            </p:extLst>
          </p:nvPr>
        </p:nvGraphicFramePr>
        <p:xfrm>
          <a:off x="-4" y="1189353"/>
          <a:ext cx="12192004" cy="6065520"/>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2274791420"/>
                    </a:ext>
                  </a:extLst>
                </a:gridCol>
                <a:gridCol w="6096002">
                  <a:extLst>
                    <a:ext uri="{9D8B030D-6E8A-4147-A177-3AD203B41FA5}">
                      <a16:colId xmlns:a16="http://schemas.microsoft.com/office/drawing/2014/main" val="3290374797"/>
                    </a:ext>
                  </a:extLst>
                </a:gridCol>
              </a:tblGrid>
              <a:tr h="365760">
                <a:tc>
                  <a:txBody>
                    <a:bodyPr/>
                    <a:lstStyle/>
                    <a:p>
                      <a:r>
                        <a:rPr lang="en-GB" dirty="0" smtClean="0"/>
                        <a:t>Elysium – Gateway Recovery</a:t>
                      </a:r>
                      <a:r>
                        <a:rPr lang="en-GB" baseline="0" dirty="0" smtClean="0"/>
                        <a:t> Centre</a:t>
                      </a:r>
                      <a:endParaRPr lang="en-GB" dirty="0"/>
                    </a:p>
                  </a:txBody>
                  <a:tcPr/>
                </a:tc>
                <a:tc>
                  <a:txBody>
                    <a:bodyPr/>
                    <a:lstStyle/>
                    <a:p>
                      <a:endParaRPr lang="en-GB" dirty="0"/>
                    </a:p>
                  </a:txBody>
                  <a:tcPr/>
                </a:tc>
                <a:extLst>
                  <a:ext uri="{0D108BD9-81ED-4DB2-BD59-A6C34878D82A}">
                    <a16:rowId xmlns:a16="http://schemas.microsoft.com/office/drawing/2014/main" val="2291512387"/>
                  </a:ext>
                </a:extLst>
              </a:tr>
              <a:tr h="5486396">
                <a:tc>
                  <a:txBody>
                    <a:bodyPr/>
                    <a:lstStyle/>
                    <a:p>
                      <a:r>
                        <a:rPr lang="en-GB" sz="1600" b="1" u="sng" baseline="0" dirty="0" smtClean="0"/>
                        <a:t>Quality Assurance</a:t>
                      </a:r>
                    </a:p>
                    <a:p>
                      <a:r>
                        <a:rPr lang="en-GB" sz="1600" b="0" baseline="0" dirty="0" smtClean="0"/>
                        <a:t>Gateway Recovery Centre have introduced a new substantial role of Safeguarding Lead/Coordinator.  This role involves one individual overseeing the entire process, one point of contact and coordination with multi-agencies.</a:t>
                      </a:r>
                    </a:p>
                    <a:p>
                      <a:endParaRPr lang="en-GB" sz="1600" b="0" baseline="0" dirty="0" smtClean="0"/>
                    </a:p>
                    <a:p>
                      <a:r>
                        <a:rPr lang="en-GB" sz="1600" b="0" baseline="0" dirty="0" smtClean="0"/>
                        <a:t>Annual safeguarding assurance tool audit completed and action plan created and reviewed monthly during clinical governance meetings.</a:t>
                      </a:r>
                    </a:p>
                    <a:p>
                      <a:endParaRPr lang="en-GB" sz="1600" b="0" baseline="0" dirty="0" smtClean="0"/>
                    </a:p>
                    <a:p>
                      <a:r>
                        <a:rPr lang="en-GB" sz="1600" b="0" baseline="0" dirty="0" smtClean="0"/>
                        <a:t>Actions from safeguarding enquiries are reviewed monthly during Senior Management Team meetings and clinical governance to ensure actions are completed and consistent across the hospital.</a:t>
                      </a:r>
                    </a:p>
                    <a:p>
                      <a:endParaRPr lang="en-GB" sz="1600" b="0" baseline="0" dirty="0" smtClean="0"/>
                    </a:p>
                    <a:p>
                      <a:r>
                        <a:rPr lang="en-GB" sz="1600" b="1" u="sng" baseline="0" dirty="0" smtClean="0"/>
                        <a:t>Co-Production &amp; Engagement</a:t>
                      </a:r>
                    </a:p>
                    <a:p>
                      <a:r>
                        <a:rPr lang="en-GB" sz="1600" b="0" u="none" baseline="0" dirty="0" smtClean="0"/>
                        <a:t>Making Safeguarding Personal, including the views of patients is threaded throughout all safeguarding enquiries.</a:t>
                      </a:r>
                    </a:p>
                    <a:p>
                      <a:endParaRPr lang="en-GB" sz="1600" b="0" u="none" baseline="0" dirty="0" smtClean="0"/>
                    </a:p>
                    <a:p>
                      <a:r>
                        <a:rPr lang="en-GB" sz="1600" b="0" u="none" baseline="0" dirty="0" smtClean="0"/>
                        <a:t>Weekly meetings held with Gateway Recovery Centre and </a:t>
                      </a:r>
                      <a:r>
                        <a:rPr lang="en-GB" sz="1600" b="0" u="none" baseline="0" dirty="0" err="1" smtClean="0"/>
                        <a:t>Halton</a:t>
                      </a:r>
                      <a:r>
                        <a:rPr lang="en-GB" sz="1600" b="0" u="none" baseline="0" dirty="0" smtClean="0"/>
                        <a:t> Borough Council to review safeguarding concerns and open enquiries and seeks assurances that actions have taken place to minimise risks.  A collaborative approach toward decision making is followed with a view to provide the best possible outcome for the patient.</a:t>
                      </a:r>
                    </a:p>
                    <a:p>
                      <a:endParaRPr lang="en-GB" sz="1600" b="0" baseline="0" dirty="0" smtClean="0"/>
                    </a:p>
                  </a:txBody>
                  <a:tcPr/>
                </a:tc>
                <a:tc>
                  <a:txBody>
                    <a:bodyPr/>
                    <a:lstStyle/>
                    <a:p>
                      <a:r>
                        <a:rPr lang="en-GB" sz="1600" dirty="0" smtClean="0"/>
                        <a:t>Monthly</a:t>
                      </a:r>
                      <a:r>
                        <a:rPr lang="en-GB" sz="1600" baseline="0" dirty="0" smtClean="0"/>
                        <a:t> multi-agency meetings held on the first Wednesday of each month including </a:t>
                      </a:r>
                      <a:r>
                        <a:rPr lang="en-GB" sz="1600" baseline="0" dirty="0" err="1" smtClean="0"/>
                        <a:t>Halton</a:t>
                      </a:r>
                      <a:r>
                        <a:rPr lang="en-GB" sz="1600" baseline="0" dirty="0" smtClean="0"/>
                        <a:t> Borough Council, HCCG, Gateway Recovery Centre leads and ward managers, police liaison and advocates.</a:t>
                      </a:r>
                    </a:p>
                    <a:p>
                      <a:endParaRPr lang="en-GB" sz="1600" baseline="0" dirty="0" smtClean="0"/>
                    </a:p>
                    <a:p>
                      <a:r>
                        <a:rPr lang="en-GB" sz="1600" baseline="0" dirty="0" smtClean="0"/>
                        <a:t>Gateway Recovery Centre has a good working relationship with advocacy (</a:t>
                      </a:r>
                      <a:r>
                        <a:rPr lang="en-GB" sz="1600" baseline="0" dirty="0" err="1" smtClean="0"/>
                        <a:t>Healthwatch</a:t>
                      </a:r>
                      <a:r>
                        <a:rPr lang="en-GB" sz="1600" baseline="0" dirty="0" smtClean="0"/>
                        <a:t> </a:t>
                      </a:r>
                      <a:r>
                        <a:rPr lang="en-GB" sz="1600" baseline="0" dirty="0" err="1" smtClean="0"/>
                        <a:t>Halton</a:t>
                      </a:r>
                      <a:r>
                        <a:rPr lang="en-GB" sz="1600" baseline="0" dirty="0" smtClean="0"/>
                        <a:t>) – sharing concerns and updates discussed in the safeguarding weekly meeting.</a:t>
                      </a:r>
                    </a:p>
                    <a:p>
                      <a:endParaRPr lang="en-GB" sz="1600" baseline="0" dirty="0" smtClean="0"/>
                    </a:p>
                    <a:p>
                      <a:r>
                        <a:rPr lang="en-GB" sz="1600" b="1" u="sng" baseline="0" dirty="0" smtClean="0"/>
                        <a:t>Learning &amp; Professional Development</a:t>
                      </a:r>
                    </a:p>
                    <a:p>
                      <a:r>
                        <a:rPr lang="en-GB" sz="1600" b="0" u="none" baseline="0" dirty="0" smtClean="0"/>
                        <a:t>Lessons learnt from enquiries are shared across the hospital and local/regional governance.</a:t>
                      </a:r>
                    </a:p>
                    <a:p>
                      <a:endParaRPr lang="en-GB" sz="1600" b="0" u="none" baseline="0" dirty="0"/>
                    </a:p>
                    <a:p>
                      <a:r>
                        <a:rPr lang="en-GB" sz="1600" b="0" u="none" baseline="0" dirty="0" smtClean="0"/>
                        <a:t>Gateway Recovery Centre deliver mandatory training to all staff including Safeguarding Adults and Children at level 3, DOLs, MCA, MHA, MVA, Medication Management.</a:t>
                      </a:r>
                    </a:p>
                    <a:p>
                      <a:endParaRPr lang="en-GB" sz="1600" b="0" u="none" baseline="0" dirty="0" smtClean="0"/>
                    </a:p>
                    <a:p>
                      <a:r>
                        <a:rPr lang="en-GB" sz="1600" b="0" u="none" baseline="0" dirty="0" smtClean="0"/>
                        <a:t>All staff have supervision at least monthly which includes reviewing safeguarding concerns and identifying training needs.</a:t>
                      </a:r>
                    </a:p>
                    <a:p>
                      <a:endParaRPr lang="en-GB" sz="1600" b="0" u="none" baseline="0" dirty="0" smtClean="0"/>
                    </a:p>
                    <a:p>
                      <a:r>
                        <a:rPr lang="en-GB" sz="1600" b="0" u="none" baseline="0" dirty="0" smtClean="0"/>
                        <a:t>Gateway Recovery Centre identify staff who would benefit from training offered  by </a:t>
                      </a:r>
                      <a:r>
                        <a:rPr lang="en-GB" sz="1600" b="0" u="none" baseline="0" dirty="0" err="1" smtClean="0"/>
                        <a:t>Halton</a:t>
                      </a:r>
                      <a:r>
                        <a:rPr lang="en-GB" sz="1600" b="0" u="none" baseline="0" dirty="0" smtClean="0"/>
                        <a:t> Borough Council and actively take part in multi-agency/regional training opportunities.</a:t>
                      </a:r>
                    </a:p>
                  </a:txBody>
                  <a:tcPr/>
                </a:tc>
                <a:extLst>
                  <a:ext uri="{0D108BD9-81ED-4DB2-BD59-A6C34878D82A}">
                    <a16:rowId xmlns:a16="http://schemas.microsoft.com/office/drawing/2014/main" val="973717690"/>
                  </a:ext>
                </a:extLst>
              </a:tr>
            </a:tbl>
          </a:graphicData>
        </a:graphic>
      </p:graphicFrame>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0305" y="1189352"/>
            <a:ext cx="905693" cy="404948"/>
          </a:xfrm>
          <a:prstGeom prst="rect">
            <a:avLst/>
          </a:prstGeom>
          <a:noFill/>
          <a:ln>
            <a:noFill/>
          </a:ln>
        </p:spPr>
      </p:pic>
    </p:spTree>
    <p:extLst>
      <p:ext uri="{BB962C8B-B14F-4D97-AF65-F5344CB8AC3E}">
        <p14:creationId xmlns:p14="http://schemas.microsoft.com/office/powerpoint/2010/main" val="9938711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05"/>
            <a:ext cx="10515600" cy="1257460"/>
          </a:xfrm>
          <a:solidFill>
            <a:schemeClr val="accent1">
              <a:lumMod val="40000"/>
              <a:lumOff val="60000"/>
            </a:schemeClr>
          </a:solidFill>
        </p:spPr>
        <p:txBody>
          <a:bodyPr/>
          <a:lstStyle/>
          <a:p>
            <a:r>
              <a:rPr lang="en-GB" b="1" dirty="0" smtClean="0">
                <a:solidFill>
                  <a:schemeClr val="accent1">
                    <a:lumMod val="50000"/>
                  </a:schemeClr>
                </a:solidFill>
                <a:latin typeface="+mn-lt"/>
              </a:rPr>
              <a:t>Partner Achievements 2021/22</a:t>
            </a:r>
            <a:endParaRPr lang="en-GB" b="1" dirty="0">
              <a:solidFill>
                <a:schemeClr val="accent1">
                  <a:lumMod val="50000"/>
                </a:schemeClr>
              </a:solidFill>
              <a:latin typeface="+mn-lt"/>
            </a:endParaRPr>
          </a:p>
        </p:txBody>
      </p:sp>
      <p:sp>
        <p:nvSpPr>
          <p:cNvPr id="8" name="Slide Number Placeholder 7"/>
          <p:cNvSpPr>
            <a:spLocks noGrp="1"/>
          </p:cNvSpPr>
          <p:nvPr>
            <p:ph type="sldNum" sz="quarter" idx="12"/>
          </p:nvPr>
        </p:nvSpPr>
        <p:spPr>
          <a:xfrm>
            <a:off x="11717384" y="6570617"/>
            <a:ext cx="474616" cy="288017"/>
          </a:xfrm>
        </p:spPr>
        <p:txBody>
          <a:bodyPr/>
          <a:lstStyle/>
          <a:p>
            <a:fld id="{41566EE9-8AAC-435E-8482-679E54AB45E0}" type="slidenum">
              <a:rPr lang="en-GB" smtClean="0"/>
              <a:t>22</a:t>
            </a:fld>
            <a:endParaRPr lang="en-GB"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68105"/>
            <a:ext cx="3486150" cy="1257459"/>
          </a:xfrm>
          <a:prstGeom prst="rect">
            <a:avLst/>
          </a:prstGeom>
          <a:noFill/>
          <a:ln>
            <a:noFill/>
          </a:ln>
        </p:spPr>
      </p:pic>
      <p:graphicFrame>
        <p:nvGraphicFramePr>
          <p:cNvPr id="9" name="Table 8"/>
          <p:cNvGraphicFramePr>
            <a:graphicFrameLocks noGrp="1"/>
          </p:cNvGraphicFramePr>
          <p:nvPr>
            <p:extLst>
              <p:ext uri="{D42A27DB-BD31-4B8C-83A1-F6EECF244321}">
                <p14:modId xmlns:p14="http://schemas.microsoft.com/office/powerpoint/2010/main" val="284675164"/>
              </p:ext>
            </p:extLst>
          </p:nvPr>
        </p:nvGraphicFramePr>
        <p:xfrm>
          <a:off x="-4" y="1189355"/>
          <a:ext cx="12192004" cy="5683868"/>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2274791420"/>
                    </a:ext>
                  </a:extLst>
                </a:gridCol>
                <a:gridCol w="6096002">
                  <a:extLst>
                    <a:ext uri="{9D8B030D-6E8A-4147-A177-3AD203B41FA5}">
                      <a16:colId xmlns:a16="http://schemas.microsoft.com/office/drawing/2014/main" val="3290374797"/>
                    </a:ext>
                  </a:extLst>
                </a:gridCol>
              </a:tblGrid>
              <a:tr h="351171">
                <a:tc>
                  <a:txBody>
                    <a:bodyPr/>
                    <a:lstStyle/>
                    <a:p>
                      <a:r>
                        <a:rPr lang="en-GB" dirty="0" err="1" smtClean="0"/>
                        <a:t>Healthwatch</a:t>
                      </a:r>
                      <a:r>
                        <a:rPr lang="en-GB" baseline="0" dirty="0" smtClean="0"/>
                        <a:t> </a:t>
                      </a:r>
                      <a:r>
                        <a:rPr lang="en-GB" baseline="0" dirty="0" err="1" smtClean="0"/>
                        <a:t>Halton</a:t>
                      </a:r>
                      <a:endParaRPr lang="en-GB" dirty="0"/>
                    </a:p>
                  </a:txBody>
                  <a:tcPr/>
                </a:tc>
                <a:tc>
                  <a:txBody>
                    <a:bodyPr/>
                    <a:lstStyle/>
                    <a:p>
                      <a:endParaRPr lang="en-GB"/>
                    </a:p>
                  </a:txBody>
                  <a:tcPr/>
                </a:tc>
                <a:extLst>
                  <a:ext uri="{0D108BD9-81ED-4DB2-BD59-A6C34878D82A}">
                    <a16:rowId xmlns:a16="http://schemas.microsoft.com/office/drawing/2014/main" val="2291512387"/>
                  </a:ext>
                </a:extLst>
              </a:tr>
              <a:tr h="5318108">
                <a:tc>
                  <a:txBody>
                    <a:bodyPr/>
                    <a:lstStyle/>
                    <a:p>
                      <a:r>
                        <a:rPr lang="en-GB" sz="1600" dirty="0" smtClean="0"/>
                        <a:t>During the pandemic</a:t>
                      </a:r>
                      <a:r>
                        <a:rPr lang="en-GB" sz="1600" baseline="0" dirty="0" smtClean="0"/>
                        <a:t> opportunities to meet and engage with the public face to face were limited so we needed to ensure we continued to provide the public with information that was accessible and up to date.  Our website and social media channels were updated regularly with the latest information on the pandemic, vaccination programmes and health and social care service updates.</a:t>
                      </a:r>
                    </a:p>
                    <a:p>
                      <a:endParaRPr lang="en-GB" sz="1600" baseline="0" dirty="0" smtClean="0"/>
                    </a:p>
                    <a:p>
                      <a:r>
                        <a:rPr lang="en-GB" sz="1600" baseline="0" dirty="0" smtClean="0"/>
                        <a:t>We joined in with many local </a:t>
                      </a:r>
                      <a:r>
                        <a:rPr lang="en-GB" sz="1600" baseline="0" dirty="0" err="1" smtClean="0"/>
                        <a:t>Healthwatch</a:t>
                      </a:r>
                      <a:r>
                        <a:rPr lang="en-GB" sz="1600" baseline="0" dirty="0" smtClean="0"/>
                        <a:t> across the country to highlight the issues faced by the homeless in accessing/registering with a GP. Working with NHS England and </a:t>
                      </a:r>
                      <a:r>
                        <a:rPr lang="en-GB" sz="1600" baseline="0" dirty="0" err="1" smtClean="0"/>
                        <a:t>Healthwatch</a:t>
                      </a:r>
                      <a:r>
                        <a:rPr lang="en-GB" sz="1600" baseline="0" dirty="0" smtClean="0"/>
                        <a:t> England, we distributed more than 100 GP ‘access cards’ to organisations across the borough.</a:t>
                      </a:r>
                    </a:p>
                    <a:p>
                      <a:endParaRPr lang="en-GB" sz="1600" baseline="0" dirty="0" smtClean="0"/>
                    </a:p>
                    <a:p>
                      <a:endParaRPr lang="en-GB" sz="1600" baseline="0" dirty="0" smtClean="0"/>
                    </a:p>
                    <a:p>
                      <a:endParaRPr lang="en-GB" sz="1600" baseline="0" dirty="0" smtClean="0"/>
                    </a:p>
                    <a:p>
                      <a:endParaRPr lang="en-GB" sz="1600" baseline="0" dirty="0" smtClean="0"/>
                    </a:p>
                    <a:p>
                      <a:endParaRPr lang="en-GB" sz="1600" baseline="0" dirty="0" smtClean="0"/>
                    </a:p>
                    <a:p>
                      <a:endParaRPr lang="en-GB" sz="1600" baseline="0" dirty="0" smtClean="0"/>
                    </a:p>
                  </a:txBody>
                  <a:tcPr/>
                </a:tc>
                <a:tc>
                  <a:txBody>
                    <a:bodyPr/>
                    <a:lstStyle/>
                    <a:p>
                      <a:r>
                        <a:rPr lang="en-GB" sz="1600" dirty="0" smtClean="0"/>
                        <a:t>During</a:t>
                      </a:r>
                      <a:r>
                        <a:rPr lang="en-GB" sz="1600" baseline="0" dirty="0" smtClean="0"/>
                        <a:t> National Safeguarding Adults Awareness Week in November 2021, we visited Runcorn Shopping City and distributed posters promoting safeguarding to the stores within the centre.  A number of posters were also displayed in </a:t>
                      </a:r>
                      <a:r>
                        <a:rPr lang="en-GB" sz="1600" baseline="0" dirty="0" err="1" smtClean="0"/>
                        <a:t>Halton</a:t>
                      </a:r>
                      <a:r>
                        <a:rPr lang="en-GB" sz="1600" baseline="0" dirty="0" smtClean="0"/>
                        <a:t> Lea Library.</a:t>
                      </a:r>
                    </a:p>
                    <a:p>
                      <a:endParaRPr lang="en-GB" sz="1600" baseline="0" dirty="0" smtClean="0"/>
                    </a:p>
                    <a:p>
                      <a:r>
                        <a:rPr lang="en-GB" sz="1600" baseline="0" dirty="0" smtClean="0"/>
                        <a:t>When we’ve had the opportunity to hold outreach sessions in the community this year, we have continued to raise awareness of the role the public can play in safeguarding.</a:t>
                      </a:r>
                    </a:p>
                    <a:p>
                      <a:endParaRPr lang="en-GB" sz="1600" baseline="0" dirty="0" smtClean="0"/>
                    </a:p>
                    <a:p>
                      <a:r>
                        <a:rPr lang="en-GB" sz="1600" baseline="0" dirty="0" smtClean="0"/>
                        <a:t>This included our outreach session to the Heath Business Park where we requested that staff promote safeguarding on the many noticeboards throughout their offices, we also handed out safeguarding information cards to more than 200 attendees at the ‘Eat at the Heath’ and Coffee and Cake group events.</a:t>
                      </a:r>
                    </a:p>
                    <a:p>
                      <a:endParaRPr lang="en-GB" sz="1600" baseline="0" dirty="0" smtClean="0"/>
                    </a:p>
                    <a:p>
                      <a:r>
                        <a:rPr lang="en-GB" sz="1600" baseline="0" dirty="0" smtClean="0"/>
                        <a:t>In addition, we have joined in with the Public Health Team on the community bus at venues around the borough, during which we have given out safeguarding information to </a:t>
                      </a:r>
                      <a:r>
                        <a:rPr lang="en-GB" sz="1600" baseline="0" dirty="0" err="1" smtClean="0"/>
                        <a:t>Halton</a:t>
                      </a:r>
                      <a:r>
                        <a:rPr lang="en-GB" sz="1600" baseline="0" dirty="0" smtClean="0"/>
                        <a:t> residents.</a:t>
                      </a:r>
                    </a:p>
                    <a:p>
                      <a:endParaRPr lang="en-GB" dirty="0" smtClean="0"/>
                    </a:p>
                    <a:p>
                      <a:endParaRPr lang="en-GB" dirty="0" smtClean="0"/>
                    </a:p>
                    <a:p>
                      <a:endParaRPr lang="en-GB" dirty="0"/>
                    </a:p>
                  </a:txBody>
                  <a:tcPr/>
                </a:tc>
                <a:extLst>
                  <a:ext uri="{0D108BD9-81ED-4DB2-BD59-A6C34878D82A}">
                    <a16:rowId xmlns:a16="http://schemas.microsoft.com/office/drawing/2014/main" val="973717690"/>
                  </a:ext>
                </a:extLst>
              </a:tr>
            </a:tbl>
          </a:graphicData>
        </a:graphic>
      </p:graphicFrame>
      <p:pic>
        <p:nvPicPr>
          <p:cNvPr id="10" name="Picture 9" descr="Text&#10;&#10;Description automatically generated"/>
          <p:cNvPicPr/>
          <p:nvPr/>
        </p:nvPicPr>
        <p:blipFill>
          <a:blip r:embed="rId4">
            <a:extLst>
              <a:ext uri="{28A0092B-C50C-407E-A947-70E740481C1C}">
                <a14:useLocalDpi xmlns:a14="http://schemas.microsoft.com/office/drawing/2010/main" val="0"/>
              </a:ext>
            </a:extLst>
          </a:blip>
          <a:stretch>
            <a:fillRect/>
          </a:stretch>
        </p:blipFill>
        <p:spPr>
          <a:xfrm>
            <a:off x="-4" y="4732337"/>
            <a:ext cx="2939147" cy="1943100"/>
          </a:xfrm>
          <a:prstGeom prst="rect">
            <a:avLst/>
          </a:prstGeom>
        </p:spPr>
      </p:pic>
      <p:pic>
        <p:nvPicPr>
          <p:cNvPr id="11" name="Picture 10" descr="Text&#10;&#10;Description automatically generated"/>
          <p:cNvPicPr/>
          <p:nvPr/>
        </p:nvPicPr>
        <p:blipFill>
          <a:blip r:embed="rId5">
            <a:extLst>
              <a:ext uri="{28A0092B-C50C-407E-A947-70E740481C1C}">
                <a14:useLocalDpi xmlns:a14="http://schemas.microsoft.com/office/drawing/2010/main" val="0"/>
              </a:ext>
            </a:extLst>
          </a:blip>
          <a:stretch>
            <a:fillRect/>
          </a:stretch>
        </p:blipFill>
        <p:spPr>
          <a:xfrm>
            <a:off x="3135086" y="4732337"/>
            <a:ext cx="2960912" cy="1943100"/>
          </a:xfrm>
          <a:prstGeom prst="rect">
            <a:avLst/>
          </a:prstGeom>
        </p:spPr>
      </p:pic>
      <p:pic>
        <p:nvPicPr>
          <p:cNvPr id="12" name="Picture 11" descr="\\halton.gov.uk\1\FR\MP\prycek\My Documents\My Pictures\healthwatch halton.png"/>
          <p:cNvPicPr/>
          <p:nvPr/>
        </p:nvPicPr>
        <p:blipFill>
          <a:blip r:embed="rId6">
            <a:extLst>
              <a:ext uri="{28A0092B-C50C-407E-A947-70E740481C1C}">
                <a14:useLocalDpi xmlns:a14="http://schemas.microsoft.com/office/drawing/2010/main" val="0"/>
              </a:ext>
            </a:extLst>
          </a:blip>
          <a:srcRect/>
          <a:stretch>
            <a:fillRect/>
          </a:stretch>
        </p:blipFill>
        <p:spPr bwMode="auto">
          <a:xfrm>
            <a:off x="4749705" y="1189353"/>
            <a:ext cx="1346293" cy="357263"/>
          </a:xfrm>
          <a:prstGeom prst="rect">
            <a:avLst/>
          </a:prstGeom>
          <a:noFill/>
          <a:ln>
            <a:noFill/>
          </a:ln>
        </p:spPr>
      </p:pic>
    </p:spTree>
    <p:extLst>
      <p:ext uri="{BB962C8B-B14F-4D97-AF65-F5344CB8AC3E}">
        <p14:creationId xmlns:p14="http://schemas.microsoft.com/office/powerpoint/2010/main" val="12362483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05"/>
            <a:ext cx="10515600" cy="1257460"/>
          </a:xfrm>
          <a:solidFill>
            <a:schemeClr val="accent1">
              <a:lumMod val="40000"/>
              <a:lumOff val="60000"/>
            </a:schemeClr>
          </a:solidFill>
        </p:spPr>
        <p:txBody>
          <a:bodyPr/>
          <a:lstStyle/>
          <a:p>
            <a:r>
              <a:rPr lang="en-GB" b="1" dirty="0" smtClean="0">
                <a:solidFill>
                  <a:schemeClr val="accent1">
                    <a:lumMod val="50000"/>
                  </a:schemeClr>
                </a:solidFill>
                <a:latin typeface="+mn-lt"/>
              </a:rPr>
              <a:t>Partner Achievements 2021/22</a:t>
            </a:r>
            <a:endParaRPr lang="en-GB" b="1" dirty="0">
              <a:solidFill>
                <a:schemeClr val="accent1">
                  <a:lumMod val="50000"/>
                </a:schemeClr>
              </a:solidFill>
              <a:latin typeface="+mn-lt"/>
            </a:endParaRPr>
          </a:p>
        </p:txBody>
      </p:sp>
      <p:sp>
        <p:nvSpPr>
          <p:cNvPr id="8" name="Slide Number Placeholder 7"/>
          <p:cNvSpPr>
            <a:spLocks noGrp="1"/>
          </p:cNvSpPr>
          <p:nvPr>
            <p:ph type="sldNum" sz="quarter" idx="12"/>
          </p:nvPr>
        </p:nvSpPr>
        <p:spPr>
          <a:xfrm>
            <a:off x="11717384" y="6570617"/>
            <a:ext cx="474616" cy="288017"/>
          </a:xfrm>
        </p:spPr>
        <p:txBody>
          <a:bodyPr/>
          <a:lstStyle/>
          <a:p>
            <a:fld id="{41566EE9-8AAC-435E-8482-679E54AB45E0}" type="slidenum">
              <a:rPr lang="en-GB" smtClean="0"/>
              <a:t>23</a:t>
            </a:fld>
            <a:endParaRPr lang="en-GB"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68105"/>
            <a:ext cx="3486150" cy="1257459"/>
          </a:xfrm>
          <a:prstGeom prst="rect">
            <a:avLst/>
          </a:prstGeom>
          <a:noFill/>
          <a:ln>
            <a:noFill/>
          </a:ln>
        </p:spPr>
      </p:pic>
      <p:graphicFrame>
        <p:nvGraphicFramePr>
          <p:cNvPr id="9" name="Table 8"/>
          <p:cNvGraphicFramePr>
            <a:graphicFrameLocks noGrp="1"/>
          </p:cNvGraphicFramePr>
          <p:nvPr>
            <p:extLst>
              <p:ext uri="{D42A27DB-BD31-4B8C-83A1-F6EECF244321}">
                <p14:modId xmlns:p14="http://schemas.microsoft.com/office/powerpoint/2010/main" val="4134974423"/>
              </p:ext>
            </p:extLst>
          </p:nvPr>
        </p:nvGraphicFramePr>
        <p:xfrm>
          <a:off x="-4" y="1189355"/>
          <a:ext cx="12192004" cy="5683868"/>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2274791420"/>
                    </a:ext>
                  </a:extLst>
                </a:gridCol>
                <a:gridCol w="6096002">
                  <a:extLst>
                    <a:ext uri="{9D8B030D-6E8A-4147-A177-3AD203B41FA5}">
                      <a16:colId xmlns:a16="http://schemas.microsoft.com/office/drawing/2014/main" val="3290374797"/>
                    </a:ext>
                  </a:extLst>
                </a:gridCol>
              </a:tblGrid>
              <a:tr h="351171">
                <a:tc>
                  <a:txBody>
                    <a:bodyPr/>
                    <a:lstStyle/>
                    <a:p>
                      <a:r>
                        <a:rPr lang="en-GB" dirty="0" err="1" smtClean="0"/>
                        <a:t>Healthwatch</a:t>
                      </a:r>
                      <a:r>
                        <a:rPr lang="en-GB" baseline="0" dirty="0" smtClean="0"/>
                        <a:t> </a:t>
                      </a:r>
                      <a:r>
                        <a:rPr lang="en-GB" baseline="0" dirty="0" err="1" smtClean="0"/>
                        <a:t>Halton</a:t>
                      </a:r>
                      <a:r>
                        <a:rPr lang="en-GB" baseline="0" dirty="0" smtClean="0"/>
                        <a:t> continued:</a:t>
                      </a:r>
                      <a:endParaRPr lang="en-GB" dirty="0"/>
                    </a:p>
                  </a:txBody>
                  <a:tcPr/>
                </a:tc>
                <a:tc>
                  <a:txBody>
                    <a:bodyPr/>
                    <a:lstStyle/>
                    <a:p>
                      <a:endParaRPr lang="en-GB"/>
                    </a:p>
                  </a:txBody>
                  <a:tcPr/>
                </a:tc>
                <a:extLst>
                  <a:ext uri="{0D108BD9-81ED-4DB2-BD59-A6C34878D82A}">
                    <a16:rowId xmlns:a16="http://schemas.microsoft.com/office/drawing/2014/main" val="2291512387"/>
                  </a:ext>
                </a:extLst>
              </a:tr>
              <a:tr h="5318108">
                <a:tc>
                  <a:txBody>
                    <a:bodyPr/>
                    <a:lstStyle/>
                    <a:p>
                      <a:r>
                        <a:rPr lang="en-GB" sz="1600" b="1" baseline="0" dirty="0" err="1" smtClean="0"/>
                        <a:t>Healthwatch</a:t>
                      </a:r>
                      <a:r>
                        <a:rPr lang="en-GB" sz="1600" b="1" baseline="0" dirty="0" smtClean="0"/>
                        <a:t> </a:t>
                      </a:r>
                      <a:r>
                        <a:rPr lang="en-GB" sz="1600" b="1" baseline="0" dirty="0" err="1" smtClean="0"/>
                        <a:t>Halton</a:t>
                      </a:r>
                      <a:r>
                        <a:rPr lang="en-GB" sz="1600" b="1" baseline="0" dirty="0" smtClean="0"/>
                        <a:t> Advocacy Hub</a:t>
                      </a:r>
                    </a:p>
                    <a:p>
                      <a:r>
                        <a:rPr lang="en-GB" sz="1600" b="0" baseline="0" dirty="0" smtClean="0"/>
                        <a:t>During the past year </a:t>
                      </a:r>
                      <a:r>
                        <a:rPr lang="en-GB" sz="1600" b="0" baseline="0" dirty="0" err="1" smtClean="0"/>
                        <a:t>Healthwatch</a:t>
                      </a:r>
                      <a:r>
                        <a:rPr lang="en-GB" sz="1600" b="0" baseline="0" dirty="0" smtClean="0"/>
                        <a:t> </a:t>
                      </a:r>
                      <a:r>
                        <a:rPr lang="en-GB" sz="1600" b="0" baseline="0" dirty="0" err="1" smtClean="0"/>
                        <a:t>Halton’s</a:t>
                      </a:r>
                      <a:r>
                        <a:rPr lang="en-GB" sz="1600" b="0" baseline="0" dirty="0" smtClean="0"/>
                        <a:t> Advocacy Hub has supported more than 150 IMHA patients at the Gateway Recovery Centre and the Brooker Centre.</a:t>
                      </a:r>
                    </a:p>
                    <a:p>
                      <a:endParaRPr lang="en-GB" sz="1600" b="0" baseline="0" dirty="0" smtClean="0"/>
                    </a:p>
                    <a:p>
                      <a:r>
                        <a:rPr lang="en-GB" sz="1600" b="0" baseline="0" dirty="0" smtClean="0"/>
                        <a:t>The team support ongoing autistic and patients with learning difficulties, primarily each week and support extra meetings and assessments for these patients.  The </a:t>
                      </a:r>
                      <a:r>
                        <a:rPr lang="en-GB" sz="1600" b="0" baseline="0" dirty="0" err="1" smtClean="0"/>
                        <a:t>Healthwatch</a:t>
                      </a:r>
                      <a:r>
                        <a:rPr lang="en-GB" sz="1600" b="0" baseline="0" dirty="0" smtClean="0"/>
                        <a:t> </a:t>
                      </a:r>
                      <a:r>
                        <a:rPr lang="en-GB" sz="1600" b="0" baseline="0" dirty="0" err="1" smtClean="0"/>
                        <a:t>Halton</a:t>
                      </a:r>
                      <a:r>
                        <a:rPr lang="en-GB" sz="1600" b="0" baseline="0" dirty="0" smtClean="0"/>
                        <a:t> advocacy team responded to approximately 45 seclusion/safeguarding issues across the statutory services.  The main response for safeguarding is via Care Act referrals but we have also supported safeguarding concerns within the hospitals and work closely with the safeguarding team in ensuring standards at Gateway Recovery Centre and with Mersey Care NHS for the Brooker Centre.</a:t>
                      </a:r>
                    </a:p>
                    <a:p>
                      <a:endParaRPr lang="en-GB" sz="1600" b="0" baseline="0" dirty="0" smtClean="0"/>
                    </a:p>
                    <a:p>
                      <a:r>
                        <a:rPr lang="en-GB" sz="1600" b="0" baseline="0" dirty="0" smtClean="0"/>
                        <a:t>The advocacy team has been instrumental in identifying and reporting sub standards observed in the Women’s Ward at the Brooker Centre.  Improvements have since been implemented and now there is an assigned Matron covering both the male and female wards.</a:t>
                      </a:r>
                    </a:p>
                    <a:p>
                      <a:endParaRPr lang="en-GB" sz="1600" b="0" baseline="0" dirty="0" smtClean="0"/>
                    </a:p>
                    <a:p>
                      <a:r>
                        <a:rPr lang="en-GB" sz="1600" b="0" baseline="0" dirty="0" smtClean="0"/>
                        <a:t>The team have supported 71 IMCA referrals, primarily serious medical</a:t>
                      </a:r>
                    </a:p>
                  </a:txBody>
                  <a:tcPr/>
                </a:tc>
                <a:tc>
                  <a:txBody>
                    <a:bodyPr/>
                    <a:lstStyle/>
                    <a:p>
                      <a:r>
                        <a:rPr lang="en-GB" sz="1600" dirty="0" smtClean="0"/>
                        <a:t>treatment</a:t>
                      </a:r>
                      <a:r>
                        <a:rPr lang="en-GB" sz="1600" baseline="0" dirty="0" smtClean="0"/>
                        <a:t> decisions and this increased significantly throughout the </a:t>
                      </a:r>
                      <a:r>
                        <a:rPr lang="en-GB" sz="1600" baseline="0" dirty="0" err="1" smtClean="0"/>
                        <a:t>Covid</a:t>
                      </a:r>
                      <a:r>
                        <a:rPr lang="en-GB" sz="1600" baseline="0" dirty="0" smtClean="0"/>
                        <a:t> period.</a:t>
                      </a:r>
                    </a:p>
                    <a:p>
                      <a:endParaRPr lang="en-GB" sz="1600" baseline="0" dirty="0" smtClean="0"/>
                    </a:p>
                    <a:p>
                      <a:r>
                        <a:rPr lang="en-GB" sz="1600" baseline="0" dirty="0" smtClean="0"/>
                        <a:t>We have supported 76 </a:t>
                      </a:r>
                      <a:r>
                        <a:rPr lang="en-GB" sz="1600" baseline="0" dirty="0" err="1" smtClean="0"/>
                        <a:t>DoLS</a:t>
                      </a:r>
                      <a:r>
                        <a:rPr lang="en-GB" sz="1600" baseline="0" dirty="0" smtClean="0"/>
                        <a:t> referrals and continue to act as the Relevant Person’s Representative (RPR) for over 50 current cases.</a:t>
                      </a:r>
                    </a:p>
                    <a:p>
                      <a:endParaRPr lang="en-GB" sz="1600" baseline="0" dirty="0" smtClean="0"/>
                    </a:p>
                    <a:p>
                      <a:r>
                        <a:rPr lang="en-GB" sz="1600" baseline="0" dirty="0" smtClean="0"/>
                        <a:t>We have supported 45 Care Act referrals, with safeguarding remaining the main area of referrals within this statutory provision. We are also supporting clients now with community </a:t>
                      </a:r>
                      <a:r>
                        <a:rPr lang="en-GB" sz="1600" baseline="0" dirty="0" err="1" smtClean="0"/>
                        <a:t>DoLS</a:t>
                      </a:r>
                      <a:r>
                        <a:rPr lang="en-GB" sz="1600" baseline="0" dirty="0" smtClean="0"/>
                        <a:t> in place and also acting as a Litigation Friend to enable challenges to go through the Court of Protection in a more timely manner.</a:t>
                      </a:r>
                      <a:endParaRPr lang="en-GB" sz="1600" dirty="0" smtClean="0"/>
                    </a:p>
                    <a:p>
                      <a:endParaRPr lang="en-GB" dirty="0" smtClean="0"/>
                    </a:p>
                    <a:p>
                      <a:endParaRPr lang="en-GB" dirty="0"/>
                    </a:p>
                  </a:txBody>
                  <a:tcPr/>
                </a:tc>
                <a:extLst>
                  <a:ext uri="{0D108BD9-81ED-4DB2-BD59-A6C34878D82A}">
                    <a16:rowId xmlns:a16="http://schemas.microsoft.com/office/drawing/2014/main" val="973717690"/>
                  </a:ext>
                </a:extLst>
              </a:tr>
            </a:tbl>
          </a:graphicData>
        </a:graphic>
      </p:graphicFrame>
      <p:pic>
        <p:nvPicPr>
          <p:cNvPr id="12" name="Picture 11" descr="\\halton.gov.uk\1\FR\MP\prycek\My Documents\My Pictures\healthwatch halton.png"/>
          <p:cNvPicPr/>
          <p:nvPr/>
        </p:nvPicPr>
        <p:blipFill>
          <a:blip r:embed="rId4">
            <a:extLst>
              <a:ext uri="{28A0092B-C50C-407E-A947-70E740481C1C}">
                <a14:useLocalDpi xmlns:a14="http://schemas.microsoft.com/office/drawing/2010/main" val="0"/>
              </a:ext>
            </a:extLst>
          </a:blip>
          <a:srcRect/>
          <a:stretch>
            <a:fillRect/>
          </a:stretch>
        </p:blipFill>
        <p:spPr bwMode="auto">
          <a:xfrm>
            <a:off x="7743689" y="4942613"/>
            <a:ext cx="2771911" cy="1327558"/>
          </a:xfrm>
          <a:prstGeom prst="rect">
            <a:avLst/>
          </a:prstGeom>
          <a:noFill/>
          <a:ln>
            <a:noFill/>
          </a:ln>
        </p:spPr>
      </p:pic>
    </p:spTree>
    <p:extLst>
      <p:ext uri="{BB962C8B-B14F-4D97-AF65-F5344CB8AC3E}">
        <p14:creationId xmlns:p14="http://schemas.microsoft.com/office/powerpoint/2010/main" val="3292721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05"/>
            <a:ext cx="10515600" cy="1257460"/>
          </a:xfrm>
          <a:solidFill>
            <a:schemeClr val="accent1">
              <a:lumMod val="40000"/>
              <a:lumOff val="60000"/>
            </a:schemeClr>
          </a:solidFill>
        </p:spPr>
        <p:txBody>
          <a:bodyPr/>
          <a:lstStyle/>
          <a:p>
            <a:r>
              <a:rPr lang="en-GB" b="1" dirty="0" smtClean="0">
                <a:solidFill>
                  <a:schemeClr val="accent1">
                    <a:lumMod val="50000"/>
                  </a:schemeClr>
                </a:solidFill>
                <a:latin typeface="+mn-lt"/>
              </a:rPr>
              <a:t>Partner Achievements 2021/22</a:t>
            </a:r>
            <a:endParaRPr lang="en-GB" b="1" dirty="0">
              <a:solidFill>
                <a:schemeClr val="accent1">
                  <a:lumMod val="50000"/>
                </a:schemeClr>
              </a:solidFill>
              <a:latin typeface="+mn-lt"/>
            </a:endParaRPr>
          </a:p>
        </p:txBody>
      </p:sp>
      <p:sp>
        <p:nvSpPr>
          <p:cNvPr id="8" name="Slide Number Placeholder 7"/>
          <p:cNvSpPr>
            <a:spLocks noGrp="1"/>
          </p:cNvSpPr>
          <p:nvPr>
            <p:ph type="sldNum" sz="quarter" idx="12"/>
          </p:nvPr>
        </p:nvSpPr>
        <p:spPr>
          <a:xfrm>
            <a:off x="11717384" y="6570617"/>
            <a:ext cx="474616" cy="288017"/>
          </a:xfrm>
        </p:spPr>
        <p:txBody>
          <a:bodyPr/>
          <a:lstStyle/>
          <a:p>
            <a:fld id="{41566EE9-8AAC-435E-8482-679E54AB45E0}" type="slidenum">
              <a:rPr lang="en-GB" smtClean="0"/>
              <a:t>24</a:t>
            </a:fld>
            <a:endParaRPr lang="en-GB"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68105"/>
            <a:ext cx="3486150" cy="1257459"/>
          </a:xfrm>
          <a:prstGeom prst="rect">
            <a:avLst/>
          </a:prstGeom>
          <a:noFill/>
          <a:ln>
            <a:noFill/>
          </a:ln>
        </p:spPr>
      </p:pic>
      <p:graphicFrame>
        <p:nvGraphicFramePr>
          <p:cNvPr id="9" name="Table 8"/>
          <p:cNvGraphicFramePr>
            <a:graphicFrameLocks noGrp="1"/>
          </p:cNvGraphicFramePr>
          <p:nvPr>
            <p:extLst>
              <p:ext uri="{D42A27DB-BD31-4B8C-83A1-F6EECF244321}">
                <p14:modId xmlns:p14="http://schemas.microsoft.com/office/powerpoint/2010/main" val="2436283406"/>
              </p:ext>
            </p:extLst>
          </p:nvPr>
        </p:nvGraphicFramePr>
        <p:xfrm>
          <a:off x="-4" y="1189353"/>
          <a:ext cx="12192004" cy="6309360"/>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2274791420"/>
                    </a:ext>
                  </a:extLst>
                </a:gridCol>
                <a:gridCol w="6096002">
                  <a:extLst>
                    <a:ext uri="{9D8B030D-6E8A-4147-A177-3AD203B41FA5}">
                      <a16:colId xmlns:a16="http://schemas.microsoft.com/office/drawing/2014/main" val="3290374797"/>
                    </a:ext>
                  </a:extLst>
                </a:gridCol>
              </a:tblGrid>
              <a:tr h="365760">
                <a:tc>
                  <a:txBody>
                    <a:bodyPr/>
                    <a:lstStyle/>
                    <a:p>
                      <a:r>
                        <a:rPr lang="en-GB" dirty="0" smtClean="0"/>
                        <a:t>Probation Service</a:t>
                      </a:r>
                      <a:endParaRPr lang="en-GB" dirty="0"/>
                    </a:p>
                  </a:txBody>
                  <a:tcPr/>
                </a:tc>
                <a:tc>
                  <a:txBody>
                    <a:bodyPr/>
                    <a:lstStyle/>
                    <a:p>
                      <a:endParaRPr lang="en-GB" dirty="0"/>
                    </a:p>
                  </a:txBody>
                  <a:tcPr/>
                </a:tc>
                <a:extLst>
                  <a:ext uri="{0D108BD9-81ED-4DB2-BD59-A6C34878D82A}">
                    <a16:rowId xmlns:a16="http://schemas.microsoft.com/office/drawing/2014/main" val="2291512387"/>
                  </a:ext>
                </a:extLst>
              </a:tr>
              <a:tr h="5486396">
                <a:tc>
                  <a:txBody>
                    <a:bodyPr/>
                    <a:lstStyle/>
                    <a:p>
                      <a:r>
                        <a:rPr lang="en-GB" sz="1600" b="1" u="sng" baseline="0" dirty="0" smtClean="0"/>
                        <a:t>Quality Assurance</a:t>
                      </a:r>
                    </a:p>
                    <a:p>
                      <a:r>
                        <a:rPr lang="en-GB" sz="1600" b="0" baseline="0" dirty="0" smtClean="0"/>
                        <a:t>The last 12 months has been a period of significant change for the probation service, moving from two organisations (National Probation Service and Community Rehabilitation Company) to a unified service.  Since June 2021, we are now a unified probation service and we have been imbedding new practices/processes across the organisation.  We remain actively involved in the safeguarding partnership and have supported quality assurance activities.  Internally, we are imbedding a new Quality Assurance framework which provides us with </a:t>
                      </a:r>
                      <a:r>
                        <a:rPr lang="en-GB" sz="1600" b="0" baseline="0" dirty="0" err="1" smtClean="0"/>
                        <a:t>indepth</a:t>
                      </a:r>
                      <a:r>
                        <a:rPr lang="en-GB" sz="1600" b="0" baseline="0" dirty="0" smtClean="0"/>
                        <a:t> oversight of practices.  This is in its early days but we will eventually be able to share QA information with the partnership in relation to adult safeguarding specifically in relation to domestic abuse, vulnerable adults and violent/sexual offenders.</a:t>
                      </a:r>
                    </a:p>
                    <a:p>
                      <a:endParaRPr lang="en-GB" sz="1600" b="0" baseline="0" dirty="0" smtClean="0"/>
                    </a:p>
                    <a:p>
                      <a:r>
                        <a:rPr lang="en-GB" sz="1600" b="1" u="sng" baseline="0" dirty="0" smtClean="0"/>
                        <a:t>Co-Production &amp; Engagement</a:t>
                      </a:r>
                    </a:p>
                    <a:p>
                      <a:r>
                        <a:rPr lang="en-GB" sz="1600" b="0" baseline="0" dirty="0" smtClean="0"/>
                        <a:t>As part of the probation service unification, we are imbedding a new approach to service user engagement and co-production.  We have a dedicated engaging people on probation lead and are in the process of imbedding with within the </a:t>
                      </a:r>
                      <a:r>
                        <a:rPr lang="en-GB" sz="1600" b="0" baseline="0" dirty="0" err="1" smtClean="0"/>
                        <a:t>Halton</a:t>
                      </a:r>
                      <a:r>
                        <a:rPr lang="en-GB" sz="1600" b="0" baseline="0" dirty="0" smtClean="0"/>
                        <a:t> team.  This role will seek to engage person on probation (POPs) to develop insight into our delivery model and also explore the options of co-production.  Our delivery model is based on co-produced agreed action plans as basis for encouraging and motivating long term change</a:t>
                      </a:r>
                    </a:p>
                    <a:p>
                      <a:endParaRPr lang="en-GB" sz="1600" b="0" baseline="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u="sng" baseline="0" dirty="0" smtClean="0"/>
                        <a:t>Learning &amp; Professional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baseline="0" dirty="0" smtClean="0"/>
                        <a:t>We continue to have a nationally prescribed training package for </a:t>
                      </a:r>
                      <a:endParaRPr lang="en-GB" sz="1600" dirty="0" smtClean="0"/>
                    </a:p>
                    <a:p>
                      <a:r>
                        <a:rPr lang="en-GB" sz="1600" dirty="0" smtClean="0"/>
                        <a:t>Probation staff which remains a priority in terms of continued</a:t>
                      </a:r>
                      <a:r>
                        <a:rPr lang="en-GB" sz="1600" baseline="0" dirty="0" smtClean="0"/>
                        <a:t> professional development.  We also encourage and enable engagement in local training events via the partnership.</a:t>
                      </a:r>
                      <a:endParaRPr lang="en-GB" sz="1600" dirty="0"/>
                    </a:p>
                  </a:txBody>
                  <a:tcPr/>
                </a:tc>
                <a:extLst>
                  <a:ext uri="{0D108BD9-81ED-4DB2-BD59-A6C34878D82A}">
                    <a16:rowId xmlns:a16="http://schemas.microsoft.com/office/drawing/2014/main" val="973717690"/>
                  </a:ext>
                </a:extLst>
              </a:tr>
            </a:tbl>
          </a:graphicData>
        </a:graphic>
      </p:graphicFrame>
      <p:pic>
        <p:nvPicPr>
          <p:cNvPr id="6" name="Picture 5" descr="\\halton.gov.uk\1\FR\MP\prycek\My Documents\My Pictures\national probation service.png"/>
          <p:cNvPicPr/>
          <p:nvPr/>
        </p:nvPicPr>
        <p:blipFill>
          <a:blip r:embed="rId4">
            <a:extLst>
              <a:ext uri="{28A0092B-C50C-407E-A947-70E740481C1C}">
                <a14:useLocalDpi xmlns:a14="http://schemas.microsoft.com/office/drawing/2010/main" val="0"/>
              </a:ext>
            </a:extLst>
          </a:blip>
          <a:srcRect/>
          <a:stretch>
            <a:fillRect/>
          </a:stretch>
        </p:blipFill>
        <p:spPr bwMode="auto">
          <a:xfrm>
            <a:off x="4807131" y="1189354"/>
            <a:ext cx="1288867" cy="408894"/>
          </a:xfrm>
          <a:prstGeom prst="rect">
            <a:avLst/>
          </a:prstGeom>
          <a:noFill/>
          <a:ln>
            <a:noFill/>
          </a:ln>
        </p:spPr>
      </p:pic>
      <p:pic>
        <p:nvPicPr>
          <p:cNvPr id="7" name="Picture 6" descr="\\halton.gov.uk\1\FR\MP\prycek\My Documents\My Pictures\national probation service.png"/>
          <p:cNvPicPr/>
          <p:nvPr/>
        </p:nvPicPr>
        <p:blipFill>
          <a:blip r:embed="rId4">
            <a:extLst>
              <a:ext uri="{28A0092B-C50C-407E-A947-70E740481C1C}">
                <a14:useLocalDpi xmlns:a14="http://schemas.microsoft.com/office/drawing/2010/main" val="0"/>
              </a:ext>
            </a:extLst>
          </a:blip>
          <a:srcRect/>
          <a:stretch>
            <a:fillRect/>
          </a:stretch>
        </p:blipFill>
        <p:spPr bwMode="auto">
          <a:xfrm>
            <a:off x="7701643" y="3497261"/>
            <a:ext cx="2944586" cy="2041390"/>
          </a:xfrm>
          <a:prstGeom prst="rect">
            <a:avLst/>
          </a:prstGeom>
          <a:noFill/>
          <a:ln>
            <a:noFill/>
          </a:ln>
        </p:spPr>
      </p:pic>
    </p:spTree>
    <p:extLst>
      <p:ext uri="{BB962C8B-B14F-4D97-AF65-F5344CB8AC3E}">
        <p14:creationId xmlns:p14="http://schemas.microsoft.com/office/powerpoint/2010/main" val="35085785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05"/>
            <a:ext cx="10515600" cy="1257460"/>
          </a:xfrm>
          <a:solidFill>
            <a:schemeClr val="accent1">
              <a:lumMod val="40000"/>
              <a:lumOff val="60000"/>
            </a:schemeClr>
          </a:solidFill>
        </p:spPr>
        <p:txBody>
          <a:bodyPr/>
          <a:lstStyle/>
          <a:p>
            <a:r>
              <a:rPr lang="en-GB" b="1" dirty="0" smtClean="0">
                <a:solidFill>
                  <a:schemeClr val="accent1">
                    <a:lumMod val="50000"/>
                  </a:schemeClr>
                </a:solidFill>
                <a:latin typeface="+mn-lt"/>
              </a:rPr>
              <a:t>Partner Achievements 2021/22</a:t>
            </a:r>
            <a:endParaRPr lang="en-GB" b="1" dirty="0">
              <a:solidFill>
                <a:schemeClr val="accent1">
                  <a:lumMod val="50000"/>
                </a:schemeClr>
              </a:solidFill>
              <a:latin typeface="+mn-lt"/>
            </a:endParaRPr>
          </a:p>
        </p:txBody>
      </p:sp>
      <p:sp>
        <p:nvSpPr>
          <p:cNvPr id="8" name="Slide Number Placeholder 7"/>
          <p:cNvSpPr>
            <a:spLocks noGrp="1"/>
          </p:cNvSpPr>
          <p:nvPr>
            <p:ph type="sldNum" sz="quarter" idx="12"/>
          </p:nvPr>
        </p:nvSpPr>
        <p:spPr>
          <a:xfrm>
            <a:off x="11717384" y="6570617"/>
            <a:ext cx="474616" cy="288017"/>
          </a:xfrm>
        </p:spPr>
        <p:txBody>
          <a:bodyPr/>
          <a:lstStyle/>
          <a:p>
            <a:fld id="{41566EE9-8AAC-435E-8482-679E54AB45E0}" type="slidenum">
              <a:rPr lang="en-GB" smtClean="0"/>
              <a:t>25</a:t>
            </a:fld>
            <a:endParaRPr lang="en-GB"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68105"/>
            <a:ext cx="3486150" cy="1257459"/>
          </a:xfrm>
          <a:prstGeom prst="rect">
            <a:avLst/>
          </a:prstGeom>
          <a:noFill/>
          <a:ln>
            <a:noFill/>
          </a:ln>
        </p:spPr>
      </p:pic>
      <p:graphicFrame>
        <p:nvGraphicFramePr>
          <p:cNvPr id="9" name="Table 8"/>
          <p:cNvGraphicFramePr>
            <a:graphicFrameLocks noGrp="1"/>
          </p:cNvGraphicFramePr>
          <p:nvPr>
            <p:extLst>
              <p:ext uri="{D42A27DB-BD31-4B8C-83A1-F6EECF244321}">
                <p14:modId xmlns:p14="http://schemas.microsoft.com/office/powerpoint/2010/main" val="3080270213"/>
              </p:ext>
            </p:extLst>
          </p:nvPr>
        </p:nvGraphicFramePr>
        <p:xfrm>
          <a:off x="-4" y="1189353"/>
          <a:ext cx="12192004" cy="6065520"/>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2274791420"/>
                    </a:ext>
                  </a:extLst>
                </a:gridCol>
                <a:gridCol w="6096002">
                  <a:extLst>
                    <a:ext uri="{9D8B030D-6E8A-4147-A177-3AD203B41FA5}">
                      <a16:colId xmlns:a16="http://schemas.microsoft.com/office/drawing/2014/main" val="3290374797"/>
                    </a:ext>
                  </a:extLst>
                </a:gridCol>
              </a:tblGrid>
              <a:tr h="365760">
                <a:tc>
                  <a:txBody>
                    <a:bodyPr/>
                    <a:lstStyle/>
                    <a:p>
                      <a:r>
                        <a:rPr lang="en-GB" dirty="0" smtClean="0"/>
                        <a:t>Age UK Mid Mersey</a:t>
                      </a:r>
                      <a:endParaRPr lang="en-GB" dirty="0"/>
                    </a:p>
                  </a:txBody>
                  <a:tcPr/>
                </a:tc>
                <a:tc>
                  <a:txBody>
                    <a:bodyPr/>
                    <a:lstStyle/>
                    <a:p>
                      <a:endParaRPr lang="en-GB" dirty="0"/>
                    </a:p>
                  </a:txBody>
                  <a:tcPr/>
                </a:tc>
                <a:extLst>
                  <a:ext uri="{0D108BD9-81ED-4DB2-BD59-A6C34878D82A}">
                    <a16:rowId xmlns:a16="http://schemas.microsoft.com/office/drawing/2014/main" val="2291512387"/>
                  </a:ext>
                </a:extLst>
              </a:tr>
              <a:tr h="5486396">
                <a:tc>
                  <a:txBody>
                    <a:bodyPr/>
                    <a:lstStyle/>
                    <a:p>
                      <a:r>
                        <a:rPr lang="en-GB" sz="1600" b="1" u="sng" baseline="0" dirty="0" smtClean="0"/>
                        <a:t>Quality Assurance</a:t>
                      </a:r>
                    </a:p>
                    <a:p>
                      <a:r>
                        <a:rPr lang="en-GB" sz="1600" b="0" u="none" baseline="0" dirty="0" smtClean="0"/>
                        <a:t>Age UK Mid Mersey have achieved the Charity Quality Standards.  Safeguarding is fundamental element of the framework with robust assessment measures in place to continually assess performance.  A full assessment was conducted in August 2021 with re-certification of having full met the standards – valid until January 2023.</a:t>
                      </a:r>
                    </a:p>
                    <a:p>
                      <a:endParaRPr lang="en-GB" sz="1600" b="0" u="none" baseline="0" dirty="0" smtClean="0"/>
                    </a:p>
                    <a:p>
                      <a:r>
                        <a:rPr lang="en-GB" sz="1600" b="0" u="none" baseline="0" dirty="0" smtClean="0"/>
                        <a:t>Our Wellbeing Team participate in a monthly case file review process that enables us to review any safeguarding alerts, promote learning and improve practice.</a:t>
                      </a:r>
                    </a:p>
                    <a:p>
                      <a:endParaRPr lang="en-GB" sz="1600" b="0" u="none" baseline="0" dirty="0" smtClean="0"/>
                    </a:p>
                    <a:p>
                      <a:r>
                        <a:rPr lang="en-GB" sz="1600" b="0" u="none" baseline="0" dirty="0" smtClean="0"/>
                        <a:t>The safeguarding risks of all new activities and services provided by the organisation are identified, assessed and addressed to ensure that there is nothing identified that will have an impact on our safeguarding provision.  As a result of a recent review it was identified that a larger group of staff now require DBS checks at an enhanced level, which have subsequently been obtained.</a:t>
                      </a:r>
                    </a:p>
                    <a:p>
                      <a:endParaRPr lang="en-GB" sz="1600" b="0" u="none" baseline="0" dirty="0" smtClean="0"/>
                    </a:p>
                    <a:p>
                      <a:r>
                        <a:rPr lang="en-GB" sz="1600" b="0" u="none" baseline="0" dirty="0" smtClean="0"/>
                        <a:t>The organisation has reviewed any complaints/incidents to identify any underlying safeguarding issues.</a:t>
                      </a:r>
                    </a:p>
                    <a:p>
                      <a:endParaRPr lang="en-GB" sz="1600" b="0" u="none" baseline="0" dirty="0" smtClean="0"/>
                    </a:p>
                    <a:p>
                      <a:r>
                        <a:rPr lang="en-GB" sz="1600" b="0" u="none" baseline="0" dirty="0" smtClean="0"/>
                        <a:t>The organisation also have representation at the partnership forum and attendance at various stakeholder meetings which allows for efficient</a:t>
                      </a:r>
                    </a:p>
                  </a:txBody>
                  <a:tcPr/>
                </a:tc>
                <a:tc>
                  <a:txBody>
                    <a:bodyPr/>
                    <a:lstStyle/>
                    <a:p>
                      <a:r>
                        <a:rPr lang="en-GB" sz="1600" dirty="0" smtClean="0"/>
                        <a:t>sharing</a:t>
                      </a:r>
                      <a:r>
                        <a:rPr lang="en-GB" sz="1600" baseline="0" dirty="0" smtClean="0"/>
                        <a:t> of information.</a:t>
                      </a:r>
                    </a:p>
                    <a:p>
                      <a:endParaRPr lang="en-GB" sz="1600" baseline="0" dirty="0" smtClean="0"/>
                    </a:p>
                    <a:p>
                      <a:r>
                        <a:rPr lang="en-GB" sz="1600" b="1" u="sng" baseline="0" dirty="0" smtClean="0"/>
                        <a:t>Co-Production &amp; Engagement</a:t>
                      </a:r>
                    </a:p>
                    <a:p>
                      <a:r>
                        <a:rPr lang="en-GB" sz="1600" b="0" u="none" baseline="0" dirty="0" smtClean="0"/>
                        <a:t>The CEO is a member of the HSAB and our Charitable Services Director is also a member of the HSAB Partnership Forum and as a result the organisation fully collaborates with a wide range of stakeholders and key safeguarding teams across the local authority.  We work together with key partners and organisations in a multidisciplinary approach to support older adults to make decisions about safeguarding risks affecting them.</a:t>
                      </a:r>
                    </a:p>
                    <a:p>
                      <a:endParaRPr lang="en-GB" sz="1600" b="0" u="none" baseline="0" dirty="0" smtClean="0"/>
                    </a:p>
                    <a:p>
                      <a:r>
                        <a:rPr lang="en-GB" sz="1600" b="0" u="none" baseline="0" dirty="0" smtClean="0"/>
                        <a:t>Safeguarding is recognised at the highest possible level of involvement in the organisation as sits at the core of strategic planning and development.</a:t>
                      </a:r>
                    </a:p>
                    <a:p>
                      <a:endParaRPr lang="en-GB" sz="1600" b="0" u="none" baseline="0" dirty="0" smtClean="0"/>
                    </a:p>
                    <a:p>
                      <a:r>
                        <a:rPr lang="en-GB" sz="1600" b="1" u="sng" baseline="0" dirty="0" smtClean="0"/>
                        <a:t>Learning &amp; Professional Development</a:t>
                      </a:r>
                    </a:p>
                    <a:p>
                      <a:r>
                        <a:rPr lang="en-GB" sz="1600" b="0" u="none" baseline="0" dirty="0" smtClean="0"/>
                        <a:t>All Age UK Mid Mersey staff undertake annual online training via a platform with Grey Matters Learning in subjects like Safeguarding Adults, Mental Capacity Act Essentials, Mental Health, Dementia and Learning Disabilities Essential, Person-Centred Care.  This ensures our staff are better equipped and aware of key responsibilities in the borough and how to use and communicate them.</a:t>
                      </a:r>
                      <a:endParaRPr lang="en-GB" sz="1600" b="0" u="none" dirty="0"/>
                    </a:p>
                  </a:txBody>
                  <a:tcPr/>
                </a:tc>
                <a:extLst>
                  <a:ext uri="{0D108BD9-81ED-4DB2-BD59-A6C34878D82A}">
                    <a16:rowId xmlns:a16="http://schemas.microsoft.com/office/drawing/2014/main" val="973717690"/>
                  </a:ext>
                </a:extLst>
              </a:tr>
            </a:tbl>
          </a:graphicData>
        </a:graphic>
      </p:graphicFrame>
      <p:pic>
        <p:nvPicPr>
          <p:cNvPr id="6" name="Picture 5" descr="\\halton.gov.uk\1\FR\MP\prycek\My Documents\My Pictures\mid mersey age uk.png"/>
          <p:cNvPicPr/>
          <p:nvPr/>
        </p:nvPicPr>
        <p:blipFill>
          <a:blip r:embed="rId4">
            <a:extLst>
              <a:ext uri="{28A0092B-C50C-407E-A947-70E740481C1C}">
                <a14:useLocalDpi xmlns:a14="http://schemas.microsoft.com/office/drawing/2010/main" val="0"/>
              </a:ext>
            </a:extLst>
          </a:blip>
          <a:srcRect/>
          <a:stretch>
            <a:fillRect/>
          </a:stretch>
        </p:blipFill>
        <p:spPr bwMode="auto">
          <a:xfrm>
            <a:off x="4807132" y="1189351"/>
            <a:ext cx="1280160" cy="339003"/>
          </a:xfrm>
          <a:prstGeom prst="rect">
            <a:avLst/>
          </a:prstGeom>
          <a:noFill/>
          <a:ln>
            <a:noFill/>
          </a:ln>
        </p:spPr>
      </p:pic>
    </p:spTree>
    <p:extLst>
      <p:ext uri="{BB962C8B-B14F-4D97-AF65-F5344CB8AC3E}">
        <p14:creationId xmlns:p14="http://schemas.microsoft.com/office/powerpoint/2010/main" val="22868959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05"/>
            <a:ext cx="10515600" cy="1257460"/>
          </a:xfrm>
          <a:solidFill>
            <a:schemeClr val="accent1">
              <a:lumMod val="40000"/>
              <a:lumOff val="60000"/>
            </a:schemeClr>
          </a:solidFill>
        </p:spPr>
        <p:txBody>
          <a:bodyPr/>
          <a:lstStyle/>
          <a:p>
            <a:r>
              <a:rPr lang="en-GB" b="1" dirty="0" smtClean="0">
                <a:solidFill>
                  <a:schemeClr val="accent1">
                    <a:lumMod val="50000"/>
                  </a:schemeClr>
                </a:solidFill>
                <a:latin typeface="+mn-lt"/>
              </a:rPr>
              <a:t>Partner Achievements 2021/22</a:t>
            </a:r>
            <a:endParaRPr lang="en-GB" b="1" dirty="0">
              <a:solidFill>
                <a:schemeClr val="accent1">
                  <a:lumMod val="50000"/>
                </a:schemeClr>
              </a:solidFill>
              <a:latin typeface="+mn-lt"/>
            </a:endParaRPr>
          </a:p>
        </p:txBody>
      </p:sp>
      <p:sp>
        <p:nvSpPr>
          <p:cNvPr id="8" name="Slide Number Placeholder 7"/>
          <p:cNvSpPr>
            <a:spLocks noGrp="1"/>
          </p:cNvSpPr>
          <p:nvPr>
            <p:ph type="sldNum" sz="quarter" idx="12"/>
          </p:nvPr>
        </p:nvSpPr>
        <p:spPr>
          <a:xfrm>
            <a:off x="11717384" y="6570617"/>
            <a:ext cx="474616" cy="288017"/>
          </a:xfrm>
        </p:spPr>
        <p:txBody>
          <a:bodyPr/>
          <a:lstStyle/>
          <a:p>
            <a:fld id="{41566EE9-8AAC-435E-8482-679E54AB45E0}" type="slidenum">
              <a:rPr lang="en-GB" smtClean="0"/>
              <a:t>26</a:t>
            </a:fld>
            <a:endParaRPr lang="en-GB"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68105"/>
            <a:ext cx="3486150" cy="1257459"/>
          </a:xfrm>
          <a:prstGeom prst="rect">
            <a:avLst/>
          </a:prstGeom>
          <a:noFill/>
          <a:ln>
            <a:noFill/>
          </a:ln>
        </p:spPr>
      </p:pic>
      <p:graphicFrame>
        <p:nvGraphicFramePr>
          <p:cNvPr id="9" name="Table 8"/>
          <p:cNvGraphicFramePr>
            <a:graphicFrameLocks noGrp="1"/>
          </p:cNvGraphicFramePr>
          <p:nvPr>
            <p:extLst>
              <p:ext uri="{D42A27DB-BD31-4B8C-83A1-F6EECF244321}">
                <p14:modId xmlns:p14="http://schemas.microsoft.com/office/powerpoint/2010/main" val="511682827"/>
              </p:ext>
            </p:extLst>
          </p:nvPr>
        </p:nvGraphicFramePr>
        <p:xfrm>
          <a:off x="-4" y="1189353"/>
          <a:ext cx="12192004" cy="5852156"/>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2274791420"/>
                    </a:ext>
                  </a:extLst>
                </a:gridCol>
                <a:gridCol w="6096002">
                  <a:extLst>
                    <a:ext uri="{9D8B030D-6E8A-4147-A177-3AD203B41FA5}">
                      <a16:colId xmlns:a16="http://schemas.microsoft.com/office/drawing/2014/main" val="3290374797"/>
                    </a:ext>
                  </a:extLst>
                </a:gridCol>
              </a:tblGrid>
              <a:tr h="365760">
                <a:tc>
                  <a:txBody>
                    <a:bodyPr/>
                    <a:lstStyle/>
                    <a:p>
                      <a:r>
                        <a:rPr lang="en-GB" dirty="0" smtClean="0"/>
                        <a:t>Age UK Mid Mersey continued:</a:t>
                      </a:r>
                      <a:endParaRPr lang="en-GB" dirty="0"/>
                    </a:p>
                  </a:txBody>
                  <a:tcPr/>
                </a:tc>
                <a:tc>
                  <a:txBody>
                    <a:bodyPr/>
                    <a:lstStyle/>
                    <a:p>
                      <a:endParaRPr lang="en-GB" dirty="0"/>
                    </a:p>
                  </a:txBody>
                  <a:tcPr/>
                </a:tc>
                <a:extLst>
                  <a:ext uri="{0D108BD9-81ED-4DB2-BD59-A6C34878D82A}">
                    <a16:rowId xmlns:a16="http://schemas.microsoft.com/office/drawing/2014/main" val="2291512387"/>
                  </a:ext>
                </a:extLst>
              </a:tr>
              <a:tr h="5486396">
                <a:tc>
                  <a:txBody>
                    <a:bodyPr/>
                    <a:lstStyle/>
                    <a:p>
                      <a:r>
                        <a:rPr lang="en-GB" sz="1600" b="0" u="none" baseline="0" dirty="0" smtClean="0"/>
                        <a:t>As outlined above, our Wellbeing Team participate in a monthly case file review process that enables us to review any safeguarding alerts, promote learning and improve practice.  This has ensured that staff confidently identify safeguarding concerns and refer in a timely manner.</a:t>
                      </a:r>
                    </a:p>
                    <a:p>
                      <a:endParaRPr lang="en-GB" sz="1600" b="0" u="none" baseline="0" dirty="0" smtClean="0"/>
                    </a:p>
                    <a:p>
                      <a:r>
                        <a:rPr lang="en-GB" sz="1600" b="1" u="sng" baseline="0" dirty="0" smtClean="0"/>
                        <a:t>Organisational Activity</a:t>
                      </a:r>
                    </a:p>
                    <a:p>
                      <a:r>
                        <a:rPr lang="en-GB" sz="1600" b="0" u="none" baseline="0" dirty="0" smtClean="0"/>
                        <a:t>Age UK Mid Mersey have rolled out a new Wellbeing Model, delivering a holistic wellbeing service.  Age UK Mid Mersey are using a new process for all enquiries, with a single point of access to ensure all enquiries can be tracked and monitored.  There is a client profile screening tool which is completed with all incoming referrals.  A key section of this screening tool asks questions around health, living conditions, isolation and loneliness and highlights at risk clients to allow staff to escalate any safeguarding concerns promptly.</a:t>
                      </a:r>
                    </a:p>
                    <a:p>
                      <a:endParaRPr lang="en-GB" sz="1600" b="0" u="none" baseline="0" dirty="0" smtClean="0"/>
                    </a:p>
                    <a:p>
                      <a:r>
                        <a:rPr lang="en-GB" sz="1600" b="0" u="none" baseline="0" dirty="0" smtClean="0"/>
                        <a:t>Age UK have created a partnership with the Office of the Police &amp; Crime Commissioner Cheshire to raise awareness and safeguard vulnerable older adults in relation to online scams.</a:t>
                      </a:r>
                    </a:p>
                    <a:p>
                      <a:endParaRPr lang="en-GB" sz="1600" b="0" u="none" baseline="0" dirty="0" smtClean="0"/>
                    </a:p>
                    <a:p>
                      <a:r>
                        <a:rPr lang="en-GB" sz="1600" b="0" u="none" baseline="0" dirty="0" smtClean="0"/>
                        <a:t>We have initiated a unique research programme called </a:t>
                      </a:r>
                      <a:r>
                        <a:rPr lang="en-GB" sz="1600" b="0" u="none" baseline="0" dirty="0" err="1" smtClean="0"/>
                        <a:t>Utopiage</a:t>
                      </a:r>
                      <a:r>
                        <a:rPr lang="en-GB" sz="1600" b="0" u="none" baseline="0" dirty="0" smtClean="0"/>
                        <a:t> as an extension to our Do you See Me campaign.  We believe that challenging the cultural attitudes towards ageing and older people will encourage</a:t>
                      </a:r>
                    </a:p>
                  </a:txBody>
                  <a:tcPr/>
                </a:tc>
                <a:tc>
                  <a:txBody>
                    <a:bodyPr/>
                    <a:lstStyle/>
                    <a:p>
                      <a:r>
                        <a:rPr lang="en-GB" sz="1600" b="0" u="none" dirty="0" smtClean="0"/>
                        <a:t>society to change their perspective about older people so that they are seen as more than just their age and more people will feel empowered to discuss</a:t>
                      </a:r>
                      <a:r>
                        <a:rPr lang="en-GB" sz="1600" b="0" u="none" baseline="0" dirty="0" smtClean="0"/>
                        <a:t> safeguarding concerns.</a:t>
                      </a:r>
                    </a:p>
                    <a:p>
                      <a:endParaRPr lang="en-GB" sz="1600" b="0" u="none" baseline="0" dirty="0" smtClean="0"/>
                    </a:p>
                    <a:p>
                      <a:r>
                        <a:rPr lang="en-GB" sz="1600" b="0" u="none" baseline="0" dirty="0" smtClean="0"/>
                        <a:t>We have launched a number of successful social groups across </a:t>
                      </a:r>
                      <a:r>
                        <a:rPr lang="en-GB" sz="1600" b="0" u="none" baseline="0" dirty="0" err="1" smtClean="0"/>
                        <a:t>Halton</a:t>
                      </a:r>
                      <a:r>
                        <a:rPr lang="en-GB" sz="1600" b="0" u="none" baseline="0" dirty="0" smtClean="0"/>
                        <a:t> to encourage older people to connect.  These groups prove excellent forums to capture local views and raise awareness of key issues.</a:t>
                      </a:r>
                      <a:endParaRPr lang="en-GB" sz="1600" b="0" u="none" dirty="0"/>
                    </a:p>
                  </a:txBody>
                  <a:tcPr/>
                </a:tc>
                <a:extLst>
                  <a:ext uri="{0D108BD9-81ED-4DB2-BD59-A6C34878D82A}">
                    <a16:rowId xmlns:a16="http://schemas.microsoft.com/office/drawing/2014/main" val="973717690"/>
                  </a:ext>
                </a:extLst>
              </a:tr>
            </a:tbl>
          </a:graphicData>
        </a:graphic>
      </p:graphicFrame>
      <p:pic>
        <p:nvPicPr>
          <p:cNvPr id="6" name="Picture 5" descr="\\halton.gov.uk\1\FR\MP\prycek\My Documents\My Pictures\mid mersey age uk.png"/>
          <p:cNvPicPr/>
          <p:nvPr/>
        </p:nvPicPr>
        <p:blipFill>
          <a:blip r:embed="rId4">
            <a:extLst>
              <a:ext uri="{28A0092B-C50C-407E-A947-70E740481C1C}">
                <a14:useLocalDpi xmlns:a14="http://schemas.microsoft.com/office/drawing/2010/main" val="0"/>
              </a:ext>
            </a:extLst>
          </a:blip>
          <a:srcRect/>
          <a:stretch>
            <a:fillRect/>
          </a:stretch>
        </p:blipFill>
        <p:spPr bwMode="auto">
          <a:xfrm>
            <a:off x="4807132" y="1189351"/>
            <a:ext cx="1280160" cy="339003"/>
          </a:xfrm>
          <a:prstGeom prst="rect">
            <a:avLst/>
          </a:prstGeom>
          <a:noFill/>
          <a:ln>
            <a:noFill/>
          </a:ln>
        </p:spPr>
      </p:pic>
      <p:pic>
        <p:nvPicPr>
          <p:cNvPr id="7" name="Picture 6" descr="\\halton.gov.uk\1\FR\MP\prycek\My Documents\My Pictures\mid mersey age uk.png"/>
          <p:cNvPicPr/>
          <p:nvPr/>
        </p:nvPicPr>
        <p:blipFill>
          <a:blip r:embed="rId4">
            <a:extLst>
              <a:ext uri="{28A0092B-C50C-407E-A947-70E740481C1C}">
                <a14:useLocalDpi xmlns:a14="http://schemas.microsoft.com/office/drawing/2010/main" val="0"/>
              </a:ext>
            </a:extLst>
          </a:blip>
          <a:srcRect/>
          <a:stretch>
            <a:fillRect/>
          </a:stretch>
        </p:blipFill>
        <p:spPr bwMode="auto">
          <a:xfrm>
            <a:off x="8065770" y="4215580"/>
            <a:ext cx="2815590" cy="1610454"/>
          </a:xfrm>
          <a:prstGeom prst="rect">
            <a:avLst/>
          </a:prstGeom>
          <a:noFill/>
          <a:ln>
            <a:noFill/>
          </a:ln>
        </p:spPr>
      </p:pic>
    </p:spTree>
    <p:extLst>
      <p:ext uri="{BB962C8B-B14F-4D97-AF65-F5344CB8AC3E}">
        <p14:creationId xmlns:p14="http://schemas.microsoft.com/office/powerpoint/2010/main" val="40062594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189355"/>
          </a:xfrm>
          <a:solidFill>
            <a:schemeClr val="accent1">
              <a:lumMod val="40000"/>
              <a:lumOff val="60000"/>
            </a:schemeClr>
          </a:solidFill>
        </p:spPr>
        <p:txBody>
          <a:bodyPr/>
          <a:lstStyle/>
          <a:p>
            <a:r>
              <a:rPr lang="en-GB" b="1" dirty="0" smtClean="0">
                <a:solidFill>
                  <a:schemeClr val="accent1">
                    <a:lumMod val="50000"/>
                  </a:schemeClr>
                </a:solidFill>
                <a:latin typeface="+mn-lt"/>
              </a:rPr>
              <a:t>HSAB Strategic Planning Event</a:t>
            </a:r>
            <a:endParaRPr lang="en-GB" b="1" dirty="0">
              <a:solidFill>
                <a:schemeClr val="accent1">
                  <a:lumMod val="50000"/>
                </a:schemeClr>
              </a:solidFill>
              <a:latin typeface="+mn-lt"/>
            </a:endParaRPr>
          </a:p>
        </p:txBody>
      </p:sp>
      <p:sp>
        <p:nvSpPr>
          <p:cNvPr id="5" name="Content Placeholder 4"/>
          <p:cNvSpPr>
            <a:spLocks noGrp="1"/>
          </p:cNvSpPr>
          <p:nvPr>
            <p:ph sz="half" idx="1"/>
          </p:nvPr>
        </p:nvSpPr>
        <p:spPr>
          <a:xfrm>
            <a:off x="0" y="1189354"/>
            <a:ext cx="6019800" cy="5668645"/>
          </a:xfrm>
        </p:spPr>
        <p:txBody>
          <a:bodyPr>
            <a:normAutofit/>
          </a:bodyPr>
          <a:lstStyle/>
          <a:p>
            <a:pPr marL="0" indent="0" algn="just">
              <a:buNone/>
            </a:pPr>
            <a:r>
              <a:rPr lang="en-GB" sz="1600" dirty="0" smtClean="0"/>
              <a:t>HSAB held a virtual Strategic Planning Event on Monday 2</a:t>
            </a:r>
            <a:r>
              <a:rPr lang="en-GB" sz="1600" baseline="30000" dirty="0" smtClean="0"/>
              <a:t>nd</a:t>
            </a:r>
            <a:r>
              <a:rPr lang="en-GB" sz="1600" dirty="0" smtClean="0"/>
              <a:t> August 2021 via MS Teams, to develop priorities and key actions to inform the “Strategic Plan on a Page” and work programmes of the HSAB and its associated sub groups.  The event was well attended with 30 representatives from all statutory partners, health sector and voluntary/third sector organisations as detailed below:</a:t>
            </a:r>
          </a:p>
          <a:p>
            <a:pPr marL="0" indent="0" algn="just">
              <a:buNone/>
            </a:pPr>
            <a:endParaRPr lang="en-GB" sz="1600"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1"/>
            <a:ext cx="3486150" cy="1189355"/>
          </a:xfrm>
          <a:prstGeom prst="rect">
            <a:avLst/>
          </a:prstGeom>
          <a:noFill/>
          <a:ln>
            <a:noFill/>
          </a:ln>
        </p:spPr>
      </p:pic>
      <p:sp>
        <p:nvSpPr>
          <p:cNvPr id="8" name="Slide Number Placeholder 7"/>
          <p:cNvSpPr>
            <a:spLocks noGrp="1"/>
          </p:cNvSpPr>
          <p:nvPr>
            <p:ph type="sldNum" sz="quarter" idx="12"/>
          </p:nvPr>
        </p:nvSpPr>
        <p:spPr>
          <a:xfrm>
            <a:off x="11848010" y="6492875"/>
            <a:ext cx="343989" cy="365125"/>
          </a:xfrm>
        </p:spPr>
        <p:txBody>
          <a:bodyPr/>
          <a:lstStyle/>
          <a:p>
            <a:fld id="{41566EE9-8AAC-435E-8482-679E54AB45E0}" type="slidenum">
              <a:rPr lang="en-GB" smtClean="0"/>
              <a:t>27</a:t>
            </a:fld>
            <a:endParaRPr lang="en-GB" dirty="0"/>
          </a:p>
        </p:txBody>
      </p:sp>
      <p:pic>
        <p:nvPicPr>
          <p:cNvPr id="7" name="Picture 6" descr="\\halton.gov.uk\1\FR\MP\prycek\My Documents\My Pictures\hbc logo.png"/>
          <p:cNvPicPr/>
          <p:nvPr/>
        </p:nvPicPr>
        <p:blipFill>
          <a:blip r:embed="rId4">
            <a:extLst>
              <a:ext uri="{28A0092B-C50C-407E-A947-70E740481C1C}">
                <a14:useLocalDpi xmlns:a14="http://schemas.microsoft.com/office/drawing/2010/main" val="0"/>
              </a:ext>
            </a:extLst>
          </a:blip>
          <a:srcRect/>
          <a:stretch>
            <a:fillRect/>
          </a:stretch>
        </p:blipFill>
        <p:spPr bwMode="auto">
          <a:xfrm>
            <a:off x="191589" y="2754947"/>
            <a:ext cx="1076325" cy="845820"/>
          </a:xfrm>
          <a:prstGeom prst="rect">
            <a:avLst/>
          </a:prstGeom>
          <a:noFill/>
          <a:ln>
            <a:noFill/>
          </a:ln>
        </p:spPr>
      </p:pic>
      <p:pic>
        <p:nvPicPr>
          <p:cNvPr id="9" name="Picture 8" descr="\\halton.gov.uk\1\FR\MP\prycek\My Documents\My Pictures\halton warrington ccg.png"/>
          <p:cNvPicPr/>
          <p:nvPr/>
        </p:nvPicPr>
        <p:blipFill>
          <a:blip r:embed="rId5">
            <a:extLst>
              <a:ext uri="{28A0092B-C50C-407E-A947-70E740481C1C}">
                <a14:useLocalDpi xmlns:a14="http://schemas.microsoft.com/office/drawing/2010/main" val="0"/>
              </a:ext>
            </a:extLst>
          </a:blip>
          <a:srcRect/>
          <a:stretch>
            <a:fillRect/>
          </a:stretch>
        </p:blipFill>
        <p:spPr bwMode="auto">
          <a:xfrm>
            <a:off x="2371725" y="3005165"/>
            <a:ext cx="2886075" cy="549275"/>
          </a:xfrm>
          <a:prstGeom prst="rect">
            <a:avLst/>
          </a:prstGeom>
          <a:noFill/>
          <a:ln>
            <a:noFill/>
          </a:ln>
        </p:spPr>
      </p:pic>
      <p:pic>
        <p:nvPicPr>
          <p:cNvPr id="10" name="Picture 9" descr="\\halton.gov.uk\1\FR\MP\prycek\My Documents\My Pictures\cheshire constabulary.png"/>
          <p:cNvPicPr/>
          <p:nvPr/>
        </p:nvPicPr>
        <p:blipFill>
          <a:blip r:embed="rId6">
            <a:extLst>
              <a:ext uri="{28A0092B-C50C-407E-A947-70E740481C1C}">
                <a14:useLocalDpi xmlns:a14="http://schemas.microsoft.com/office/drawing/2010/main" val="0"/>
              </a:ext>
            </a:extLst>
          </a:blip>
          <a:srcRect/>
          <a:stretch>
            <a:fillRect/>
          </a:stretch>
        </p:blipFill>
        <p:spPr bwMode="auto">
          <a:xfrm>
            <a:off x="191589" y="3728400"/>
            <a:ext cx="1819275" cy="728345"/>
          </a:xfrm>
          <a:prstGeom prst="rect">
            <a:avLst/>
          </a:prstGeom>
          <a:noFill/>
          <a:ln>
            <a:noFill/>
          </a:ln>
        </p:spPr>
      </p:pic>
      <p:pic>
        <p:nvPicPr>
          <p:cNvPr id="11" name="Picture 10" descr="\\halton.gov.uk\1\FR\MP\prycek\My Documents\My Pictures\HM prison and probation service.png"/>
          <p:cNvPicPr/>
          <p:nvPr/>
        </p:nvPicPr>
        <p:blipFill>
          <a:blip r:embed="rId7">
            <a:extLst>
              <a:ext uri="{28A0092B-C50C-407E-A947-70E740481C1C}">
                <a14:useLocalDpi xmlns:a14="http://schemas.microsoft.com/office/drawing/2010/main" val="0"/>
              </a:ext>
            </a:extLst>
          </a:blip>
          <a:srcRect/>
          <a:stretch>
            <a:fillRect/>
          </a:stretch>
        </p:blipFill>
        <p:spPr bwMode="auto">
          <a:xfrm>
            <a:off x="2714557" y="3728400"/>
            <a:ext cx="1790700" cy="796925"/>
          </a:xfrm>
          <a:prstGeom prst="rect">
            <a:avLst/>
          </a:prstGeom>
          <a:noFill/>
          <a:ln>
            <a:noFill/>
          </a:ln>
        </p:spPr>
      </p:pic>
      <p:pic>
        <p:nvPicPr>
          <p:cNvPr id="12" name="Picture 11" descr="\\halton.gov.uk\1\FR\MP\prycek\My Documents\My Pictures\halton housing.png"/>
          <p:cNvPicPr/>
          <p:nvPr/>
        </p:nvPicPr>
        <p:blipFill>
          <a:blip r:embed="rId8">
            <a:extLst>
              <a:ext uri="{28A0092B-C50C-407E-A947-70E740481C1C}">
                <a14:useLocalDpi xmlns:a14="http://schemas.microsoft.com/office/drawing/2010/main" val="0"/>
              </a:ext>
            </a:extLst>
          </a:blip>
          <a:srcRect/>
          <a:stretch>
            <a:fillRect/>
          </a:stretch>
        </p:blipFill>
        <p:spPr bwMode="auto">
          <a:xfrm>
            <a:off x="191589" y="4726574"/>
            <a:ext cx="1752600" cy="643890"/>
          </a:xfrm>
          <a:prstGeom prst="rect">
            <a:avLst/>
          </a:prstGeom>
          <a:noFill/>
          <a:ln>
            <a:noFill/>
          </a:ln>
        </p:spPr>
      </p:pic>
      <p:pic>
        <p:nvPicPr>
          <p:cNvPr id="13" name="Picture 12" descr="\\halton.gov.uk\1\FR\MP\prycek\My Documents\My Pictures\premier care.png"/>
          <p:cNvPicPr/>
          <p:nvPr/>
        </p:nvPicPr>
        <p:blipFill>
          <a:blip r:embed="rId9">
            <a:extLst>
              <a:ext uri="{28A0092B-C50C-407E-A947-70E740481C1C}">
                <a14:useLocalDpi xmlns:a14="http://schemas.microsoft.com/office/drawing/2010/main" val="0"/>
              </a:ext>
            </a:extLst>
          </a:blip>
          <a:srcRect/>
          <a:stretch>
            <a:fillRect/>
          </a:stretch>
        </p:blipFill>
        <p:spPr bwMode="auto">
          <a:xfrm>
            <a:off x="2457994" y="4769344"/>
            <a:ext cx="2400300" cy="619760"/>
          </a:xfrm>
          <a:prstGeom prst="rect">
            <a:avLst/>
          </a:prstGeom>
          <a:noFill/>
          <a:ln>
            <a:noFill/>
          </a:ln>
        </p:spPr>
      </p:pic>
      <p:pic>
        <p:nvPicPr>
          <p:cNvPr id="14" name="Picture 13" descr="\\halton.gov.uk\1\FR\MP\prycek\My Documents\My Pictures\PossAbilities.png"/>
          <p:cNvPicPr/>
          <p:nvPr/>
        </p:nvPicPr>
        <p:blipFill>
          <a:blip r:embed="rId10">
            <a:extLst>
              <a:ext uri="{28A0092B-C50C-407E-A947-70E740481C1C}">
                <a14:useLocalDpi xmlns:a14="http://schemas.microsoft.com/office/drawing/2010/main" val="0"/>
              </a:ext>
            </a:extLst>
          </a:blip>
          <a:srcRect/>
          <a:stretch>
            <a:fillRect/>
          </a:stretch>
        </p:blipFill>
        <p:spPr bwMode="auto">
          <a:xfrm>
            <a:off x="148726" y="5574641"/>
            <a:ext cx="1905000" cy="945515"/>
          </a:xfrm>
          <a:prstGeom prst="rect">
            <a:avLst/>
          </a:prstGeom>
          <a:noFill/>
          <a:ln>
            <a:noFill/>
          </a:ln>
        </p:spPr>
      </p:pic>
      <p:pic>
        <p:nvPicPr>
          <p:cNvPr id="15" name="Picture 14" descr="\\halton.gov.uk\1\FR\MP\prycek\My Documents\My Pictures\mid mersey age uk.png"/>
          <p:cNvPicPr/>
          <p:nvPr/>
        </p:nvPicPr>
        <p:blipFill>
          <a:blip r:embed="rId11">
            <a:extLst>
              <a:ext uri="{28A0092B-C50C-407E-A947-70E740481C1C}">
                <a14:useLocalDpi xmlns:a14="http://schemas.microsoft.com/office/drawing/2010/main" val="0"/>
              </a:ext>
            </a:extLst>
          </a:blip>
          <a:srcRect/>
          <a:stretch>
            <a:fillRect/>
          </a:stretch>
        </p:blipFill>
        <p:spPr bwMode="auto">
          <a:xfrm>
            <a:off x="2981324" y="5570160"/>
            <a:ext cx="1666875" cy="718820"/>
          </a:xfrm>
          <a:prstGeom prst="rect">
            <a:avLst/>
          </a:prstGeom>
          <a:noFill/>
          <a:ln>
            <a:noFill/>
          </a:ln>
        </p:spPr>
      </p:pic>
      <p:pic>
        <p:nvPicPr>
          <p:cNvPr id="16" name="Content Placeholder 15" descr="\\halton.gov.uk\1\FR\MP\prycek\My Documents\My Pictures\wellbeing enterprises.png"/>
          <p:cNvPicPr>
            <a:picLocks noGrp="1"/>
          </p:cNvPicPr>
          <p:nvPr>
            <p:ph sz="half" idx="2"/>
          </p:nvPr>
        </p:nvPicPr>
        <p:blipFill>
          <a:blip r:embed="rId12">
            <a:extLst>
              <a:ext uri="{28A0092B-C50C-407E-A947-70E740481C1C}">
                <a14:useLocalDpi xmlns:a14="http://schemas.microsoft.com/office/drawing/2010/main" val="0"/>
              </a:ext>
            </a:extLst>
          </a:blip>
          <a:srcRect/>
          <a:stretch>
            <a:fillRect/>
          </a:stretch>
        </p:blipFill>
        <p:spPr bwMode="auto">
          <a:xfrm>
            <a:off x="6553744" y="1420065"/>
            <a:ext cx="1713956" cy="451463"/>
          </a:xfrm>
          <a:prstGeom prst="rect">
            <a:avLst/>
          </a:prstGeom>
          <a:noFill/>
          <a:ln>
            <a:noFill/>
          </a:ln>
        </p:spPr>
      </p:pic>
      <p:pic>
        <p:nvPicPr>
          <p:cNvPr id="17" name="Picture 16" descr="\\halton.gov.uk\1\FR\MP\prycek\My Documents\My Pictures\CQC.png"/>
          <p:cNvPicPr/>
          <p:nvPr/>
        </p:nvPicPr>
        <p:blipFill>
          <a:blip r:embed="rId13">
            <a:extLst>
              <a:ext uri="{28A0092B-C50C-407E-A947-70E740481C1C}">
                <a14:useLocalDpi xmlns:a14="http://schemas.microsoft.com/office/drawing/2010/main" val="0"/>
              </a:ext>
            </a:extLst>
          </a:blip>
          <a:srcRect/>
          <a:stretch>
            <a:fillRect/>
          </a:stretch>
        </p:blipFill>
        <p:spPr bwMode="auto">
          <a:xfrm>
            <a:off x="8961936" y="1318748"/>
            <a:ext cx="2481127" cy="875811"/>
          </a:xfrm>
          <a:prstGeom prst="rect">
            <a:avLst/>
          </a:prstGeom>
          <a:noFill/>
          <a:ln>
            <a:noFill/>
          </a:ln>
        </p:spPr>
      </p:pic>
      <p:pic>
        <p:nvPicPr>
          <p:cNvPr id="18" name="Picture 17" descr="\\halton.gov.uk\1\FR\MP\prycek\My Documents\My Pictures\bridgewater healthcare trust.png"/>
          <p:cNvPicPr/>
          <p:nvPr/>
        </p:nvPicPr>
        <p:blipFill>
          <a:blip r:embed="rId14">
            <a:extLst>
              <a:ext uri="{28A0092B-C50C-407E-A947-70E740481C1C}">
                <a14:useLocalDpi xmlns:a14="http://schemas.microsoft.com/office/drawing/2010/main" val="0"/>
              </a:ext>
            </a:extLst>
          </a:blip>
          <a:srcRect/>
          <a:stretch>
            <a:fillRect/>
          </a:stretch>
        </p:blipFill>
        <p:spPr bwMode="auto">
          <a:xfrm>
            <a:off x="6282961" y="2066766"/>
            <a:ext cx="2181770" cy="741918"/>
          </a:xfrm>
          <a:prstGeom prst="rect">
            <a:avLst/>
          </a:prstGeom>
          <a:noFill/>
          <a:ln>
            <a:noFill/>
          </a:ln>
        </p:spPr>
      </p:pic>
      <p:pic>
        <p:nvPicPr>
          <p:cNvPr id="19" name="Picture 18" descr="\\halton.gov.uk\1\FR\MP\prycek\My Documents\My Pictures\merseycare.png"/>
          <p:cNvPicPr/>
          <p:nvPr/>
        </p:nvPicPr>
        <p:blipFill>
          <a:blip r:embed="rId15">
            <a:extLst>
              <a:ext uri="{28A0092B-C50C-407E-A947-70E740481C1C}">
                <a14:useLocalDpi xmlns:a14="http://schemas.microsoft.com/office/drawing/2010/main" val="0"/>
              </a:ext>
            </a:extLst>
          </a:blip>
          <a:srcRect/>
          <a:stretch>
            <a:fillRect/>
          </a:stretch>
        </p:blipFill>
        <p:spPr bwMode="auto">
          <a:xfrm>
            <a:off x="9045345" y="2090568"/>
            <a:ext cx="2593661" cy="914597"/>
          </a:xfrm>
          <a:prstGeom prst="rect">
            <a:avLst/>
          </a:prstGeom>
          <a:noFill/>
          <a:ln>
            <a:noFill/>
          </a:ln>
        </p:spPr>
      </p:pic>
      <p:pic>
        <p:nvPicPr>
          <p:cNvPr id="20" name="Picture 19" descr="\\halton.gov.uk\1\FR\MP\prycek\My Documents\My Pictures\shap.png"/>
          <p:cNvPicPr/>
          <p:nvPr/>
        </p:nvPicPr>
        <p:blipFill>
          <a:blip r:embed="rId16">
            <a:extLst>
              <a:ext uri="{28A0092B-C50C-407E-A947-70E740481C1C}">
                <a14:useLocalDpi xmlns:a14="http://schemas.microsoft.com/office/drawing/2010/main" val="0"/>
              </a:ext>
            </a:extLst>
          </a:blip>
          <a:srcRect/>
          <a:stretch>
            <a:fillRect/>
          </a:stretch>
        </p:blipFill>
        <p:spPr bwMode="auto">
          <a:xfrm>
            <a:off x="6553744" y="3490856"/>
            <a:ext cx="1713956" cy="792480"/>
          </a:xfrm>
          <a:prstGeom prst="rect">
            <a:avLst/>
          </a:prstGeom>
          <a:noFill/>
          <a:ln>
            <a:noFill/>
          </a:ln>
        </p:spPr>
      </p:pic>
      <p:pic>
        <p:nvPicPr>
          <p:cNvPr id="21" name="Picture 20" descr="\\halton.gov.uk\1\FR\MP\prycek\My Documents\My Pictures\north west ambulance service.png"/>
          <p:cNvPicPr/>
          <p:nvPr/>
        </p:nvPicPr>
        <p:blipFill>
          <a:blip r:embed="rId17">
            <a:extLst>
              <a:ext uri="{28A0092B-C50C-407E-A947-70E740481C1C}">
                <a14:useLocalDpi xmlns:a14="http://schemas.microsoft.com/office/drawing/2010/main" val="0"/>
              </a:ext>
            </a:extLst>
          </a:blip>
          <a:srcRect/>
          <a:stretch>
            <a:fillRect/>
          </a:stretch>
        </p:blipFill>
        <p:spPr bwMode="auto">
          <a:xfrm>
            <a:off x="9177200" y="3416826"/>
            <a:ext cx="2553246" cy="885106"/>
          </a:xfrm>
          <a:prstGeom prst="rect">
            <a:avLst/>
          </a:prstGeom>
          <a:noFill/>
          <a:ln>
            <a:noFill/>
          </a:ln>
        </p:spPr>
      </p:pic>
      <p:pic>
        <p:nvPicPr>
          <p:cNvPr id="22" name="Picture 21" descr="\\halton.gov.uk\1\FR\MP\prycek\My Documents\My Pictures\warrington halton hospital trust.png"/>
          <p:cNvPicPr/>
          <p:nvPr/>
        </p:nvPicPr>
        <p:blipFill>
          <a:blip r:embed="rId18">
            <a:extLst>
              <a:ext uri="{28A0092B-C50C-407E-A947-70E740481C1C}">
                <a14:useLocalDpi xmlns:a14="http://schemas.microsoft.com/office/drawing/2010/main" val="0"/>
              </a:ext>
            </a:extLst>
          </a:blip>
          <a:srcRect/>
          <a:stretch>
            <a:fillRect/>
          </a:stretch>
        </p:blipFill>
        <p:spPr bwMode="auto">
          <a:xfrm>
            <a:off x="6469311" y="5079224"/>
            <a:ext cx="1775120" cy="1034193"/>
          </a:xfrm>
          <a:prstGeom prst="rect">
            <a:avLst/>
          </a:prstGeom>
          <a:noFill/>
          <a:ln>
            <a:noFill/>
          </a:ln>
        </p:spPr>
      </p:pic>
      <p:pic>
        <p:nvPicPr>
          <p:cNvPr id="23" name="Picture 22" descr="\\halton.gov.uk\1\FR\MP\prycek\My Documents\My Pictures\nightstop communities northwest.png"/>
          <p:cNvPicPr/>
          <p:nvPr/>
        </p:nvPicPr>
        <p:blipFill>
          <a:blip r:embed="rId19">
            <a:extLst>
              <a:ext uri="{28A0092B-C50C-407E-A947-70E740481C1C}">
                <a14:useLocalDpi xmlns:a14="http://schemas.microsoft.com/office/drawing/2010/main" val="0"/>
              </a:ext>
            </a:extLst>
          </a:blip>
          <a:srcRect/>
          <a:stretch>
            <a:fillRect/>
          </a:stretch>
        </p:blipFill>
        <p:spPr bwMode="auto">
          <a:xfrm>
            <a:off x="9301435" y="5112538"/>
            <a:ext cx="2337571" cy="765748"/>
          </a:xfrm>
          <a:prstGeom prst="rect">
            <a:avLst/>
          </a:prstGeom>
          <a:noFill/>
          <a:ln>
            <a:noFill/>
          </a:ln>
        </p:spPr>
      </p:pic>
    </p:spTree>
    <p:extLst>
      <p:ext uri="{BB962C8B-B14F-4D97-AF65-F5344CB8AC3E}">
        <p14:creationId xmlns:p14="http://schemas.microsoft.com/office/powerpoint/2010/main" val="41489276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189355"/>
          </a:xfrm>
          <a:solidFill>
            <a:schemeClr val="accent1">
              <a:lumMod val="40000"/>
              <a:lumOff val="60000"/>
            </a:schemeClr>
          </a:solidFill>
        </p:spPr>
        <p:txBody>
          <a:bodyPr/>
          <a:lstStyle/>
          <a:p>
            <a:r>
              <a:rPr lang="en-GB" b="1" dirty="0" smtClean="0">
                <a:solidFill>
                  <a:schemeClr val="accent1">
                    <a:lumMod val="50000"/>
                  </a:schemeClr>
                </a:solidFill>
                <a:latin typeface="+mn-lt"/>
              </a:rPr>
              <a:t>HSAB Strategic Planning Event</a:t>
            </a:r>
            <a:endParaRPr lang="en-GB" b="1" dirty="0">
              <a:solidFill>
                <a:schemeClr val="accent1">
                  <a:lumMod val="50000"/>
                </a:schemeClr>
              </a:solidFill>
              <a:latin typeface="+mn-lt"/>
            </a:endParaRPr>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1"/>
            <a:ext cx="3486150" cy="1189355"/>
          </a:xfrm>
          <a:prstGeom prst="rect">
            <a:avLst/>
          </a:prstGeom>
          <a:noFill/>
          <a:ln>
            <a:noFill/>
          </a:ln>
        </p:spPr>
      </p:pic>
      <p:sp>
        <p:nvSpPr>
          <p:cNvPr id="8" name="Slide Number Placeholder 7"/>
          <p:cNvSpPr>
            <a:spLocks noGrp="1"/>
          </p:cNvSpPr>
          <p:nvPr>
            <p:ph type="sldNum" sz="quarter" idx="12"/>
          </p:nvPr>
        </p:nvSpPr>
        <p:spPr>
          <a:xfrm>
            <a:off x="11848010" y="6492875"/>
            <a:ext cx="343989" cy="365125"/>
          </a:xfrm>
        </p:spPr>
        <p:txBody>
          <a:bodyPr/>
          <a:lstStyle/>
          <a:p>
            <a:fld id="{41566EE9-8AAC-435E-8482-679E54AB45E0}" type="slidenum">
              <a:rPr lang="en-GB" smtClean="0"/>
              <a:t>28</a:t>
            </a:fld>
            <a:endParaRPr lang="en-GB" dirty="0"/>
          </a:p>
        </p:txBody>
      </p:sp>
      <p:sp>
        <p:nvSpPr>
          <p:cNvPr id="3" name="Content Placeholder 2"/>
          <p:cNvSpPr>
            <a:spLocks noGrp="1"/>
          </p:cNvSpPr>
          <p:nvPr>
            <p:ph sz="half" idx="2"/>
          </p:nvPr>
        </p:nvSpPr>
        <p:spPr>
          <a:xfrm>
            <a:off x="6019800" y="1189352"/>
            <a:ext cx="6172199" cy="5668647"/>
          </a:xfrm>
        </p:spPr>
        <p:txBody>
          <a:bodyPr>
            <a:normAutofit/>
          </a:bodyPr>
          <a:lstStyle/>
          <a:p>
            <a:pPr marL="0" indent="0">
              <a:buNone/>
            </a:pPr>
            <a:r>
              <a:rPr lang="en-GB" sz="1600" dirty="0" smtClean="0"/>
              <a:t>with the work programmes will be monitored through the HSAB Executive Group, who will update HSAB as appropriate.</a:t>
            </a:r>
          </a:p>
          <a:p>
            <a:pPr marL="0" indent="0">
              <a:buNone/>
            </a:pPr>
            <a:r>
              <a:rPr lang="en-GB" sz="1600" dirty="0" smtClean="0"/>
              <a:t>Due to the success of the Strategic Planning Event and the momentum achieved with engagement across the partner agencies, future planning sessions will be arranged.</a:t>
            </a:r>
          </a:p>
          <a:p>
            <a:pPr marL="0" indent="0">
              <a:buNone/>
            </a:pPr>
            <a:endParaRPr lang="en-GB" sz="1600" dirty="0"/>
          </a:p>
          <a:p>
            <a:pPr marL="0" indent="0">
              <a:buNone/>
            </a:pPr>
            <a:endParaRPr lang="en-GB" sz="1600" dirty="0"/>
          </a:p>
        </p:txBody>
      </p:sp>
      <p:sp>
        <p:nvSpPr>
          <p:cNvPr id="6" name="Content Placeholder 5"/>
          <p:cNvSpPr>
            <a:spLocks noGrp="1"/>
          </p:cNvSpPr>
          <p:nvPr>
            <p:ph sz="half" idx="1"/>
          </p:nvPr>
        </p:nvSpPr>
        <p:spPr>
          <a:xfrm>
            <a:off x="0" y="1189354"/>
            <a:ext cx="6019800" cy="5668646"/>
          </a:xfrm>
        </p:spPr>
        <p:txBody>
          <a:bodyPr>
            <a:normAutofit/>
          </a:bodyPr>
          <a:lstStyle/>
          <a:p>
            <a:pPr marL="0" indent="0">
              <a:buNone/>
            </a:pPr>
            <a:r>
              <a:rPr lang="en-GB" sz="1600" dirty="0" smtClean="0"/>
              <a:t>The event was facilitated by Claire Bruin, Care and Improvement Advisor of England for the Local Government Association.  The event began with an introduction and outline of the event that Claire presented, reminding partners of the legal context from the Care Act 2014, along with collective and individual responsibilities.</a:t>
            </a:r>
          </a:p>
          <a:p>
            <a:pPr marL="0" indent="0">
              <a:buNone/>
            </a:pPr>
            <a:r>
              <a:rPr lang="en-GB" sz="1600" dirty="0" smtClean="0"/>
              <a:t>Helen </a:t>
            </a:r>
            <a:r>
              <a:rPr lang="en-GB" sz="1600" dirty="0" err="1" smtClean="0"/>
              <a:t>Moir</a:t>
            </a:r>
            <a:r>
              <a:rPr lang="en-GB" sz="1600" dirty="0" smtClean="0"/>
              <a:t>, Divisional Manager for Independent Living and Safeguarding Lead for </a:t>
            </a:r>
            <a:r>
              <a:rPr lang="en-GB" sz="1600" dirty="0" err="1" smtClean="0"/>
              <a:t>Halton</a:t>
            </a:r>
            <a:r>
              <a:rPr lang="en-GB" sz="1600" dirty="0" smtClean="0"/>
              <a:t> Borough Council, gave a presentation on the pre-work themes and what the data is telling us.</a:t>
            </a:r>
          </a:p>
          <a:p>
            <a:pPr marL="0" indent="0">
              <a:buNone/>
            </a:pPr>
            <a:r>
              <a:rPr lang="en-GB" sz="1600" dirty="0" smtClean="0"/>
              <a:t>This lead to five breakout room discussions focused on the draft Strategic Plan; what other work areas should be added to the draft plan; what actions can organisations take to progress the proposed work areas and what support or guidance might sub groups provide to support member organisations. Each group had a one hour discussion and then fed back to the whole group.  From this multi-agency engagement event a “Strategic Plan on a Page” has been formulated, based on the three main HSAB priorities of Quality Assurance; Learning &amp; Professional Development and Co-production &amp; Engagement.</a:t>
            </a:r>
          </a:p>
          <a:p>
            <a:pPr marL="0" indent="0">
              <a:buNone/>
            </a:pPr>
            <a:r>
              <a:rPr lang="en-GB" sz="1800" b="1" dirty="0" smtClean="0">
                <a:solidFill>
                  <a:schemeClr val="accent1">
                    <a:lumMod val="75000"/>
                  </a:schemeClr>
                </a:solidFill>
              </a:rPr>
              <a:t>Next Steps</a:t>
            </a:r>
          </a:p>
          <a:p>
            <a:pPr marL="0" indent="0">
              <a:buNone/>
            </a:pPr>
            <a:r>
              <a:rPr lang="en-GB" sz="1600" dirty="0" smtClean="0"/>
              <a:t>Information gathered from the Strategic Planning event will be used by HSAB sub group Chairpersons to support the development of the work programmes for the sub-groups into 2021/22 and beyond.  Progress</a:t>
            </a:r>
            <a:endParaRPr lang="en-GB" sz="1600" dirty="0"/>
          </a:p>
        </p:txBody>
      </p:sp>
      <p:pic>
        <p:nvPicPr>
          <p:cNvPr id="24" name="Picture 23"/>
          <p:cNvPicPr/>
          <p:nvPr/>
        </p:nvPicPr>
        <p:blipFill>
          <a:blip r:embed="rId4">
            <a:extLst>
              <a:ext uri="{28A0092B-C50C-407E-A947-70E740481C1C}">
                <a14:useLocalDpi xmlns:a14="http://schemas.microsoft.com/office/drawing/2010/main" val="0"/>
              </a:ext>
            </a:extLst>
          </a:blip>
          <a:srcRect/>
          <a:stretch>
            <a:fillRect/>
          </a:stretch>
        </p:blipFill>
        <p:spPr bwMode="auto">
          <a:xfrm>
            <a:off x="6871063" y="2808514"/>
            <a:ext cx="4767943" cy="3304903"/>
          </a:xfrm>
          <a:prstGeom prst="rect">
            <a:avLst/>
          </a:prstGeom>
          <a:noFill/>
          <a:ln>
            <a:noFill/>
          </a:ln>
        </p:spPr>
      </p:pic>
    </p:spTree>
    <p:extLst>
      <p:ext uri="{BB962C8B-B14F-4D97-AF65-F5344CB8AC3E}">
        <p14:creationId xmlns:p14="http://schemas.microsoft.com/office/powerpoint/2010/main" val="17474723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189355"/>
          </a:xfrm>
          <a:solidFill>
            <a:schemeClr val="accent1">
              <a:lumMod val="40000"/>
              <a:lumOff val="60000"/>
            </a:schemeClr>
          </a:solidFill>
        </p:spPr>
        <p:txBody>
          <a:bodyPr/>
          <a:lstStyle/>
          <a:p>
            <a:r>
              <a:rPr lang="en-GB" b="1" dirty="0" smtClean="0">
                <a:solidFill>
                  <a:schemeClr val="accent1">
                    <a:lumMod val="50000"/>
                  </a:schemeClr>
                </a:solidFill>
                <a:latin typeface="+mn-lt"/>
              </a:rPr>
              <a:t>National Safeguarding Week</a:t>
            </a:r>
            <a:endParaRPr lang="en-GB" b="1" dirty="0">
              <a:solidFill>
                <a:schemeClr val="accent1">
                  <a:lumMod val="50000"/>
                </a:schemeClr>
              </a:solidFill>
              <a:latin typeface="+mn-lt"/>
            </a:endParaRPr>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1"/>
            <a:ext cx="3486150" cy="1189355"/>
          </a:xfrm>
          <a:prstGeom prst="rect">
            <a:avLst/>
          </a:prstGeom>
          <a:noFill/>
          <a:ln>
            <a:noFill/>
          </a:ln>
        </p:spPr>
      </p:pic>
      <p:sp>
        <p:nvSpPr>
          <p:cNvPr id="8" name="Slide Number Placeholder 7"/>
          <p:cNvSpPr>
            <a:spLocks noGrp="1"/>
          </p:cNvSpPr>
          <p:nvPr>
            <p:ph type="sldNum" sz="quarter" idx="12"/>
          </p:nvPr>
        </p:nvSpPr>
        <p:spPr>
          <a:xfrm>
            <a:off x="11848010" y="6492875"/>
            <a:ext cx="343989" cy="365125"/>
          </a:xfrm>
        </p:spPr>
        <p:txBody>
          <a:bodyPr/>
          <a:lstStyle/>
          <a:p>
            <a:fld id="{41566EE9-8AAC-435E-8482-679E54AB45E0}" type="slidenum">
              <a:rPr lang="en-GB" smtClean="0"/>
              <a:t>29</a:t>
            </a:fld>
            <a:endParaRPr lang="en-GB" dirty="0"/>
          </a:p>
        </p:txBody>
      </p:sp>
      <p:sp>
        <p:nvSpPr>
          <p:cNvPr id="3" name="Content Placeholder 2"/>
          <p:cNvSpPr>
            <a:spLocks noGrp="1"/>
          </p:cNvSpPr>
          <p:nvPr>
            <p:ph sz="half" idx="2"/>
          </p:nvPr>
        </p:nvSpPr>
        <p:spPr>
          <a:xfrm>
            <a:off x="6019800" y="1189352"/>
            <a:ext cx="6172199" cy="5668647"/>
          </a:xfrm>
        </p:spPr>
        <p:txBody>
          <a:bodyPr>
            <a:normAutofit/>
          </a:bodyPr>
          <a:lstStyle/>
          <a:p>
            <a:pPr marL="0" indent="0">
              <a:buNone/>
            </a:pPr>
            <a:r>
              <a:rPr lang="en-GB" sz="1600" dirty="0" smtClean="0"/>
              <a:t>The aim of the campaign this year was </a:t>
            </a:r>
            <a:r>
              <a:rPr lang="en-GB" sz="1600" b="1" i="1" dirty="0" smtClean="0">
                <a:solidFill>
                  <a:schemeClr val="accent1">
                    <a:lumMod val="75000"/>
                  </a:schemeClr>
                </a:solidFill>
              </a:rPr>
              <a:t>“To create safer cultures”</a:t>
            </a:r>
            <a:r>
              <a:rPr lang="en-GB" sz="1600" dirty="0" smtClean="0"/>
              <a:t>.  Each day during National Safeguarding Week focuses on a key theme, the daily themes for this year were as follows</a:t>
            </a:r>
            <a:endParaRPr lang="en-GB" sz="1600" dirty="0"/>
          </a:p>
          <a:p>
            <a:pPr marL="0" indent="0">
              <a:buNone/>
            </a:pPr>
            <a:endParaRPr lang="en-GB" sz="1600" dirty="0" smtClean="0"/>
          </a:p>
          <a:p>
            <a:pPr marL="0" indent="0">
              <a:buNone/>
            </a:pPr>
            <a:endParaRPr lang="en-GB" sz="1600" dirty="0"/>
          </a:p>
          <a:p>
            <a:pPr marL="0" indent="0">
              <a:buNone/>
            </a:pPr>
            <a:endParaRPr lang="en-GB" sz="1600" dirty="0" smtClean="0"/>
          </a:p>
          <a:p>
            <a:pPr marL="0" indent="0">
              <a:buNone/>
            </a:pPr>
            <a:endParaRPr lang="en-GB" sz="1600" dirty="0"/>
          </a:p>
          <a:p>
            <a:pPr marL="0" indent="0">
              <a:buNone/>
            </a:pPr>
            <a:endParaRPr lang="en-GB" sz="1600" dirty="0" smtClean="0"/>
          </a:p>
          <a:p>
            <a:pPr marL="0" indent="0">
              <a:buNone/>
            </a:pPr>
            <a:endParaRPr lang="en-GB" sz="1600" dirty="0"/>
          </a:p>
          <a:p>
            <a:pPr marL="0" indent="0">
              <a:buNone/>
            </a:pPr>
            <a:endParaRPr lang="en-GB" sz="1600" dirty="0" smtClean="0"/>
          </a:p>
          <a:p>
            <a:pPr marL="0" indent="0">
              <a:buNone/>
            </a:pPr>
            <a:endParaRPr lang="en-GB" sz="1600" dirty="0"/>
          </a:p>
          <a:p>
            <a:pPr marL="0" indent="0">
              <a:buNone/>
            </a:pPr>
            <a:endParaRPr lang="en-GB" sz="1600" dirty="0" smtClean="0"/>
          </a:p>
          <a:p>
            <a:pPr marL="0" indent="0">
              <a:buNone/>
            </a:pPr>
            <a:endParaRPr lang="en-GB" sz="1600" dirty="0"/>
          </a:p>
          <a:p>
            <a:pPr marL="0" indent="0">
              <a:buNone/>
            </a:pPr>
            <a:endParaRPr lang="en-GB" sz="1600" dirty="0"/>
          </a:p>
        </p:txBody>
      </p:sp>
      <p:sp>
        <p:nvSpPr>
          <p:cNvPr id="6" name="Content Placeholder 5"/>
          <p:cNvSpPr>
            <a:spLocks noGrp="1"/>
          </p:cNvSpPr>
          <p:nvPr>
            <p:ph sz="half" idx="1"/>
          </p:nvPr>
        </p:nvSpPr>
        <p:spPr>
          <a:xfrm>
            <a:off x="0" y="1189354"/>
            <a:ext cx="6019800" cy="5668646"/>
          </a:xfrm>
        </p:spPr>
        <p:txBody>
          <a:bodyPr>
            <a:normAutofit/>
          </a:bodyPr>
          <a:lstStyle/>
          <a:p>
            <a:pPr marL="0" indent="0">
              <a:buNone/>
            </a:pPr>
            <a:r>
              <a:rPr lang="en-GB" sz="1600" dirty="0" smtClean="0"/>
              <a:t>HSAB supports the National Safeguarding Adults Week on an annual basis, it took place this year during 15</a:t>
            </a:r>
            <a:r>
              <a:rPr lang="en-GB" sz="1600" baseline="30000" dirty="0" smtClean="0"/>
              <a:t>th</a:t>
            </a:r>
            <a:r>
              <a:rPr lang="en-GB" sz="1600" dirty="0" smtClean="0"/>
              <a:t> – 21</a:t>
            </a:r>
            <a:r>
              <a:rPr lang="en-GB" sz="1600" baseline="30000" dirty="0" smtClean="0"/>
              <a:t>st</a:t>
            </a:r>
            <a:r>
              <a:rPr lang="en-GB" sz="1600" dirty="0" smtClean="0"/>
              <a:t> November 2021.  The campaign came about through a national collaboration with Ann Craft Trust and the Safeguarding Adults Board Managers Network, supported by University of Nottingham.  Locally, HSAB collaborated with the following statutory, private and voluntary services to help raise awareness of National Safeguarding Week across </a:t>
            </a:r>
            <a:r>
              <a:rPr lang="en-GB" sz="1600" dirty="0" err="1" smtClean="0"/>
              <a:t>Halton</a:t>
            </a:r>
            <a:r>
              <a:rPr lang="en-GB" sz="1600" dirty="0" smtClean="0"/>
              <a:t>:</a:t>
            </a:r>
          </a:p>
          <a:p>
            <a:pPr marL="0" indent="0">
              <a:buNone/>
            </a:pPr>
            <a:endParaRPr lang="en-GB" sz="1600" dirty="0"/>
          </a:p>
        </p:txBody>
      </p:sp>
      <p:pic>
        <p:nvPicPr>
          <p:cNvPr id="9" name="Picture 8" descr="\\halton.gov.uk\1\FR\MP\prycek\My Documents\My Pictures\hbc logo.png"/>
          <p:cNvPicPr/>
          <p:nvPr/>
        </p:nvPicPr>
        <p:blipFill>
          <a:blip r:embed="rId4">
            <a:extLst>
              <a:ext uri="{28A0092B-C50C-407E-A947-70E740481C1C}">
                <a14:useLocalDpi xmlns:a14="http://schemas.microsoft.com/office/drawing/2010/main" val="0"/>
              </a:ext>
            </a:extLst>
          </a:blip>
          <a:srcRect/>
          <a:stretch>
            <a:fillRect/>
          </a:stretch>
        </p:blipFill>
        <p:spPr bwMode="auto">
          <a:xfrm>
            <a:off x="223369" y="2781777"/>
            <a:ext cx="1228725" cy="1228725"/>
          </a:xfrm>
          <a:prstGeom prst="rect">
            <a:avLst/>
          </a:prstGeom>
          <a:noFill/>
          <a:ln>
            <a:noFill/>
          </a:ln>
        </p:spPr>
      </p:pic>
      <p:pic>
        <p:nvPicPr>
          <p:cNvPr id="10" name="Picture 9" descr="\\halton.gov.uk\1\FR\MP\prycek\My Documents\My Pictures\halton ccg.png"/>
          <p:cNvPicPr/>
          <p:nvPr/>
        </p:nvPicPr>
        <p:blipFill>
          <a:blip r:embed="rId5">
            <a:extLst>
              <a:ext uri="{28A0092B-C50C-407E-A947-70E740481C1C}">
                <a14:useLocalDpi xmlns:a14="http://schemas.microsoft.com/office/drawing/2010/main" val="0"/>
              </a:ext>
            </a:extLst>
          </a:blip>
          <a:srcRect/>
          <a:stretch>
            <a:fillRect/>
          </a:stretch>
        </p:blipFill>
        <p:spPr bwMode="auto">
          <a:xfrm>
            <a:off x="2430916" y="2945883"/>
            <a:ext cx="2228850" cy="1352550"/>
          </a:xfrm>
          <a:prstGeom prst="rect">
            <a:avLst/>
          </a:prstGeom>
          <a:noFill/>
          <a:ln>
            <a:noFill/>
          </a:ln>
        </p:spPr>
      </p:pic>
      <p:pic>
        <p:nvPicPr>
          <p:cNvPr id="11" name="Picture 10" descr="\\halton.gov.uk\1\FR\MP\prycek\My Documents\My Pictures\mid mersey age uk.png"/>
          <p:cNvPicPr/>
          <p:nvPr/>
        </p:nvPicPr>
        <p:blipFill>
          <a:blip r:embed="rId6">
            <a:extLst>
              <a:ext uri="{28A0092B-C50C-407E-A947-70E740481C1C}">
                <a14:useLocalDpi xmlns:a14="http://schemas.microsoft.com/office/drawing/2010/main" val="0"/>
              </a:ext>
            </a:extLst>
          </a:blip>
          <a:srcRect/>
          <a:stretch>
            <a:fillRect/>
          </a:stretch>
        </p:blipFill>
        <p:spPr bwMode="auto">
          <a:xfrm>
            <a:off x="-28025" y="3893521"/>
            <a:ext cx="2495550" cy="1076325"/>
          </a:xfrm>
          <a:prstGeom prst="rect">
            <a:avLst/>
          </a:prstGeom>
          <a:noFill/>
          <a:ln>
            <a:noFill/>
          </a:ln>
        </p:spPr>
      </p:pic>
      <p:pic>
        <p:nvPicPr>
          <p:cNvPr id="12" name="Picture 11" descr="\\halton.gov.uk\1\FR\MP\prycek\My Documents\My Pictures\healthwatch halton.png"/>
          <p:cNvPicPr/>
          <p:nvPr/>
        </p:nvPicPr>
        <p:blipFill>
          <a:blip r:embed="rId7">
            <a:extLst>
              <a:ext uri="{28A0092B-C50C-407E-A947-70E740481C1C}">
                <a14:useLocalDpi xmlns:a14="http://schemas.microsoft.com/office/drawing/2010/main" val="0"/>
              </a:ext>
            </a:extLst>
          </a:blip>
          <a:srcRect/>
          <a:stretch>
            <a:fillRect/>
          </a:stretch>
        </p:blipFill>
        <p:spPr bwMode="auto">
          <a:xfrm>
            <a:off x="2702380" y="3759531"/>
            <a:ext cx="2295525" cy="1231265"/>
          </a:xfrm>
          <a:prstGeom prst="rect">
            <a:avLst/>
          </a:prstGeom>
          <a:noFill/>
          <a:ln>
            <a:noFill/>
          </a:ln>
        </p:spPr>
      </p:pic>
      <p:pic>
        <p:nvPicPr>
          <p:cNvPr id="13" name="Picture 12" descr="C:\Users\prycek\AppData\Local\Microsoft\Windows\INetCache\Content.MSO\DD5EB4EB.tmp"/>
          <p:cNvPicPr/>
          <p:nvPr/>
        </p:nvPicPr>
        <p:blipFill>
          <a:blip r:embed="rId8">
            <a:extLst>
              <a:ext uri="{28A0092B-C50C-407E-A947-70E740481C1C}">
                <a14:useLocalDpi xmlns:a14="http://schemas.microsoft.com/office/drawing/2010/main" val="0"/>
              </a:ext>
            </a:extLst>
          </a:blip>
          <a:srcRect/>
          <a:stretch>
            <a:fillRect/>
          </a:stretch>
        </p:blipFill>
        <p:spPr bwMode="auto">
          <a:xfrm>
            <a:off x="41224" y="5278933"/>
            <a:ext cx="1743075" cy="1159510"/>
          </a:xfrm>
          <a:prstGeom prst="rect">
            <a:avLst/>
          </a:prstGeom>
          <a:noFill/>
          <a:ln>
            <a:noFill/>
          </a:ln>
        </p:spPr>
      </p:pic>
      <p:pic>
        <p:nvPicPr>
          <p:cNvPr id="15" name="Picture 14" descr="C:\Users\prycek\AppData\Local\Microsoft\Windows\INetCache\Content.MSO\7FFC2D15.tmp"/>
          <p:cNvPicPr/>
          <p:nvPr/>
        </p:nvPicPr>
        <p:blipFill>
          <a:blip r:embed="rId9">
            <a:extLst>
              <a:ext uri="{28A0092B-C50C-407E-A947-70E740481C1C}">
                <a14:useLocalDpi xmlns:a14="http://schemas.microsoft.com/office/drawing/2010/main" val="0"/>
              </a:ext>
            </a:extLst>
          </a:blip>
          <a:srcRect/>
          <a:stretch>
            <a:fillRect/>
          </a:stretch>
        </p:blipFill>
        <p:spPr bwMode="auto">
          <a:xfrm>
            <a:off x="1754499" y="4919203"/>
            <a:ext cx="2241642" cy="1914933"/>
          </a:xfrm>
          <a:prstGeom prst="rect">
            <a:avLst/>
          </a:prstGeom>
          <a:noFill/>
          <a:ln>
            <a:noFill/>
          </a:ln>
        </p:spPr>
      </p:pic>
      <p:pic>
        <p:nvPicPr>
          <p:cNvPr id="16" name="Picture 15" descr="C:\Users\prycek\AppData\Local\Microsoft\Windows\INetCache\Content.MSO\DD0B4931.tmp"/>
          <p:cNvPicPr/>
          <p:nvPr/>
        </p:nvPicPr>
        <p:blipFill>
          <a:blip r:embed="rId10">
            <a:extLst>
              <a:ext uri="{28A0092B-C50C-407E-A947-70E740481C1C}">
                <a14:useLocalDpi xmlns:a14="http://schemas.microsoft.com/office/drawing/2010/main" val="0"/>
              </a:ext>
            </a:extLst>
          </a:blip>
          <a:srcRect/>
          <a:stretch>
            <a:fillRect/>
          </a:stretch>
        </p:blipFill>
        <p:spPr bwMode="auto">
          <a:xfrm>
            <a:off x="3850142" y="5118068"/>
            <a:ext cx="1866900" cy="1068070"/>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val="616089499"/>
              </p:ext>
            </p:extLst>
          </p:nvPr>
        </p:nvGraphicFramePr>
        <p:xfrm>
          <a:off x="6409301" y="2159118"/>
          <a:ext cx="5438708" cy="2834640"/>
        </p:xfrm>
        <a:graphic>
          <a:graphicData uri="http://schemas.openxmlformats.org/drawingml/2006/table">
            <a:tbl>
              <a:tblPr firstRow="1" bandRow="1">
                <a:tableStyleId>{5C22544A-7EE6-4342-B048-85BDC9FD1C3A}</a:tableStyleId>
              </a:tblPr>
              <a:tblGrid>
                <a:gridCol w="2719354">
                  <a:extLst>
                    <a:ext uri="{9D8B030D-6E8A-4147-A177-3AD203B41FA5}">
                      <a16:colId xmlns:a16="http://schemas.microsoft.com/office/drawing/2014/main" val="2670601207"/>
                    </a:ext>
                  </a:extLst>
                </a:gridCol>
                <a:gridCol w="2719354">
                  <a:extLst>
                    <a:ext uri="{9D8B030D-6E8A-4147-A177-3AD203B41FA5}">
                      <a16:colId xmlns:a16="http://schemas.microsoft.com/office/drawing/2014/main" val="195104563"/>
                    </a:ext>
                  </a:extLst>
                </a:gridCol>
              </a:tblGrid>
              <a:tr h="310564">
                <a:tc>
                  <a:txBody>
                    <a:bodyPr/>
                    <a:lstStyle/>
                    <a:p>
                      <a:r>
                        <a:rPr lang="en-GB" sz="1600" dirty="0" smtClean="0"/>
                        <a:t>Day</a:t>
                      </a:r>
                      <a:endParaRPr lang="en-GB" sz="1600" dirty="0"/>
                    </a:p>
                  </a:txBody>
                  <a:tcPr/>
                </a:tc>
                <a:tc>
                  <a:txBody>
                    <a:bodyPr/>
                    <a:lstStyle/>
                    <a:p>
                      <a:r>
                        <a:rPr lang="en-GB" sz="1600" dirty="0" smtClean="0"/>
                        <a:t>Theme</a:t>
                      </a:r>
                      <a:endParaRPr lang="en-GB" sz="1600" dirty="0"/>
                    </a:p>
                  </a:txBody>
                  <a:tcPr/>
                </a:tc>
                <a:extLst>
                  <a:ext uri="{0D108BD9-81ED-4DB2-BD59-A6C34878D82A}">
                    <a16:rowId xmlns:a16="http://schemas.microsoft.com/office/drawing/2014/main" val="1479518482"/>
                  </a:ext>
                </a:extLst>
              </a:tr>
              <a:tr h="310564">
                <a:tc>
                  <a:txBody>
                    <a:bodyPr/>
                    <a:lstStyle/>
                    <a:p>
                      <a:r>
                        <a:rPr lang="en-GB" sz="1600" dirty="0" smtClean="0"/>
                        <a:t>Monday</a:t>
                      </a:r>
                      <a:endParaRPr lang="en-GB" sz="1600" dirty="0"/>
                    </a:p>
                  </a:txBody>
                  <a:tcPr/>
                </a:tc>
                <a:tc>
                  <a:txBody>
                    <a:bodyPr/>
                    <a:lstStyle/>
                    <a:p>
                      <a:r>
                        <a:rPr lang="en-GB" sz="1600" dirty="0" smtClean="0"/>
                        <a:t>Emotional Abuse and Safeguarding Mental Health</a:t>
                      </a:r>
                      <a:endParaRPr lang="en-GB" sz="1600" dirty="0"/>
                    </a:p>
                  </a:txBody>
                  <a:tcPr/>
                </a:tc>
                <a:extLst>
                  <a:ext uri="{0D108BD9-81ED-4DB2-BD59-A6C34878D82A}">
                    <a16:rowId xmlns:a16="http://schemas.microsoft.com/office/drawing/2014/main" val="2311695790"/>
                  </a:ext>
                </a:extLst>
              </a:tr>
              <a:tr h="310564">
                <a:tc>
                  <a:txBody>
                    <a:bodyPr/>
                    <a:lstStyle/>
                    <a:p>
                      <a:r>
                        <a:rPr lang="en-GB" sz="1600" dirty="0" smtClean="0"/>
                        <a:t>Tuesday</a:t>
                      </a:r>
                      <a:endParaRPr lang="en-GB" sz="1600" dirty="0"/>
                    </a:p>
                  </a:txBody>
                  <a:tcPr/>
                </a:tc>
                <a:tc>
                  <a:txBody>
                    <a:bodyPr/>
                    <a:lstStyle/>
                    <a:p>
                      <a:r>
                        <a:rPr lang="en-GB" sz="1600" dirty="0" smtClean="0"/>
                        <a:t>The Power of Language</a:t>
                      </a:r>
                      <a:endParaRPr lang="en-GB" sz="1600" dirty="0"/>
                    </a:p>
                  </a:txBody>
                  <a:tcPr/>
                </a:tc>
                <a:extLst>
                  <a:ext uri="{0D108BD9-81ED-4DB2-BD59-A6C34878D82A}">
                    <a16:rowId xmlns:a16="http://schemas.microsoft.com/office/drawing/2014/main" val="2988149015"/>
                  </a:ext>
                </a:extLst>
              </a:tr>
              <a:tr h="310564">
                <a:tc>
                  <a:txBody>
                    <a:bodyPr/>
                    <a:lstStyle/>
                    <a:p>
                      <a:r>
                        <a:rPr lang="en-GB" sz="1600" dirty="0" smtClean="0"/>
                        <a:t>Wednesday</a:t>
                      </a:r>
                      <a:endParaRPr lang="en-GB" sz="1600" dirty="0"/>
                    </a:p>
                  </a:txBody>
                  <a:tcPr/>
                </a:tc>
                <a:tc>
                  <a:txBody>
                    <a:bodyPr/>
                    <a:lstStyle/>
                    <a:p>
                      <a:r>
                        <a:rPr lang="en-GB" sz="1600" dirty="0" smtClean="0"/>
                        <a:t>Digital Safeguarding</a:t>
                      </a:r>
                      <a:endParaRPr lang="en-GB" sz="1600" dirty="0"/>
                    </a:p>
                  </a:txBody>
                  <a:tcPr/>
                </a:tc>
                <a:extLst>
                  <a:ext uri="{0D108BD9-81ED-4DB2-BD59-A6C34878D82A}">
                    <a16:rowId xmlns:a16="http://schemas.microsoft.com/office/drawing/2014/main" val="833084866"/>
                  </a:ext>
                </a:extLst>
              </a:tr>
              <a:tr h="310564">
                <a:tc>
                  <a:txBody>
                    <a:bodyPr/>
                    <a:lstStyle/>
                    <a:p>
                      <a:r>
                        <a:rPr lang="en-GB" sz="1600" dirty="0" smtClean="0"/>
                        <a:t>Thursday</a:t>
                      </a:r>
                      <a:endParaRPr lang="en-GB" sz="1600" dirty="0"/>
                    </a:p>
                  </a:txBody>
                  <a:tcPr/>
                </a:tc>
                <a:tc>
                  <a:txBody>
                    <a:bodyPr/>
                    <a:lstStyle/>
                    <a:p>
                      <a:r>
                        <a:rPr lang="en-GB" sz="1600" dirty="0" smtClean="0"/>
                        <a:t>Adult Grooming</a:t>
                      </a:r>
                      <a:endParaRPr lang="en-GB" sz="1600" dirty="0"/>
                    </a:p>
                  </a:txBody>
                  <a:tcPr/>
                </a:tc>
                <a:extLst>
                  <a:ext uri="{0D108BD9-81ED-4DB2-BD59-A6C34878D82A}">
                    <a16:rowId xmlns:a16="http://schemas.microsoft.com/office/drawing/2014/main" val="184140799"/>
                  </a:ext>
                </a:extLst>
              </a:tr>
              <a:tr h="310564">
                <a:tc>
                  <a:txBody>
                    <a:bodyPr/>
                    <a:lstStyle/>
                    <a:p>
                      <a:r>
                        <a:rPr lang="en-GB" sz="1600" dirty="0" smtClean="0"/>
                        <a:t>Friday</a:t>
                      </a:r>
                      <a:endParaRPr lang="en-GB" sz="1600" dirty="0"/>
                    </a:p>
                  </a:txBody>
                  <a:tcPr/>
                </a:tc>
                <a:tc>
                  <a:txBody>
                    <a:bodyPr/>
                    <a:lstStyle/>
                    <a:p>
                      <a:r>
                        <a:rPr lang="en-GB" sz="1600" dirty="0" smtClean="0"/>
                        <a:t>Creating Safer</a:t>
                      </a:r>
                      <a:r>
                        <a:rPr lang="en-GB" sz="1600" baseline="0" dirty="0" smtClean="0"/>
                        <a:t> Organisational Cultures</a:t>
                      </a:r>
                      <a:endParaRPr lang="en-GB" sz="1600" dirty="0"/>
                    </a:p>
                  </a:txBody>
                  <a:tcPr/>
                </a:tc>
                <a:extLst>
                  <a:ext uri="{0D108BD9-81ED-4DB2-BD59-A6C34878D82A}">
                    <a16:rowId xmlns:a16="http://schemas.microsoft.com/office/drawing/2014/main" val="4223504586"/>
                  </a:ext>
                </a:extLst>
              </a:tr>
              <a:tr h="310564">
                <a:tc>
                  <a:txBody>
                    <a:bodyPr/>
                    <a:lstStyle/>
                    <a:p>
                      <a:r>
                        <a:rPr lang="en-GB" sz="1600" dirty="0" smtClean="0"/>
                        <a:t>Saturday &amp; Sunday</a:t>
                      </a:r>
                      <a:endParaRPr lang="en-GB" sz="1600" dirty="0"/>
                    </a:p>
                  </a:txBody>
                  <a:tcPr/>
                </a:tc>
                <a:tc>
                  <a:txBody>
                    <a:bodyPr/>
                    <a:lstStyle/>
                    <a:p>
                      <a:r>
                        <a:rPr lang="en-GB" sz="1600" dirty="0" smtClean="0"/>
                        <a:t>Safeguarding</a:t>
                      </a:r>
                      <a:r>
                        <a:rPr lang="en-GB" sz="1600" baseline="0" dirty="0" smtClean="0"/>
                        <a:t> and You</a:t>
                      </a:r>
                      <a:endParaRPr lang="en-GB" sz="1600" dirty="0"/>
                    </a:p>
                  </a:txBody>
                  <a:tcPr/>
                </a:tc>
                <a:extLst>
                  <a:ext uri="{0D108BD9-81ED-4DB2-BD59-A6C34878D82A}">
                    <a16:rowId xmlns:a16="http://schemas.microsoft.com/office/drawing/2014/main" val="1837221415"/>
                  </a:ext>
                </a:extLst>
              </a:tr>
            </a:tbl>
          </a:graphicData>
        </a:graphic>
      </p:graphicFrame>
    </p:spTree>
    <p:extLst>
      <p:ext uri="{BB962C8B-B14F-4D97-AF65-F5344CB8AC3E}">
        <p14:creationId xmlns:p14="http://schemas.microsoft.com/office/powerpoint/2010/main" val="3725719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189355"/>
          </a:xfrm>
          <a:solidFill>
            <a:schemeClr val="accent1">
              <a:lumMod val="40000"/>
              <a:lumOff val="60000"/>
            </a:schemeClr>
          </a:solidFill>
        </p:spPr>
        <p:txBody>
          <a:bodyPr/>
          <a:lstStyle/>
          <a:p>
            <a:r>
              <a:rPr lang="en-GB" b="1" dirty="0" smtClean="0">
                <a:solidFill>
                  <a:schemeClr val="accent1">
                    <a:lumMod val="50000"/>
                  </a:schemeClr>
                </a:solidFill>
                <a:latin typeface="+mn-lt"/>
              </a:rPr>
              <a:t>Key Safeguarding Facts 2021-22</a:t>
            </a:r>
            <a:endParaRPr lang="en-GB" b="1" dirty="0">
              <a:solidFill>
                <a:schemeClr val="accent1">
                  <a:lumMod val="50000"/>
                </a:schemeClr>
              </a:solidFill>
              <a:latin typeface="+mn-lt"/>
            </a:endParaRPr>
          </a:p>
        </p:txBody>
      </p:sp>
      <p:sp>
        <p:nvSpPr>
          <p:cNvPr id="5" name="Content Placeholder 4"/>
          <p:cNvSpPr>
            <a:spLocks noGrp="1"/>
          </p:cNvSpPr>
          <p:nvPr>
            <p:ph sz="half" idx="1"/>
          </p:nvPr>
        </p:nvSpPr>
        <p:spPr>
          <a:xfrm>
            <a:off x="1" y="1189354"/>
            <a:ext cx="12191999" cy="5668645"/>
          </a:xfrm>
        </p:spPr>
        <p:txBody>
          <a:bodyPr>
            <a:normAutofit/>
          </a:bodyPr>
          <a:lstStyle/>
          <a:p>
            <a:pPr marL="0" indent="0" algn="just">
              <a:buNone/>
            </a:pPr>
            <a:r>
              <a:rPr lang="en-GB" sz="2400" b="1" dirty="0" smtClean="0">
                <a:solidFill>
                  <a:schemeClr val="accent5">
                    <a:lumMod val="75000"/>
                  </a:schemeClr>
                </a:solidFill>
              </a:rPr>
              <a:t>1220</a:t>
            </a:r>
            <a:r>
              <a:rPr lang="en-GB" sz="1800" dirty="0" smtClean="0"/>
              <a:t> </a:t>
            </a:r>
            <a:r>
              <a:rPr lang="en-GB" sz="2400" b="1" dirty="0" smtClean="0">
                <a:solidFill>
                  <a:schemeClr val="accent6">
                    <a:lumMod val="75000"/>
                  </a:schemeClr>
                </a:solidFill>
              </a:rPr>
              <a:t>Safeguarding Concerns</a:t>
            </a:r>
            <a:r>
              <a:rPr lang="en-GB" sz="2400" b="1" dirty="0" smtClean="0">
                <a:solidFill>
                  <a:schemeClr val="accent6"/>
                </a:solidFill>
              </a:rPr>
              <a:t> </a:t>
            </a:r>
            <a:r>
              <a:rPr lang="en-GB" sz="2400" b="1" dirty="0">
                <a:solidFill>
                  <a:schemeClr val="accent6">
                    <a:lumMod val="75000"/>
                  </a:schemeClr>
                </a:solidFill>
              </a:rPr>
              <a:t>raised</a:t>
            </a:r>
            <a:r>
              <a:rPr lang="en-GB" sz="2400" b="1" dirty="0">
                <a:solidFill>
                  <a:schemeClr val="accent6"/>
                </a:solidFill>
              </a:rPr>
              <a:t> </a:t>
            </a:r>
            <a:r>
              <a:rPr lang="en-GB" sz="2400" b="1" dirty="0">
                <a:solidFill>
                  <a:schemeClr val="accent6">
                    <a:lumMod val="75000"/>
                  </a:schemeClr>
                </a:solidFill>
              </a:rPr>
              <a:t>during the </a:t>
            </a:r>
            <a:r>
              <a:rPr lang="en-GB" sz="2400" b="1" dirty="0" smtClean="0">
                <a:solidFill>
                  <a:schemeClr val="accent6">
                    <a:lumMod val="75000"/>
                  </a:schemeClr>
                </a:solidFill>
              </a:rPr>
              <a:t>year      </a:t>
            </a:r>
          </a:p>
          <a:p>
            <a:pPr marL="0" indent="0" algn="just">
              <a:buNone/>
            </a:pPr>
            <a:r>
              <a:rPr lang="en-GB" sz="2400" b="1" dirty="0" smtClean="0">
                <a:solidFill>
                  <a:schemeClr val="accent5">
                    <a:lumMod val="75000"/>
                  </a:schemeClr>
                </a:solidFill>
              </a:rPr>
              <a:t>366</a:t>
            </a:r>
            <a:r>
              <a:rPr lang="en-GB" sz="2400" b="1" dirty="0" smtClean="0">
                <a:solidFill>
                  <a:schemeClr val="accent5"/>
                </a:solidFill>
              </a:rPr>
              <a:t> </a:t>
            </a:r>
            <a:r>
              <a:rPr lang="en-GB" sz="1800" dirty="0" smtClean="0"/>
              <a:t> </a:t>
            </a:r>
            <a:r>
              <a:rPr lang="en-GB" sz="2400" b="1" dirty="0" smtClean="0">
                <a:solidFill>
                  <a:schemeClr val="accent6">
                    <a:lumMod val="75000"/>
                  </a:schemeClr>
                </a:solidFill>
              </a:rPr>
              <a:t>became S42 enquiries</a:t>
            </a:r>
          </a:p>
          <a:p>
            <a:pPr marL="0" indent="0" algn="just">
              <a:buNone/>
            </a:pPr>
            <a:endParaRPr lang="en-GB" sz="1800" b="1" dirty="0" smtClean="0">
              <a:solidFill>
                <a:schemeClr val="accent6">
                  <a:lumMod val="75000"/>
                </a:schemeClr>
              </a:solidFill>
            </a:endParaRPr>
          </a:p>
          <a:p>
            <a:pPr marL="0" indent="0" algn="just">
              <a:buNone/>
            </a:pPr>
            <a:endParaRPr lang="en-GB" sz="1800" b="1" dirty="0">
              <a:solidFill>
                <a:schemeClr val="accent6">
                  <a:lumMod val="75000"/>
                </a:schemeClr>
              </a:solidFill>
            </a:endParaRPr>
          </a:p>
          <a:p>
            <a:pPr marL="0" indent="0" algn="just">
              <a:buNone/>
            </a:pPr>
            <a:endParaRPr lang="en-GB" sz="1800" b="1" dirty="0" smtClean="0">
              <a:solidFill>
                <a:schemeClr val="accent6">
                  <a:lumMod val="75000"/>
                </a:schemeClr>
              </a:solidFill>
            </a:endParaRPr>
          </a:p>
          <a:p>
            <a:pPr marL="0" indent="0" algn="just">
              <a:buNone/>
            </a:pPr>
            <a:r>
              <a:rPr lang="en-GB" sz="2400" b="1" dirty="0" smtClean="0">
                <a:solidFill>
                  <a:schemeClr val="accent6">
                    <a:lumMod val="75000"/>
                  </a:schemeClr>
                </a:solidFill>
              </a:rPr>
              <a:t>More women than men were alleged victims</a:t>
            </a:r>
          </a:p>
          <a:p>
            <a:pPr marL="0" indent="0" algn="just">
              <a:buNone/>
            </a:pPr>
            <a:endParaRPr lang="en-GB" sz="1800" b="1" dirty="0" smtClean="0">
              <a:solidFill>
                <a:schemeClr val="accent5">
                  <a:lumMod val="75000"/>
                </a:schemeClr>
              </a:solidFill>
            </a:endParaRPr>
          </a:p>
          <a:p>
            <a:pPr marL="0" indent="0" algn="just">
              <a:buNone/>
            </a:pPr>
            <a:endParaRPr lang="en-GB" sz="1800" b="1" dirty="0">
              <a:solidFill>
                <a:schemeClr val="accent5">
                  <a:lumMod val="75000"/>
                </a:schemeClr>
              </a:solidFill>
            </a:endParaRPr>
          </a:p>
          <a:p>
            <a:pPr marL="0" indent="0" algn="just">
              <a:buNone/>
            </a:pPr>
            <a:endParaRPr lang="en-GB" sz="1800" b="1" dirty="0" smtClean="0">
              <a:solidFill>
                <a:schemeClr val="accent5">
                  <a:lumMod val="75000"/>
                </a:schemeClr>
              </a:solidFill>
            </a:endParaRPr>
          </a:p>
          <a:p>
            <a:pPr marL="0" indent="0" algn="just">
              <a:buNone/>
            </a:pPr>
            <a:r>
              <a:rPr lang="en-GB" sz="1800" b="1" dirty="0" smtClean="0">
                <a:solidFill>
                  <a:schemeClr val="accent5">
                    <a:lumMod val="75000"/>
                  </a:schemeClr>
                </a:solidFill>
              </a:rPr>
              <a:t>   18-64         65-84         85+                                  84                                            89                                                 258</a:t>
            </a:r>
          </a:p>
          <a:p>
            <a:pPr marL="0" indent="0">
              <a:lnSpc>
                <a:spcPct val="100000"/>
              </a:lnSpc>
              <a:spcBef>
                <a:spcPts val="0"/>
              </a:spcBef>
              <a:buNone/>
            </a:pPr>
            <a:r>
              <a:rPr lang="en-GB" sz="1400" b="1" dirty="0" smtClean="0">
                <a:solidFill>
                  <a:schemeClr val="accent6">
                    <a:lumMod val="75000"/>
                  </a:schemeClr>
                </a:solidFill>
              </a:rPr>
              <a:t>The age groups of people who had                                 Concluded S42 enquiries</a:t>
            </a:r>
            <a:r>
              <a:rPr lang="en-GB" sz="1400" b="1" dirty="0">
                <a:solidFill>
                  <a:schemeClr val="accent6">
                    <a:lumMod val="75000"/>
                  </a:schemeClr>
                </a:solidFill>
              </a:rPr>
              <a:t> </a:t>
            </a:r>
            <a:r>
              <a:rPr lang="en-GB" sz="1400" b="1" dirty="0" smtClean="0">
                <a:solidFill>
                  <a:schemeClr val="accent6">
                    <a:lumMod val="75000"/>
                  </a:schemeClr>
                </a:solidFill>
              </a:rPr>
              <a:t>                Concluded S42 enquiries involved         Concluded S42 enquiry allegations</a:t>
            </a:r>
          </a:p>
          <a:p>
            <a:pPr marL="0" indent="0">
              <a:lnSpc>
                <a:spcPct val="100000"/>
              </a:lnSpc>
              <a:spcBef>
                <a:spcPts val="0"/>
              </a:spcBef>
              <a:buNone/>
            </a:pPr>
            <a:r>
              <a:rPr lang="en-GB" sz="1400" b="1" dirty="0">
                <a:solidFill>
                  <a:schemeClr val="accent6">
                    <a:lumMod val="75000"/>
                  </a:schemeClr>
                </a:solidFill>
              </a:rPr>
              <a:t>safeguarding concerns raised </a:t>
            </a:r>
            <a:r>
              <a:rPr lang="en-GB" sz="1400" b="1" dirty="0" smtClean="0">
                <a:solidFill>
                  <a:schemeClr val="accent6">
                    <a:lumMod val="75000"/>
                  </a:schemeClr>
                </a:solidFill>
              </a:rPr>
              <a:t>on their behalf               involved allegations of neglect     allegations of  physical abuse                 occurred in victim’s own home</a:t>
            </a:r>
          </a:p>
          <a:p>
            <a:pPr marL="0" indent="0">
              <a:lnSpc>
                <a:spcPct val="100000"/>
              </a:lnSpc>
              <a:spcBef>
                <a:spcPts val="0"/>
              </a:spcBef>
              <a:buNone/>
            </a:pPr>
            <a:endParaRPr lang="en-GB" sz="1400" b="1" dirty="0">
              <a:solidFill>
                <a:schemeClr val="accent6">
                  <a:lumMod val="75000"/>
                </a:schemeClr>
              </a:solidFill>
            </a:endParaRPr>
          </a:p>
          <a:p>
            <a:pPr marL="0" indent="0">
              <a:lnSpc>
                <a:spcPct val="100000"/>
              </a:lnSpc>
              <a:spcBef>
                <a:spcPts val="0"/>
              </a:spcBef>
              <a:buNone/>
            </a:pPr>
            <a:r>
              <a:rPr lang="en-GB" sz="2000" b="1" dirty="0" smtClean="0">
                <a:solidFill>
                  <a:schemeClr val="accent5">
                    <a:lumMod val="75000"/>
                  </a:schemeClr>
                </a:solidFill>
              </a:rPr>
              <a:t>736 </a:t>
            </a:r>
            <a:r>
              <a:rPr lang="en-GB" sz="2000" b="1" dirty="0" smtClean="0">
                <a:solidFill>
                  <a:schemeClr val="accent5">
                    <a:lumMod val="60000"/>
                    <a:lumOff val="40000"/>
                  </a:schemeClr>
                </a:solidFill>
              </a:rPr>
              <a:t>White British</a:t>
            </a:r>
          </a:p>
          <a:p>
            <a:pPr marL="0" indent="0">
              <a:lnSpc>
                <a:spcPct val="100000"/>
              </a:lnSpc>
              <a:spcBef>
                <a:spcPts val="0"/>
              </a:spcBef>
              <a:buNone/>
            </a:pPr>
            <a:r>
              <a:rPr lang="en-GB" sz="2000" b="1" dirty="0" smtClean="0">
                <a:solidFill>
                  <a:schemeClr val="accent5">
                    <a:lumMod val="75000"/>
                  </a:schemeClr>
                </a:solidFill>
              </a:rPr>
              <a:t>13 </a:t>
            </a:r>
            <a:r>
              <a:rPr lang="en-GB" sz="2000" b="1" dirty="0" smtClean="0">
                <a:solidFill>
                  <a:schemeClr val="accent5">
                    <a:lumMod val="60000"/>
                    <a:lumOff val="40000"/>
                  </a:schemeClr>
                </a:solidFill>
              </a:rPr>
              <a:t>Black &amp; Minority Ethnic</a:t>
            </a:r>
          </a:p>
          <a:p>
            <a:pPr marL="0" indent="0">
              <a:lnSpc>
                <a:spcPct val="100000"/>
              </a:lnSpc>
              <a:spcBef>
                <a:spcPts val="0"/>
              </a:spcBef>
              <a:buNone/>
            </a:pPr>
            <a:r>
              <a:rPr lang="en-GB" sz="1400" b="1" dirty="0" smtClean="0">
                <a:solidFill>
                  <a:schemeClr val="accent6">
                    <a:lumMod val="75000"/>
                  </a:schemeClr>
                </a:solidFill>
              </a:rPr>
              <a:t>Ethnicity of those who had safeguarding concerns</a:t>
            </a:r>
          </a:p>
          <a:p>
            <a:pPr marL="0" indent="0">
              <a:lnSpc>
                <a:spcPct val="100000"/>
              </a:lnSpc>
              <a:spcBef>
                <a:spcPts val="0"/>
              </a:spcBef>
              <a:buNone/>
            </a:pPr>
            <a:r>
              <a:rPr lang="en-GB" sz="1400" b="1" dirty="0" smtClean="0">
                <a:solidFill>
                  <a:schemeClr val="accent6">
                    <a:lumMod val="75000"/>
                  </a:schemeClr>
                </a:solidFill>
              </a:rPr>
              <a:t>raised on their behalf</a:t>
            </a:r>
            <a:endParaRPr lang="en-GB" sz="1400" b="1" dirty="0">
              <a:solidFill>
                <a:schemeClr val="accent5">
                  <a:lumMod val="75000"/>
                </a:schemeClr>
              </a:solidFill>
            </a:endParaRPr>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1"/>
            <a:ext cx="3486150" cy="1189355"/>
          </a:xfrm>
          <a:prstGeom prst="rect">
            <a:avLst/>
          </a:prstGeom>
          <a:noFill/>
          <a:ln>
            <a:noFill/>
          </a:ln>
        </p:spPr>
      </p:pic>
      <p:sp>
        <p:nvSpPr>
          <p:cNvPr id="8" name="Slide Number Placeholder 7"/>
          <p:cNvSpPr>
            <a:spLocks noGrp="1"/>
          </p:cNvSpPr>
          <p:nvPr>
            <p:ph type="sldNum" sz="quarter" idx="12"/>
          </p:nvPr>
        </p:nvSpPr>
        <p:spPr>
          <a:xfrm>
            <a:off x="11848010" y="6492875"/>
            <a:ext cx="343989" cy="365125"/>
          </a:xfrm>
        </p:spPr>
        <p:txBody>
          <a:bodyPr/>
          <a:lstStyle/>
          <a:p>
            <a:fld id="{41566EE9-8AAC-435E-8482-679E54AB45E0}" type="slidenum">
              <a:rPr lang="en-GB" smtClean="0"/>
              <a:t>3</a:t>
            </a:fld>
            <a:endParaRPr lang="en-GB" dirty="0"/>
          </a:p>
        </p:txBody>
      </p:sp>
      <p:pic>
        <p:nvPicPr>
          <p:cNvPr id="10" name="Picture 9"/>
          <p:cNvPicPr/>
          <p:nvPr/>
        </p:nvPicPr>
        <p:blipFill>
          <a:blip r:embed="rId4">
            <a:duotone>
              <a:prstClr val="black"/>
              <a:srgbClr val="3592CF">
                <a:tint val="45000"/>
                <a:satMod val="400000"/>
              </a:srgbClr>
            </a:duotone>
            <a:extLst>
              <a:ext uri="{28A0092B-C50C-407E-A947-70E740481C1C}">
                <a14:useLocalDpi xmlns:a14="http://schemas.microsoft.com/office/drawing/2010/main" val="0"/>
              </a:ext>
            </a:extLst>
          </a:blip>
          <a:srcRect/>
          <a:stretch>
            <a:fillRect/>
          </a:stretch>
        </p:blipFill>
        <p:spPr bwMode="auto">
          <a:xfrm>
            <a:off x="2607220" y="2219071"/>
            <a:ext cx="740891" cy="1033580"/>
          </a:xfrm>
          <a:prstGeom prst="rect">
            <a:avLst/>
          </a:prstGeom>
          <a:noFill/>
        </p:spPr>
      </p:pic>
      <p:pic>
        <p:nvPicPr>
          <p:cNvPr id="9" name="Picture 8"/>
          <p:cNvPicPr/>
          <p:nvPr/>
        </p:nvPicPr>
        <p:blipFill>
          <a:blip r:embed="rId5">
            <a:duotone>
              <a:prstClr val="black"/>
              <a:srgbClr val="34ABA2">
                <a:tint val="45000"/>
                <a:satMod val="400000"/>
              </a:srgbClr>
            </a:duotone>
            <a:extLst>
              <a:ext uri="{28A0092B-C50C-407E-A947-70E740481C1C}">
                <a14:useLocalDpi xmlns:a14="http://schemas.microsoft.com/office/drawing/2010/main" val="0"/>
              </a:ext>
            </a:extLst>
          </a:blip>
          <a:srcRect/>
          <a:stretch>
            <a:fillRect/>
          </a:stretch>
        </p:blipFill>
        <p:spPr bwMode="auto">
          <a:xfrm>
            <a:off x="854765" y="2194742"/>
            <a:ext cx="748952" cy="1057909"/>
          </a:xfrm>
          <a:prstGeom prst="rect">
            <a:avLst/>
          </a:prstGeom>
          <a:noFill/>
        </p:spPr>
      </p:pic>
      <p:sp>
        <p:nvSpPr>
          <p:cNvPr id="12" name="TextBox 11"/>
          <p:cNvSpPr txBox="1"/>
          <p:nvPr/>
        </p:nvSpPr>
        <p:spPr>
          <a:xfrm>
            <a:off x="1018904" y="2539030"/>
            <a:ext cx="705393" cy="369332"/>
          </a:xfrm>
          <a:prstGeom prst="rect">
            <a:avLst/>
          </a:prstGeom>
          <a:noFill/>
        </p:spPr>
        <p:txBody>
          <a:bodyPr wrap="square" rtlCol="0">
            <a:spAutoFit/>
          </a:bodyPr>
          <a:lstStyle/>
          <a:p>
            <a:r>
              <a:rPr lang="en-GB" b="1" dirty="0" smtClean="0">
                <a:solidFill>
                  <a:schemeClr val="accent5">
                    <a:lumMod val="50000"/>
                  </a:schemeClr>
                </a:solidFill>
              </a:rPr>
              <a:t>62%</a:t>
            </a:r>
            <a:endParaRPr lang="en-GB" b="1" dirty="0">
              <a:solidFill>
                <a:schemeClr val="accent5">
                  <a:lumMod val="50000"/>
                </a:schemeClr>
              </a:solidFill>
            </a:endParaRPr>
          </a:p>
        </p:txBody>
      </p:sp>
      <p:sp>
        <p:nvSpPr>
          <p:cNvPr id="14" name="TextBox 13"/>
          <p:cNvSpPr txBox="1"/>
          <p:nvPr/>
        </p:nvSpPr>
        <p:spPr>
          <a:xfrm>
            <a:off x="2677219" y="2548379"/>
            <a:ext cx="600892" cy="369332"/>
          </a:xfrm>
          <a:prstGeom prst="rect">
            <a:avLst/>
          </a:prstGeom>
          <a:noFill/>
        </p:spPr>
        <p:txBody>
          <a:bodyPr wrap="square" rtlCol="0">
            <a:spAutoFit/>
          </a:bodyPr>
          <a:lstStyle/>
          <a:p>
            <a:r>
              <a:rPr lang="en-GB" b="1" dirty="0" smtClean="0">
                <a:solidFill>
                  <a:schemeClr val="accent5">
                    <a:lumMod val="50000"/>
                  </a:schemeClr>
                </a:solidFill>
              </a:rPr>
              <a:t>38%</a:t>
            </a:r>
            <a:endParaRPr lang="en-GB" b="1" dirty="0">
              <a:solidFill>
                <a:schemeClr val="accent5">
                  <a:lumMod val="50000"/>
                </a:schemeClr>
              </a:solidFill>
            </a:endParaRPr>
          </a:p>
        </p:txBody>
      </p:sp>
      <p:sp>
        <p:nvSpPr>
          <p:cNvPr id="15" name="Flowchart: Alternate Process 14"/>
          <p:cNvSpPr/>
          <p:nvPr/>
        </p:nvSpPr>
        <p:spPr>
          <a:xfrm>
            <a:off x="83729" y="3693968"/>
            <a:ext cx="770709" cy="1018903"/>
          </a:xfrm>
          <a:prstGeom prst="flowChartAlternateProcess">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364</a:t>
            </a:r>
            <a:endParaRPr lang="en-GB" b="1" dirty="0"/>
          </a:p>
        </p:txBody>
      </p:sp>
      <p:sp>
        <p:nvSpPr>
          <p:cNvPr id="16" name="Flowchart: Alternate Process 15"/>
          <p:cNvSpPr/>
          <p:nvPr/>
        </p:nvSpPr>
        <p:spPr>
          <a:xfrm>
            <a:off x="1058091" y="3880212"/>
            <a:ext cx="666206" cy="875212"/>
          </a:xfrm>
          <a:prstGeom prst="flowChartAlternate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326</a:t>
            </a:r>
            <a:endParaRPr lang="en-GB" b="1" dirty="0"/>
          </a:p>
        </p:txBody>
      </p:sp>
      <p:sp>
        <p:nvSpPr>
          <p:cNvPr id="17" name="Flowchart: Alternate Process 16"/>
          <p:cNvSpPr/>
          <p:nvPr/>
        </p:nvSpPr>
        <p:spPr>
          <a:xfrm>
            <a:off x="1927950" y="4050978"/>
            <a:ext cx="679270" cy="705395"/>
          </a:xfrm>
          <a:prstGeom prst="flowChartAlternateProces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197</a:t>
            </a:r>
            <a:endParaRPr lang="en-GB" b="1" dirty="0"/>
          </a:p>
        </p:txBody>
      </p:sp>
      <p:sp>
        <p:nvSpPr>
          <p:cNvPr id="18" name="Flowchart: Process 17"/>
          <p:cNvSpPr/>
          <p:nvPr/>
        </p:nvSpPr>
        <p:spPr>
          <a:xfrm>
            <a:off x="7328262" y="1243384"/>
            <a:ext cx="4519748" cy="100584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1</a:t>
            </a:r>
            <a:r>
              <a:rPr lang="en-GB" sz="3200" dirty="0" smtClean="0"/>
              <a:t>0% </a:t>
            </a:r>
            <a:r>
              <a:rPr lang="en-GB" dirty="0" smtClean="0"/>
              <a:t>Increase in the number of concerns raised, up from 1098 last year</a:t>
            </a:r>
            <a:endParaRPr lang="en-GB" sz="3200" dirty="0"/>
          </a:p>
        </p:txBody>
      </p:sp>
      <p:sp>
        <p:nvSpPr>
          <p:cNvPr id="19" name="Flowchart: Process 18"/>
          <p:cNvSpPr/>
          <p:nvPr/>
        </p:nvSpPr>
        <p:spPr>
          <a:xfrm>
            <a:off x="7328262" y="2359213"/>
            <a:ext cx="4537808" cy="100584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8</a:t>
            </a:r>
            <a:r>
              <a:rPr lang="en-GB" sz="3200" dirty="0" smtClean="0"/>
              <a:t>% </a:t>
            </a:r>
            <a:r>
              <a:rPr lang="en-GB" dirty="0" smtClean="0"/>
              <a:t>Increase in the number which progressed to S42 enquiries, up from 336 last year</a:t>
            </a:r>
            <a:endParaRPr lang="en-GB" sz="3200" dirty="0"/>
          </a:p>
        </p:txBody>
      </p:sp>
      <p:pic>
        <p:nvPicPr>
          <p:cNvPr id="20" name="Picture 19"/>
          <p:cNvPicPr/>
          <p:nvPr/>
        </p:nvPicPr>
        <p:blipFill>
          <a:blip r:embed="rId6">
            <a:extLst>
              <a:ext uri="{28A0092B-C50C-407E-A947-70E740481C1C}">
                <a14:useLocalDpi xmlns:a14="http://schemas.microsoft.com/office/drawing/2010/main" val="0"/>
              </a:ext>
            </a:extLst>
          </a:blip>
          <a:srcRect/>
          <a:stretch>
            <a:fillRect/>
          </a:stretch>
        </p:blipFill>
        <p:spPr bwMode="auto">
          <a:xfrm>
            <a:off x="4191833" y="3833738"/>
            <a:ext cx="960120" cy="944064"/>
          </a:xfrm>
          <a:prstGeom prst="rect">
            <a:avLst/>
          </a:prstGeom>
          <a:pattFill prst="pct5">
            <a:fgClr>
              <a:schemeClr val="bg1"/>
            </a:fgClr>
            <a:bgClr>
              <a:schemeClr val="bg1"/>
            </a:bgClr>
          </a:pattFill>
          <a:ln>
            <a:noFill/>
          </a:ln>
        </p:spPr>
      </p:pic>
      <p:pic>
        <p:nvPicPr>
          <p:cNvPr id="21" name="Picture 20"/>
          <p:cNvPicPr>
            <a:picLocks noChangeAspect="1"/>
          </p:cNvPicPr>
          <p:nvPr/>
        </p:nvPicPr>
        <p:blipFill>
          <a:blip r:embed="rId7"/>
          <a:stretch>
            <a:fillRect/>
          </a:stretch>
        </p:blipFill>
        <p:spPr>
          <a:xfrm>
            <a:off x="6682146" y="3901712"/>
            <a:ext cx="853713" cy="853713"/>
          </a:xfrm>
          <a:prstGeom prst="rect">
            <a:avLst/>
          </a:prstGeom>
        </p:spPr>
      </p:pic>
      <p:pic>
        <p:nvPicPr>
          <p:cNvPr id="25" name="Picture 24"/>
          <p:cNvPicPr>
            <a:picLocks noChangeAspect="1"/>
          </p:cNvPicPr>
          <p:nvPr/>
        </p:nvPicPr>
        <p:blipFill>
          <a:blip r:embed="rId8"/>
          <a:stretch>
            <a:fillRect/>
          </a:stretch>
        </p:blipFill>
        <p:spPr>
          <a:xfrm>
            <a:off x="9343785" y="3845309"/>
            <a:ext cx="966517" cy="966517"/>
          </a:xfrm>
          <a:prstGeom prst="rect">
            <a:avLst/>
          </a:prstGeom>
        </p:spPr>
      </p:pic>
      <p:sp>
        <p:nvSpPr>
          <p:cNvPr id="26" name="Flowchart: Process 25"/>
          <p:cNvSpPr/>
          <p:nvPr/>
        </p:nvSpPr>
        <p:spPr>
          <a:xfrm>
            <a:off x="4137413" y="5584874"/>
            <a:ext cx="8042030" cy="908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In </a:t>
            </a:r>
            <a:r>
              <a:rPr lang="en-GB" sz="2000" b="1" dirty="0" err="1" smtClean="0"/>
              <a:t>Halton</a:t>
            </a:r>
            <a:r>
              <a:rPr lang="en-GB" sz="2000" b="1" dirty="0" smtClean="0"/>
              <a:t>, an adult at risk is most likely to be a female aged 65 or over living in their own home and will suffer from neglect or acts of omission perpetrated by a service provider </a:t>
            </a:r>
            <a:endParaRPr lang="en-GB" sz="2000" b="1" dirty="0"/>
          </a:p>
        </p:txBody>
      </p:sp>
    </p:spTree>
    <p:extLst>
      <p:ext uri="{BB962C8B-B14F-4D97-AF65-F5344CB8AC3E}">
        <p14:creationId xmlns:p14="http://schemas.microsoft.com/office/powerpoint/2010/main" val="28583887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189355"/>
          </a:xfrm>
          <a:solidFill>
            <a:schemeClr val="accent1">
              <a:lumMod val="40000"/>
              <a:lumOff val="60000"/>
            </a:schemeClr>
          </a:solidFill>
        </p:spPr>
        <p:txBody>
          <a:bodyPr/>
          <a:lstStyle/>
          <a:p>
            <a:r>
              <a:rPr lang="en-GB" b="1" dirty="0" smtClean="0">
                <a:solidFill>
                  <a:schemeClr val="accent1">
                    <a:lumMod val="50000"/>
                  </a:schemeClr>
                </a:solidFill>
                <a:latin typeface="+mn-lt"/>
              </a:rPr>
              <a:t>National Safeguarding Week</a:t>
            </a:r>
            <a:endParaRPr lang="en-GB" b="1" dirty="0">
              <a:solidFill>
                <a:schemeClr val="accent1">
                  <a:lumMod val="50000"/>
                </a:schemeClr>
              </a:solidFill>
              <a:latin typeface="+mn-lt"/>
            </a:endParaRPr>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1"/>
            <a:ext cx="3486150" cy="1189355"/>
          </a:xfrm>
          <a:prstGeom prst="rect">
            <a:avLst/>
          </a:prstGeom>
          <a:noFill/>
          <a:ln>
            <a:noFill/>
          </a:ln>
        </p:spPr>
      </p:pic>
      <p:sp>
        <p:nvSpPr>
          <p:cNvPr id="8" name="Slide Number Placeholder 7"/>
          <p:cNvSpPr>
            <a:spLocks noGrp="1"/>
          </p:cNvSpPr>
          <p:nvPr>
            <p:ph type="sldNum" sz="quarter" idx="12"/>
          </p:nvPr>
        </p:nvSpPr>
        <p:spPr>
          <a:xfrm>
            <a:off x="11848010" y="6492875"/>
            <a:ext cx="343989" cy="365125"/>
          </a:xfrm>
        </p:spPr>
        <p:txBody>
          <a:bodyPr/>
          <a:lstStyle/>
          <a:p>
            <a:fld id="{41566EE9-8AAC-435E-8482-679E54AB45E0}" type="slidenum">
              <a:rPr lang="en-GB" smtClean="0"/>
              <a:t>30</a:t>
            </a:fld>
            <a:endParaRPr lang="en-GB" dirty="0"/>
          </a:p>
        </p:txBody>
      </p:sp>
      <p:sp>
        <p:nvSpPr>
          <p:cNvPr id="3" name="Content Placeholder 2"/>
          <p:cNvSpPr>
            <a:spLocks noGrp="1"/>
          </p:cNvSpPr>
          <p:nvPr>
            <p:ph sz="half" idx="2"/>
          </p:nvPr>
        </p:nvSpPr>
        <p:spPr>
          <a:xfrm>
            <a:off x="6019800" y="1189352"/>
            <a:ext cx="6172199" cy="5668647"/>
          </a:xfrm>
        </p:spPr>
        <p:txBody>
          <a:bodyPr>
            <a:normAutofit/>
          </a:bodyPr>
          <a:lstStyle/>
          <a:p>
            <a:pPr marL="0" indent="0">
              <a:buNone/>
            </a:pPr>
            <a:endParaRPr lang="en-GB" sz="1600" dirty="0" smtClean="0"/>
          </a:p>
          <a:p>
            <a:pPr marL="0" indent="0">
              <a:buNone/>
            </a:pPr>
            <a:endParaRPr lang="en-GB" sz="1600" dirty="0"/>
          </a:p>
          <a:p>
            <a:pPr marL="0" indent="0">
              <a:buNone/>
            </a:pPr>
            <a:endParaRPr lang="en-GB" sz="1600" dirty="0" smtClean="0"/>
          </a:p>
          <a:p>
            <a:pPr marL="0" indent="0">
              <a:buNone/>
            </a:pPr>
            <a:endParaRPr lang="en-GB" sz="1600" dirty="0"/>
          </a:p>
          <a:p>
            <a:pPr marL="0" indent="0">
              <a:buNone/>
            </a:pPr>
            <a:endParaRPr lang="en-GB" sz="1600" dirty="0" smtClean="0"/>
          </a:p>
          <a:p>
            <a:pPr marL="0" indent="0">
              <a:buNone/>
            </a:pPr>
            <a:endParaRPr lang="en-GB" sz="1600" dirty="0"/>
          </a:p>
          <a:p>
            <a:pPr marL="0" indent="0">
              <a:buNone/>
            </a:pPr>
            <a:endParaRPr lang="en-GB" sz="1600" dirty="0" smtClean="0"/>
          </a:p>
          <a:p>
            <a:pPr marL="0" indent="0">
              <a:buNone/>
            </a:pPr>
            <a:endParaRPr lang="en-GB" sz="1600" dirty="0"/>
          </a:p>
          <a:p>
            <a:pPr marL="0" indent="0">
              <a:buNone/>
            </a:pPr>
            <a:endParaRPr lang="en-GB" sz="1600" dirty="0" smtClean="0"/>
          </a:p>
          <a:p>
            <a:pPr marL="0" indent="0">
              <a:buNone/>
            </a:pPr>
            <a:endParaRPr lang="en-GB" sz="1600" dirty="0"/>
          </a:p>
          <a:p>
            <a:pPr marL="0" indent="0">
              <a:buNone/>
            </a:pPr>
            <a:endParaRPr lang="en-GB" sz="1600" dirty="0"/>
          </a:p>
        </p:txBody>
      </p:sp>
      <p:sp>
        <p:nvSpPr>
          <p:cNvPr id="6" name="Content Placeholder 5"/>
          <p:cNvSpPr>
            <a:spLocks noGrp="1"/>
          </p:cNvSpPr>
          <p:nvPr>
            <p:ph sz="half" idx="1"/>
          </p:nvPr>
        </p:nvSpPr>
        <p:spPr>
          <a:xfrm>
            <a:off x="0" y="1189354"/>
            <a:ext cx="6019800" cy="5668646"/>
          </a:xfrm>
        </p:spPr>
        <p:txBody>
          <a:bodyPr>
            <a:normAutofit/>
          </a:bodyPr>
          <a:lstStyle/>
          <a:p>
            <a:pPr marL="0" indent="0">
              <a:buNone/>
            </a:pPr>
            <a:r>
              <a:rPr lang="en-GB" sz="1600" dirty="0" smtClean="0"/>
              <a:t>The campaign consisted of:</a:t>
            </a:r>
          </a:p>
          <a:p>
            <a:pPr marL="0" indent="0">
              <a:buNone/>
            </a:pPr>
            <a:endParaRPr lang="en-GB" sz="1600" dirty="0" smtClean="0"/>
          </a:p>
          <a:p>
            <a:pPr marL="0" indent="0">
              <a:buNone/>
            </a:pPr>
            <a:endParaRPr lang="en-GB" sz="1600" dirty="0"/>
          </a:p>
        </p:txBody>
      </p:sp>
      <p:pic>
        <p:nvPicPr>
          <p:cNvPr id="17"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057" y="1658983"/>
            <a:ext cx="2486025" cy="14001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3059158"/>
            <a:ext cx="3616055" cy="338554"/>
          </a:xfrm>
          <a:prstGeom prst="rect">
            <a:avLst/>
          </a:prstGeom>
        </p:spPr>
        <p:txBody>
          <a:bodyPr wrap="none">
            <a:spAutoFit/>
          </a:bodyPr>
          <a:lstStyle/>
          <a:p>
            <a:pPr lvl="0" eaLnBrk="0" fontAlgn="base" hangingPunct="0">
              <a:spcBef>
                <a:spcPct val="0"/>
              </a:spcBef>
              <a:spcAft>
                <a:spcPct val="0"/>
              </a:spcAft>
            </a:pPr>
            <a:r>
              <a:rPr lang="en-GB" altLang="en-US" sz="1600" b="1" dirty="0">
                <a:latin typeface="Calibri" panose="020F0502020204030204" pitchFamily="34" charset="0"/>
                <a:ea typeface="Calibri" panose="020F0502020204030204" pitchFamily="34" charset="0"/>
                <a:cs typeface="Times New Roman" panose="02020603050405020304" pitchFamily="18" charset="0"/>
              </a:rPr>
              <a:t>A 7 minute briefing for each daily theme</a:t>
            </a:r>
            <a:endParaRPr lang="en-GB" altLang="en-US" sz="1600" dirty="0">
              <a:latin typeface="Arial" panose="020B0604020202020204" pitchFamily="34" charset="0"/>
            </a:endParaRPr>
          </a:p>
        </p:txBody>
      </p:sp>
      <p:pic>
        <p:nvPicPr>
          <p:cNvPr id="18" name="Picture 7" descr="935DD6F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90" y="3555218"/>
            <a:ext cx="1384662" cy="11465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576253" y="3725166"/>
            <a:ext cx="6096000" cy="584775"/>
          </a:xfrm>
          <a:prstGeom prst="rect">
            <a:avLst/>
          </a:prstGeom>
        </p:spPr>
        <p:txBody>
          <a:bodyPr>
            <a:spAutoFit/>
          </a:bodyPr>
          <a:lstStyle/>
          <a:p>
            <a:pPr lvl="0" eaLnBrk="0" fontAlgn="base" hangingPunct="0">
              <a:spcBef>
                <a:spcPct val="0"/>
              </a:spcBef>
              <a:spcAft>
                <a:spcPct val="0"/>
              </a:spcAft>
            </a:pPr>
            <a:r>
              <a:rPr lang="en-GB" altLang="en-US" sz="1600" b="1" dirty="0">
                <a:latin typeface="Calibri" panose="020F0502020204030204" pitchFamily="34" charset="0"/>
                <a:ea typeface="Calibri" panose="020F0502020204030204" pitchFamily="34" charset="0"/>
                <a:cs typeface="Times New Roman" panose="02020603050405020304" pitchFamily="18" charset="0"/>
              </a:rPr>
              <a:t>Articles written for various newsletters</a:t>
            </a:r>
            <a:endParaRPr lang="en-GB" altLang="en-US" sz="1600" b="1" dirty="0"/>
          </a:p>
          <a:p>
            <a:pPr lvl="0" eaLnBrk="0" fontAlgn="base" hangingPunct="0">
              <a:spcBef>
                <a:spcPct val="0"/>
              </a:spcBef>
              <a:spcAft>
                <a:spcPct val="0"/>
              </a:spcAft>
            </a:pPr>
            <a:r>
              <a:rPr lang="en-GB" altLang="en-US" sz="1600" b="1" dirty="0">
                <a:latin typeface="Calibri" panose="020F0502020204030204" pitchFamily="34" charset="0"/>
                <a:ea typeface="Calibri" panose="020F0502020204030204" pitchFamily="34" charset="0"/>
                <a:cs typeface="Times New Roman" panose="02020603050405020304" pitchFamily="18" charset="0"/>
              </a:rPr>
              <a:t>and local press</a:t>
            </a:r>
            <a:endParaRPr lang="en-GB" altLang="en-US" sz="1600" b="1" dirty="0">
              <a:latin typeface="Arial" panose="020B0604020202020204" pitchFamily="34" charset="0"/>
            </a:endParaRPr>
          </a:p>
        </p:txBody>
      </p:sp>
      <p:pic>
        <p:nvPicPr>
          <p:cNvPr id="19" name="Picture 21" descr="cid:image004.jpg@01D7D0AF.58F0A8A0"/>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0" y="4765647"/>
            <a:ext cx="2103120" cy="2040651"/>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2018373" y="5462806"/>
            <a:ext cx="6096000" cy="584775"/>
          </a:xfrm>
          <a:prstGeom prst="rect">
            <a:avLst/>
          </a:prstGeom>
        </p:spPr>
        <p:txBody>
          <a:bodyPr>
            <a:spAutoFit/>
          </a:bodyPr>
          <a:lstStyle/>
          <a:p>
            <a:pPr lvl="0" eaLnBrk="0" fontAlgn="base" hangingPunct="0">
              <a:spcBef>
                <a:spcPct val="0"/>
              </a:spcBef>
              <a:spcAft>
                <a:spcPct val="0"/>
              </a:spcAft>
            </a:pPr>
            <a:r>
              <a:rPr lang="en-GB" altLang="en-US" sz="1600" b="1" dirty="0">
                <a:latin typeface="Calibri" panose="020F0502020204030204" pitchFamily="34" charset="0"/>
                <a:ea typeface="Calibri" panose="020F0502020204030204" pitchFamily="34" charset="0"/>
                <a:cs typeface="Times New Roman" panose="02020603050405020304" pitchFamily="18" charset="0"/>
              </a:rPr>
              <a:t>Daily social media messages </a:t>
            </a:r>
            <a:r>
              <a:rPr lang="en-GB" altLang="en-US" sz="1600" b="1" dirty="0" smtClean="0">
                <a:latin typeface="Calibri" panose="020F0502020204030204" pitchFamily="34" charset="0"/>
                <a:ea typeface="Calibri" panose="020F0502020204030204" pitchFamily="34" charset="0"/>
                <a:cs typeface="Times New Roman" panose="02020603050405020304" pitchFamily="18" charset="0"/>
              </a:rPr>
              <a:t>published</a:t>
            </a:r>
          </a:p>
          <a:p>
            <a:pPr lvl="0" eaLnBrk="0" fontAlgn="base" hangingPunct="0">
              <a:spcBef>
                <a:spcPct val="0"/>
              </a:spcBef>
              <a:spcAft>
                <a:spcPct val="0"/>
              </a:spcAft>
            </a:pPr>
            <a:r>
              <a:rPr lang="en-GB" altLang="en-US" sz="1600" b="1" dirty="0" smtClean="0">
                <a:latin typeface="Calibri" panose="020F0502020204030204" pitchFamily="34" charset="0"/>
                <a:ea typeface="Calibri" panose="020F0502020204030204" pitchFamily="34" charset="0"/>
                <a:cs typeface="Times New Roman" panose="02020603050405020304" pitchFamily="18" charset="0"/>
              </a:rPr>
              <a:t>on </a:t>
            </a:r>
            <a:r>
              <a:rPr lang="en-GB" altLang="en-US" sz="1600" b="1" dirty="0">
                <a:latin typeface="Calibri" panose="020F0502020204030204" pitchFamily="34" charset="0"/>
                <a:ea typeface="Calibri" panose="020F0502020204030204" pitchFamily="34" charset="0"/>
                <a:cs typeface="Times New Roman" panose="02020603050405020304" pitchFamily="18" charset="0"/>
              </a:rPr>
              <a:t>all HBC Social Media Platforms </a:t>
            </a:r>
            <a:endParaRPr lang="en-GB" altLang="en-US" sz="1600" b="1" dirty="0">
              <a:latin typeface="Arial" panose="020B0604020202020204" pitchFamily="34" charset="0"/>
            </a:endParaRPr>
          </a:p>
        </p:txBody>
      </p:sp>
      <p:pic>
        <p:nvPicPr>
          <p:cNvPr id="21" name="Picture 24" descr="cid:ef2e11ed-bf6a-4f61-bf99-154a5d560dfc@halton.gov.uk"/>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6478854" y="1216070"/>
            <a:ext cx="3048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6320518" y="3583799"/>
            <a:ext cx="6096000" cy="584775"/>
          </a:xfrm>
          <a:prstGeom prst="rect">
            <a:avLst/>
          </a:prstGeom>
        </p:spPr>
        <p:txBody>
          <a:bodyPr>
            <a:spAutoFit/>
          </a:bodyPr>
          <a:lstStyle/>
          <a:p>
            <a:pPr lvl="0" eaLnBrk="0" fontAlgn="base" hangingPunct="0">
              <a:spcBef>
                <a:spcPct val="0"/>
              </a:spcBef>
              <a:spcAft>
                <a:spcPct val="0"/>
              </a:spcAft>
            </a:pPr>
            <a:r>
              <a:rPr lang="en-GB" altLang="en-US" sz="1600" b="1" dirty="0">
                <a:latin typeface="Calibri" panose="020F0502020204030204" pitchFamily="34" charset="0"/>
                <a:ea typeface="Calibri" panose="020F0502020204030204" pitchFamily="34" charset="0"/>
                <a:cs typeface="Times New Roman" panose="02020603050405020304" pitchFamily="18" charset="0"/>
              </a:rPr>
              <a:t>HSAB Website fully updated and now has a dedicated National Safeguarding Week tab with all information easily accessible</a:t>
            </a:r>
            <a:endParaRPr lang="en-GB" altLang="en-US" sz="1600" b="1" dirty="0">
              <a:latin typeface="Arial" panose="020B0604020202020204" pitchFamily="34" charset="0"/>
            </a:endParaRPr>
          </a:p>
        </p:txBody>
      </p:sp>
      <p:pic>
        <p:nvPicPr>
          <p:cNvPr id="23" name="Picture 1" descr="bridge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11391" y="4489398"/>
            <a:ext cx="2867296" cy="2331353"/>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9105899" y="5008743"/>
            <a:ext cx="6096000" cy="830997"/>
          </a:xfrm>
          <a:prstGeom prst="rect">
            <a:avLst/>
          </a:prstGeom>
        </p:spPr>
        <p:txBody>
          <a:bodyPr>
            <a:spAutoFit/>
          </a:bodyPr>
          <a:lstStyle/>
          <a:p>
            <a:pPr lvl="0" eaLnBrk="0" fontAlgn="base" hangingPunct="0">
              <a:spcBef>
                <a:spcPct val="0"/>
              </a:spcBef>
              <a:spcAft>
                <a:spcPct val="0"/>
              </a:spcAft>
            </a:pPr>
            <a:r>
              <a:rPr lang="en-GB" altLang="en-US" sz="1600" b="1" dirty="0">
                <a:latin typeface="Calibri" panose="020F0502020204030204" pitchFamily="34" charset="0"/>
                <a:ea typeface="Calibri" panose="020F0502020204030204" pitchFamily="34" charset="0"/>
                <a:cs typeface="Times New Roman" panose="02020603050405020304" pitchFamily="18" charset="0"/>
              </a:rPr>
              <a:t>Mersey Gateway Bridge lit up </a:t>
            </a:r>
            <a:r>
              <a:rPr lang="en-GB" altLang="en-US" sz="1600" b="1" dirty="0" smtClean="0">
                <a:latin typeface="Calibri" panose="020F0502020204030204" pitchFamily="34" charset="0"/>
                <a:ea typeface="Calibri" panose="020F0502020204030204" pitchFamily="34" charset="0"/>
                <a:cs typeface="Times New Roman" panose="02020603050405020304" pitchFamily="18" charset="0"/>
              </a:rPr>
              <a:t>in</a:t>
            </a:r>
          </a:p>
          <a:p>
            <a:pPr lvl="0" eaLnBrk="0" fontAlgn="base" hangingPunct="0">
              <a:spcBef>
                <a:spcPct val="0"/>
              </a:spcBef>
              <a:spcAft>
                <a:spcPct val="0"/>
              </a:spcAft>
            </a:pPr>
            <a:r>
              <a:rPr lang="en-GB" altLang="en-US" sz="1600" b="1" dirty="0" smtClean="0">
                <a:latin typeface="Calibri" panose="020F0502020204030204" pitchFamily="34" charset="0"/>
                <a:ea typeface="Calibri" panose="020F0502020204030204" pitchFamily="34" charset="0"/>
                <a:cs typeface="Times New Roman" panose="02020603050405020304" pitchFamily="18" charset="0"/>
              </a:rPr>
              <a:t>HSAB </a:t>
            </a:r>
            <a:r>
              <a:rPr lang="en-GB" altLang="en-US" sz="1600" b="1" dirty="0">
                <a:latin typeface="Calibri" panose="020F0502020204030204" pitchFamily="34" charset="0"/>
                <a:ea typeface="Calibri" panose="020F0502020204030204" pitchFamily="34" charset="0"/>
                <a:cs typeface="Times New Roman" panose="02020603050405020304" pitchFamily="18" charset="0"/>
              </a:rPr>
              <a:t>colours to mark the start of </a:t>
            </a:r>
            <a:endParaRPr lang="en-GB" altLang="en-US" sz="1600" b="1" dirty="0" smtClean="0">
              <a:latin typeface="Calibri" panose="020F0502020204030204" pitchFamily="34"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pPr>
            <a:r>
              <a:rPr lang="en-GB" altLang="en-US" sz="1600" b="1" dirty="0" smtClean="0">
                <a:latin typeface="Calibri" panose="020F0502020204030204" pitchFamily="34" charset="0"/>
                <a:ea typeface="Calibri" panose="020F0502020204030204" pitchFamily="34" charset="0"/>
                <a:cs typeface="Times New Roman" panose="02020603050405020304" pitchFamily="18" charset="0"/>
              </a:rPr>
              <a:t>National </a:t>
            </a:r>
            <a:r>
              <a:rPr lang="en-GB" altLang="en-US" sz="1600" b="1" dirty="0">
                <a:latin typeface="Calibri" panose="020F0502020204030204" pitchFamily="34" charset="0"/>
                <a:ea typeface="Calibri" panose="020F0502020204030204" pitchFamily="34" charset="0"/>
                <a:cs typeface="Times New Roman" panose="02020603050405020304" pitchFamily="18" charset="0"/>
              </a:rPr>
              <a:t>Safeguarding Week</a:t>
            </a:r>
            <a:endParaRPr lang="en-GB" altLang="en-US" sz="1600" b="1" dirty="0">
              <a:latin typeface="Arial" panose="020B0604020202020204" pitchFamily="34" charset="0"/>
            </a:endParaRPr>
          </a:p>
        </p:txBody>
      </p:sp>
    </p:spTree>
    <p:extLst>
      <p:ext uri="{BB962C8B-B14F-4D97-AF65-F5344CB8AC3E}">
        <p14:creationId xmlns:p14="http://schemas.microsoft.com/office/powerpoint/2010/main" val="32606118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189355"/>
          </a:xfrm>
          <a:solidFill>
            <a:schemeClr val="accent1">
              <a:lumMod val="40000"/>
              <a:lumOff val="60000"/>
            </a:schemeClr>
          </a:solidFill>
        </p:spPr>
        <p:txBody>
          <a:bodyPr/>
          <a:lstStyle/>
          <a:p>
            <a:r>
              <a:rPr lang="en-GB" b="1" dirty="0" smtClean="0">
                <a:solidFill>
                  <a:schemeClr val="accent1">
                    <a:lumMod val="50000"/>
                  </a:schemeClr>
                </a:solidFill>
                <a:latin typeface="+mn-lt"/>
              </a:rPr>
              <a:t>Asylum Seekers &amp; Refugees in </a:t>
            </a:r>
            <a:r>
              <a:rPr lang="en-GB" b="1" dirty="0" err="1" smtClean="0">
                <a:solidFill>
                  <a:schemeClr val="accent1">
                    <a:lumMod val="50000"/>
                  </a:schemeClr>
                </a:solidFill>
                <a:latin typeface="+mn-lt"/>
              </a:rPr>
              <a:t>Halton</a:t>
            </a:r>
            <a:endParaRPr lang="en-GB" b="1" dirty="0">
              <a:solidFill>
                <a:schemeClr val="accent1">
                  <a:lumMod val="50000"/>
                </a:schemeClr>
              </a:solidFill>
              <a:latin typeface="+mn-lt"/>
            </a:endParaRPr>
          </a:p>
        </p:txBody>
      </p:sp>
      <p:sp>
        <p:nvSpPr>
          <p:cNvPr id="5" name="Content Placeholder 4"/>
          <p:cNvSpPr>
            <a:spLocks noGrp="1"/>
          </p:cNvSpPr>
          <p:nvPr>
            <p:ph sz="half" idx="1"/>
          </p:nvPr>
        </p:nvSpPr>
        <p:spPr>
          <a:xfrm>
            <a:off x="0" y="1189354"/>
            <a:ext cx="6019800" cy="5668645"/>
          </a:xfrm>
        </p:spPr>
        <p:txBody>
          <a:bodyPr>
            <a:normAutofit/>
          </a:bodyPr>
          <a:lstStyle/>
          <a:p>
            <a:pPr algn="just"/>
            <a:r>
              <a:rPr lang="en-GB" sz="1800" dirty="0" smtClean="0"/>
              <a:t>Whilst asylum seekers are largely </a:t>
            </a:r>
            <a:r>
              <a:rPr lang="en-GB" sz="1800" b="1" dirty="0" smtClean="0"/>
              <a:t>NOT the sole responsibility of the Council, </a:t>
            </a:r>
            <a:r>
              <a:rPr lang="en-GB" sz="1800" dirty="0" smtClean="0"/>
              <a:t>the impact of this group within our communities shouldn’t be underestimated, nor the impact on services and partners depending on legislation and need</a:t>
            </a:r>
          </a:p>
          <a:p>
            <a:pPr algn="just"/>
            <a:r>
              <a:rPr lang="en-GB" sz="1800" dirty="0" smtClean="0"/>
              <a:t>Generally speaking they are in a category called No Recourse to Pubic Funds (NRPF has a very specific meaning. It means no recourse to local authority housing, homelessness services and means tested welfare benefits)</a:t>
            </a:r>
          </a:p>
          <a:p>
            <a:pPr algn="just"/>
            <a:r>
              <a:rPr lang="en-GB" sz="1800" dirty="0" smtClean="0"/>
              <a:t>They can’t work, claim benefits or attend higher education.  There are some exceptions – always check.  They are entitled to register with a GP and get primary and secondary care, maternity and emergency care.  Some education entitlement after 6 months</a:t>
            </a:r>
          </a:p>
          <a:p>
            <a:pPr algn="just"/>
            <a:r>
              <a:rPr lang="en-GB" sz="1800" dirty="0" smtClean="0"/>
              <a:t>All children of school age – no matter what </a:t>
            </a:r>
            <a:r>
              <a:rPr lang="en-GB" sz="1800" dirty="0" err="1" smtClean="0"/>
              <a:t>their’s</a:t>
            </a:r>
            <a:r>
              <a:rPr lang="en-GB" sz="1800" dirty="0" smtClean="0"/>
              <a:t> or their par </a:t>
            </a:r>
            <a:r>
              <a:rPr lang="en-GB" sz="1800" dirty="0"/>
              <a:t>currently free school </a:t>
            </a:r>
            <a:r>
              <a:rPr lang="en-GB" sz="1800" dirty="0" smtClean="0"/>
              <a:t>meals </a:t>
            </a:r>
          </a:p>
          <a:p>
            <a:pPr algn="just"/>
            <a:r>
              <a:rPr lang="en-GB" sz="1800" dirty="0" smtClean="0"/>
              <a:t>Government expects gaps to be filled by third sector, yet provides very little funding and support</a:t>
            </a:r>
          </a:p>
          <a:p>
            <a:pPr algn="just"/>
            <a:r>
              <a:rPr lang="en-GB" sz="1800" dirty="0" smtClean="0"/>
              <a:t>No additional resources come to a local authority for asylum seekers</a:t>
            </a:r>
            <a:endParaRPr lang="en-GB" sz="1800" dirty="0"/>
          </a:p>
        </p:txBody>
      </p:sp>
      <p:sp>
        <p:nvSpPr>
          <p:cNvPr id="6" name="Content Placeholder 5"/>
          <p:cNvSpPr>
            <a:spLocks noGrp="1"/>
          </p:cNvSpPr>
          <p:nvPr>
            <p:ph sz="half" idx="2"/>
          </p:nvPr>
        </p:nvSpPr>
        <p:spPr>
          <a:xfrm>
            <a:off x="6019800" y="1189354"/>
            <a:ext cx="6172200" cy="5668645"/>
          </a:xfrm>
        </p:spPr>
        <p:txBody>
          <a:bodyPr>
            <a:normAutofit/>
          </a:bodyPr>
          <a:lstStyle/>
          <a:p>
            <a:r>
              <a:rPr lang="en-GB" sz="1800" dirty="0" smtClean="0"/>
              <a:t>People seeking asylum get £37.75 a week</a:t>
            </a:r>
          </a:p>
          <a:p>
            <a:r>
              <a:rPr lang="en-GB" sz="1800" dirty="0" smtClean="0"/>
              <a:t>Serco manage the temporary accommodation used by asylum seekers in </a:t>
            </a:r>
            <a:r>
              <a:rPr lang="en-GB" sz="1800" dirty="0" err="1" smtClean="0"/>
              <a:t>Halton</a:t>
            </a:r>
            <a:r>
              <a:rPr lang="en-GB" sz="1800" dirty="0" smtClean="0"/>
              <a:t> during the entire application process.  This is divided between the first few weeks in an Initial Accommodation Centre then moving into dispersed accommodation</a:t>
            </a:r>
          </a:p>
          <a:p>
            <a:r>
              <a:rPr lang="en-GB" sz="1800" dirty="0" smtClean="0"/>
              <a:t>Dispersed accommodation in </a:t>
            </a:r>
            <a:r>
              <a:rPr lang="en-GB" sz="1800" dirty="0" err="1" smtClean="0"/>
              <a:t>Halton</a:t>
            </a:r>
            <a:r>
              <a:rPr lang="en-GB" sz="1800" dirty="0" smtClean="0"/>
              <a:t> we have 134 properties with approximately 585 people. These are mainly single young males, which reflects the overall asylum population.  There are some families and some single females, with one mother and baby property</a:t>
            </a:r>
          </a:p>
          <a:p>
            <a:r>
              <a:rPr lang="en-GB" sz="1800" dirty="0" smtClean="0"/>
              <a:t>Serco is required as part of their contract, to consult with Local Authorities on the procurement of dispersed accommodation.  The council has no involvement in the placement of asylum seekers or the procurement of property</a:t>
            </a:r>
          </a:p>
          <a:p>
            <a:pPr marL="0" indent="0">
              <a:buNone/>
            </a:pPr>
            <a:r>
              <a:rPr lang="en-GB" sz="1800" b="1" dirty="0" smtClean="0"/>
              <a:t>Ukraine Refugees</a:t>
            </a:r>
          </a:p>
          <a:p>
            <a:r>
              <a:rPr lang="en-GB" sz="1800" dirty="0" smtClean="0"/>
              <a:t>People from Ukraine need a visa to enter the UK, unlike the rest of Europe – there are currently no plans to change this</a:t>
            </a:r>
          </a:p>
          <a:p>
            <a:r>
              <a:rPr lang="en-GB" sz="1800" dirty="0" smtClean="0"/>
              <a:t>There are two visa routes identified to support </a:t>
            </a:r>
            <a:r>
              <a:rPr lang="en-GB" sz="1800" dirty="0" err="1" smtClean="0"/>
              <a:t>Ukranian</a:t>
            </a:r>
            <a:endParaRPr lang="en-GB" sz="1800"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1"/>
            <a:ext cx="3486150" cy="1189355"/>
          </a:xfrm>
          <a:prstGeom prst="rect">
            <a:avLst/>
          </a:prstGeom>
          <a:noFill/>
          <a:ln>
            <a:noFill/>
          </a:ln>
        </p:spPr>
      </p:pic>
      <p:sp>
        <p:nvSpPr>
          <p:cNvPr id="8" name="Slide Number Placeholder 7"/>
          <p:cNvSpPr>
            <a:spLocks noGrp="1"/>
          </p:cNvSpPr>
          <p:nvPr>
            <p:ph type="sldNum" sz="quarter" idx="12"/>
          </p:nvPr>
        </p:nvSpPr>
        <p:spPr>
          <a:xfrm>
            <a:off x="11848010" y="6492875"/>
            <a:ext cx="343989" cy="365125"/>
          </a:xfrm>
        </p:spPr>
        <p:txBody>
          <a:bodyPr/>
          <a:lstStyle/>
          <a:p>
            <a:fld id="{41566EE9-8AAC-435E-8482-679E54AB45E0}" type="slidenum">
              <a:rPr lang="en-GB" smtClean="0"/>
              <a:t>31</a:t>
            </a:fld>
            <a:endParaRPr lang="en-GB" dirty="0"/>
          </a:p>
        </p:txBody>
      </p:sp>
    </p:spTree>
    <p:extLst>
      <p:ext uri="{BB962C8B-B14F-4D97-AF65-F5344CB8AC3E}">
        <p14:creationId xmlns:p14="http://schemas.microsoft.com/office/powerpoint/2010/main" val="19045016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189355"/>
          </a:xfrm>
          <a:solidFill>
            <a:schemeClr val="accent1">
              <a:lumMod val="40000"/>
              <a:lumOff val="60000"/>
            </a:schemeClr>
          </a:solidFill>
        </p:spPr>
        <p:txBody>
          <a:bodyPr/>
          <a:lstStyle/>
          <a:p>
            <a:r>
              <a:rPr lang="en-GB" b="1" dirty="0" smtClean="0">
                <a:solidFill>
                  <a:schemeClr val="accent1">
                    <a:lumMod val="50000"/>
                  </a:schemeClr>
                </a:solidFill>
                <a:latin typeface="+mn-lt"/>
              </a:rPr>
              <a:t>Asylum Seekers &amp; Refugees in </a:t>
            </a:r>
            <a:r>
              <a:rPr lang="en-GB" b="1" dirty="0" err="1" smtClean="0">
                <a:solidFill>
                  <a:schemeClr val="accent1">
                    <a:lumMod val="50000"/>
                  </a:schemeClr>
                </a:solidFill>
                <a:latin typeface="+mn-lt"/>
              </a:rPr>
              <a:t>Halton</a:t>
            </a:r>
            <a:endParaRPr lang="en-GB" b="1" dirty="0">
              <a:solidFill>
                <a:schemeClr val="accent1">
                  <a:lumMod val="50000"/>
                </a:schemeClr>
              </a:solidFill>
              <a:latin typeface="+mn-lt"/>
            </a:endParaRPr>
          </a:p>
        </p:txBody>
      </p:sp>
      <p:sp>
        <p:nvSpPr>
          <p:cNvPr id="5" name="Content Placeholder 4"/>
          <p:cNvSpPr>
            <a:spLocks noGrp="1"/>
          </p:cNvSpPr>
          <p:nvPr>
            <p:ph sz="half" idx="1"/>
          </p:nvPr>
        </p:nvSpPr>
        <p:spPr>
          <a:xfrm>
            <a:off x="0" y="1189354"/>
            <a:ext cx="6019800" cy="5668645"/>
          </a:xfrm>
        </p:spPr>
        <p:txBody>
          <a:bodyPr>
            <a:normAutofit/>
          </a:bodyPr>
          <a:lstStyle/>
          <a:p>
            <a:pPr marL="0" indent="0" algn="just">
              <a:buNone/>
            </a:pPr>
            <a:r>
              <a:rPr lang="en-GB" sz="1800" dirty="0" smtClean="0"/>
              <a:t>nationals who want to come to the UK – the </a:t>
            </a:r>
            <a:r>
              <a:rPr lang="en-GB" sz="1800" b="1" dirty="0" err="1" smtClean="0"/>
              <a:t>Ukranian</a:t>
            </a:r>
            <a:r>
              <a:rPr lang="en-GB" sz="1800" b="1" dirty="0" smtClean="0"/>
              <a:t> Family Scheme </a:t>
            </a:r>
            <a:r>
              <a:rPr lang="en-GB" sz="1800" dirty="0" smtClean="0"/>
              <a:t>and </a:t>
            </a:r>
            <a:r>
              <a:rPr lang="en-GB" sz="1800" b="1" dirty="0" smtClean="0"/>
              <a:t>Homes for Ukraine (community sponsorship)</a:t>
            </a:r>
          </a:p>
          <a:p>
            <a:pPr algn="just"/>
            <a:r>
              <a:rPr lang="en-GB" sz="1800" dirty="0" smtClean="0"/>
              <a:t>Eligibility for, and approval of, visas is the responsibility of the Home Office, but the </a:t>
            </a:r>
            <a:r>
              <a:rPr lang="en-GB" sz="1800" b="1" dirty="0" smtClean="0"/>
              <a:t>Homes for Ukraine </a:t>
            </a:r>
            <a:r>
              <a:rPr lang="en-GB" sz="1800" dirty="0" smtClean="0"/>
              <a:t>scheme is being administered by the Department for Levelling Up, Housing and Communities (DLUHC)</a:t>
            </a:r>
          </a:p>
          <a:p>
            <a:pPr algn="just"/>
            <a:r>
              <a:rPr lang="en-GB" sz="1800" dirty="0" smtClean="0"/>
              <a:t>There is no cap on the number of visas that can be issued under either scheme – they will be demand-led</a:t>
            </a:r>
          </a:p>
          <a:p>
            <a:pPr algn="just"/>
            <a:r>
              <a:rPr lang="en-GB" sz="1800" dirty="0" smtClean="0"/>
              <a:t>There is no proposal to apportion people applying to a particular area/region – where people move to will depend on where they have family or sponsors depending on the scheme they enter the UK under</a:t>
            </a:r>
          </a:p>
          <a:p>
            <a:pPr marL="0" indent="0" algn="just">
              <a:buNone/>
            </a:pPr>
            <a:r>
              <a:rPr lang="en-GB" sz="1800" b="1" dirty="0" smtClean="0"/>
              <a:t>Ukrainian Family Scheme</a:t>
            </a:r>
          </a:p>
          <a:p>
            <a:pPr algn="just"/>
            <a:r>
              <a:rPr lang="en-GB" sz="1800" dirty="0" smtClean="0"/>
              <a:t>Very little local authority involvement – as it’s family to family</a:t>
            </a:r>
          </a:p>
          <a:p>
            <a:pPr algn="just"/>
            <a:r>
              <a:rPr lang="en-GB" sz="1800" dirty="0" smtClean="0"/>
              <a:t>They don’t have to notify that family have received visas and arrived</a:t>
            </a:r>
          </a:p>
          <a:p>
            <a:pPr algn="just"/>
            <a:r>
              <a:rPr lang="en-GB" sz="1800" dirty="0" smtClean="0"/>
              <a:t>In </a:t>
            </a:r>
            <a:r>
              <a:rPr lang="en-GB" sz="1800" dirty="0" err="1" smtClean="0"/>
              <a:t>Halton</a:t>
            </a:r>
            <a:r>
              <a:rPr lang="en-GB" sz="1800" dirty="0" smtClean="0"/>
              <a:t> we currently know of 2 families as we have asked </a:t>
            </a:r>
            <a:endParaRPr lang="en-GB" sz="1800" dirty="0"/>
          </a:p>
        </p:txBody>
      </p:sp>
      <p:sp>
        <p:nvSpPr>
          <p:cNvPr id="6" name="Content Placeholder 5"/>
          <p:cNvSpPr>
            <a:spLocks noGrp="1"/>
          </p:cNvSpPr>
          <p:nvPr>
            <p:ph sz="half" idx="2"/>
          </p:nvPr>
        </p:nvSpPr>
        <p:spPr>
          <a:xfrm>
            <a:off x="6019800" y="1189354"/>
            <a:ext cx="6172200" cy="5668645"/>
          </a:xfrm>
        </p:spPr>
        <p:txBody>
          <a:bodyPr>
            <a:normAutofit/>
          </a:bodyPr>
          <a:lstStyle/>
          <a:p>
            <a:pPr marL="0" indent="0">
              <a:buNone/>
            </a:pPr>
            <a:r>
              <a:rPr lang="en-GB" sz="1800" dirty="0" smtClean="0"/>
              <a:t>schools to notify us of any requests for places</a:t>
            </a:r>
          </a:p>
          <a:p>
            <a:pPr marL="0" indent="0">
              <a:buNone/>
            </a:pPr>
            <a:r>
              <a:rPr lang="en-GB" sz="1800" b="1" dirty="0" smtClean="0"/>
              <a:t>Homes for Ukraine (Community Sponsorship)</a:t>
            </a:r>
          </a:p>
          <a:p>
            <a:r>
              <a:rPr lang="en-GB" sz="1800" dirty="0" smtClean="0"/>
              <a:t>People have to match with a Ukrainian themselves and complete a visa application on their behalf</a:t>
            </a:r>
          </a:p>
          <a:p>
            <a:r>
              <a:rPr lang="en-GB" sz="1800" dirty="0" smtClean="0"/>
              <a:t>Local authority will be notified and then has to do safeguarding and accommodation checks</a:t>
            </a:r>
          </a:p>
          <a:p>
            <a:r>
              <a:rPr lang="en-GB" sz="1800" dirty="0" smtClean="0"/>
              <a:t>DBS on any adult in the sponsor’s household and an Enhanced DBS if there are children or a vulnerable adult involved</a:t>
            </a:r>
          </a:p>
          <a:p>
            <a:r>
              <a:rPr lang="en-GB" sz="1800" dirty="0" smtClean="0"/>
              <a:t>There is funding available to the local authority to facilitate wrap around support required</a:t>
            </a:r>
          </a:p>
          <a:p>
            <a:r>
              <a:rPr lang="en-GB" sz="1800" dirty="0" smtClean="0"/>
              <a:t>Sponsors receive a monthly £350 thank you from the Government for up to 12 months</a:t>
            </a:r>
          </a:p>
          <a:p>
            <a:r>
              <a:rPr lang="en-GB" sz="1800" dirty="0" smtClean="0"/>
              <a:t>Any Ukraine refugee coming to </a:t>
            </a:r>
            <a:r>
              <a:rPr lang="en-GB" sz="1800" dirty="0" err="1" smtClean="0"/>
              <a:t>Halton</a:t>
            </a:r>
            <a:r>
              <a:rPr lang="en-GB" sz="1800" dirty="0" smtClean="0"/>
              <a:t> under either scheme will be offered the support of the Refugee Resettlement Team</a:t>
            </a:r>
          </a:p>
          <a:p>
            <a:pPr marL="0" indent="0">
              <a:buNone/>
            </a:pPr>
            <a:endParaRPr lang="en-GB" sz="1800"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1"/>
            <a:ext cx="3486150" cy="1189355"/>
          </a:xfrm>
          <a:prstGeom prst="rect">
            <a:avLst/>
          </a:prstGeom>
          <a:noFill/>
          <a:ln>
            <a:noFill/>
          </a:ln>
        </p:spPr>
      </p:pic>
      <p:sp>
        <p:nvSpPr>
          <p:cNvPr id="8" name="Slide Number Placeholder 7"/>
          <p:cNvSpPr>
            <a:spLocks noGrp="1"/>
          </p:cNvSpPr>
          <p:nvPr>
            <p:ph type="sldNum" sz="quarter" idx="12"/>
          </p:nvPr>
        </p:nvSpPr>
        <p:spPr>
          <a:xfrm>
            <a:off x="11848010" y="6492875"/>
            <a:ext cx="343989" cy="365125"/>
          </a:xfrm>
        </p:spPr>
        <p:txBody>
          <a:bodyPr/>
          <a:lstStyle/>
          <a:p>
            <a:fld id="{41566EE9-8AAC-435E-8482-679E54AB45E0}" type="slidenum">
              <a:rPr lang="en-GB" smtClean="0"/>
              <a:t>32</a:t>
            </a:fld>
            <a:endParaRPr lang="en-GB" dirty="0"/>
          </a:p>
        </p:txBody>
      </p:sp>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7861049" y="5823175"/>
            <a:ext cx="1954122" cy="1034824"/>
          </a:xfrm>
          <a:prstGeom prst="rect">
            <a:avLst/>
          </a:prstGeom>
          <a:noFill/>
          <a:ln>
            <a:noFill/>
          </a:ln>
        </p:spPr>
      </p:pic>
    </p:spTree>
    <p:extLst>
      <p:ext uri="{BB962C8B-B14F-4D97-AF65-F5344CB8AC3E}">
        <p14:creationId xmlns:p14="http://schemas.microsoft.com/office/powerpoint/2010/main" val="15571252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189355"/>
          </a:xfrm>
          <a:solidFill>
            <a:schemeClr val="accent1">
              <a:lumMod val="40000"/>
              <a:lumOff val="60000"/>
            </a:schemeClr>
          </a:solidFill>
        </p:spPr>
        <p:txBody>
          <a:bodyPr/>
          <a:lstStyle/>
          <a:p>
            <a:r>
              <a:rPr lang="en-GB" b="1" dirty="0" err="1" smtClean="0">
                <a:solidFill>
                  <a:schemeClr val="accent1">
                    <a:lumMod val="50000"/>
                  </a:schemeClr>
                </a:solidFill>
                <a:latin typeface="+mn-lt"/>
              </a:rPr>
              <a:t>LeDeR</a:t>
            </a:r>
            <a:r>
              <a:rPr lang="en-GB" b="1" dirty="0" smtClean="0">
                <a:solidFill>
                  <a:schemeClr val="accent1">
                    <a:lumMod val="50000"/>
                  </a:schemeClr>
                </a:solidFill>
                <a:latin typeface="+mn-lt"/>
              </a:rPr>
              <a:t> Update</a:t>
            </a:r>
            <a:endParaRPr lang="en-GB" b="1" dirty="0">
              <a:solidFill>
                <a:schemeClr val="accent1">
                  <a:lumMod val="50000"/>
                </a:schemeClr>
              </a:solidFill>
              <a:latin typeface="+mn-lt"/>
            </a:endParaRPr>
          </a:p>
        </p:txBody>
      </p:sp>
      <p:sp>
        <p:nvSpPr>
          <p:cNvPr id="5" name="Content Placeholder 4"/>
          <p:cNvSpPr>
            <a:spLocks noGrp="1"/>
          </p:cNvSpPr>
          <p:nvPr>
            <p:ph sz="half" idx="1"/>
          </p:nvPr>
        </p:nvSpPr>
        <p:spPr>
          <a:xfrm>
            <a:off x="0" y="1189354"/>
            <a:ext cx="6019800" cy="5668645"/>
          </a:xfrm>
        </p:spPr>
        <p:txBody>
          <a:bodyPr>
            <a:normAutofit/>
          </a:bodyPr>
          <a:lstStyle/>
          <a:p>
            <a:pPr marL="0" indent="0" algn="just">
              <a:buNone/>
            </a:pPr>
            <a:r>
              <a:rPr lang="en-GB" sz="1800" dirty="0" smtClean="0"/>
              <a:t>The Learning from Life &amp; Death Reviews (</a:t>
            </a:r>
            <a:r>
              <a:rPr lang="en-GB" sz="1800" dirty="0" err="1" smtClean="0"/>
              <a:t>LeDeR</a:t>
            </a:r>
            <a:r>
              <a:rPr lang="en-GB" sz="1800" dirty="0" smtClean="0"/>
              <a:t>) programme is part of a national focus upon improving the lives and care of people with Learning Disabilities and </a:t>
            </a:r>
            <a:r>
              <a:rPr lang="en-GB" sz="1800" dirty="0" err="1" smtClean="0"/>
              <a:t>Austistic</a:t>
            </a:r>
            <a:r>
              <a:rPr lang="en-GB" sz="1800" dirty="0" smtClean="0"/>
              <a:t> people.  It has derived as an outcome from a series of national reports that describe that whilst care in many instances has improved over the last decade, many aspects have not.  There are still marked health inequalities for people with learning disabilities and autism, compared to that of the general population.</a:t>
            </a:r>
          </a:p>
          <a:p>
            <a:pPr marL="0" indent="0" algn="just">
              <a:buNone/>
            </a:pPr>
            <a:r>
              <a:rPr lang="en-GB" sz="1800" dirty="0" smtClean="0"/>
              <a:t>Since 2019, NHS </a:t>
            </a:r>
            <a:r>
              <a:rPr lang="en-GB" sz="1800" dirty="0" err="1" smtClean="0"/>
              <a:t>Halton</a:t>
            </a:r>
            <a:r>
              <a:rPr lang="en-GB" sz="1800" dirty="0" smtClean="0"/>
              <a:t> Clinical Commissioning Group (HCCG) and NHS Warrington Clinical Commissioning Group (WCCG) agreed to take a combined approach to delivery of a national </a:t>
            </a:r>
            <a:r>
              <a:rPr lang="en-GB" sz="1800" dirty="0" err="1" smtClean="0"/>
              <a:t>LeDeR</a:t>
            </a:r>
            <a:r>
              <a:rPr lang="en-GB" sz="1800" dirty="0" smtClean="0"/>
              <a:t> programme, through the establishment of a </a:t>
            </a:r>
            <a:r>
              <a:rPr lang="en-GB" sz="1800" dirty="0" err="1" smtClean="0"/>
              <a:t>LeDeR</a:t>
            </a:r>
            <a:r>
              <a:rPr lang="en-GB" sz="1800" dirty="0" smtClean="0"/>
              <a:t> panel, shared Local Area Contact and agreed governance frameworks to capture local learning.</a:t>
            </a:r>
          </a:p>
          <a:p>
            <a:pPr marL="0" indent="0" algn="just">
              <a:buNone/>
            </a:pPr>
            <a:r>
              <a:rPr lang="en-GB" sz="1800" dirty="0" smtClean="0"/>
              <a:t>A national </a:t>
            </a:r>
            <a:r>
              <a:rPr lang="en-GB" sz="1800" dirty="0" err="1" smtClean="0"/>
              <a:t>LeDeR</a:t>
            </a:r>
            <a:r>
              <a:rPr lang="en-GB" sz="1800" dirty="0" smtClean="0"/>
              <a:t> policy was developed for the first time in March 2021.  This brings significant changes to the </a:t>
            </a:r>
            <a:r>
              <a:rPr lang="en-GB" sz="1800" dirty="0" err="1" smtClean="0"/>
              <a:t>LeDeR</a:t>
            </a:r>
            <a:r>
              <a:rPr lang="en-GB" sz="1800" dirty="0" smtClean="0"/>
              <a:t> programme including transition to an Integrated Care Board </a:t>
            </a:r>
            <a:r>
              <a:rPr lang="en-GB" sz="1800" dirty="0" err="1" smtClean="0"/>
              <a:t>LeDeR</a:t>
            </a:r>
            <a:r>
              <a:rPr lang="en-GB" sz="1800" dirty="0" smtClean="0"/>
              <a:t> team, the inclusion of autism within the scope for </a:t>
            </a:r>
            <a:r>
              <a:rPr lang="en-GB" sz="1800" dirty="0" err="1" smtClean="0"/>
              <a:t>LeDeR</a:t>
            </a:r>
            <a:r>
              <a:rPr lang="en-GB" sz="1800" dirty="0" smtClean="0"/>
              <a:t> reviews and a stronger emphasis on the delivery of the thematic actions coming out of the reviews.</a:t>
            </a:r>
            <a:endParaRPr lang="en-GB" sz="1800" dirty="0"/>
          </a:p>
        </p:txBody>
      </p:sp>
      <p:sp>
        <p:nvSpPr>
          <p:cNvPr id="6" name="Content Placeholder 5"/>
          <p:cNvSpPr>
            <a:spLocks noGrp="1"/>
          </p:cNvSpPr>
          <p:nvPr>
            <p:ph sz="half" idx="2"/>
          </p:nvPr>
        </p:nvSpPr>
        <p:spPr>
          <a:xfrm>
            <a:off x="6019800" y="1189354"/>
            <a:ext cx="6172200" cy="5668645"/>
          </a:xfrm>
        </p:spPr>
        <p:txBody>
          <a:bodyPr>
            <a:normAutofit/>
          </a:bodyPr>
          <a:lstStyle/>
          <a:p>
            <a:pPr marL="0" indent="0">
              <a:buNone/>
            </a:pPr>
            <a:r>
              <a:rPr lang="en-GB" sz="1800" dirty="0" smtClean="0"/>
              <a:t>In Cheshire and Merseyside, the priorities for 2021-2022 were agreed by the Cheshire and Merseyside </a:t>
            </a:r>
            <a:r>
              <a:rPr lang="en-GB" sz="1800" dirty="0" err="1" smtClean="0"/>
              <a:t>LeDeR</a:t>
            </a:r>
            <a:r>
              <a:rPr lang="en-GB" sz="1800" dirty="0" smtClean="0"/>
              <a:t> Strategy Steering Group as follows:</a:t>
            </a:r>
          </a:p>
          <a:p>
            <a:pPr marL="0" indent="0">
              <a:buNone/>
            </a:pPr>
            <a:r>
              <a:rPr lang="en-GB" sz="1800" b="1" dirty="0" smtClean="0"/>
              <a:t>Management of medical conditions</a:t>
            </a:r>
          </a:p>
          <a:p>
            <a:pPr>
              <a:buFont typeface="Wingdings" panose="05000000000000000000" pitchFamily="2" charset="2"/>
              <a:buChar char="§"/>
            </a:pPr>
            <a:r>
              <a:rPr lang="en-GB" sz="1800" dirty="0" smtClean="0"/>
              <a:t>Vaccination Programme (including seasonal flu and COVID vaccinations</a:t>
            </a:r>
          </a:p>
          <a:p>
            <a:pPr>
              <a:buFont typeface="Wingdings" panose="05000000000000000000" pitchFamily="2" charset="2"/>
              <a:buChar char="§"/>
            </a:pPr>
            <a:r>
              <a:rPr lang="en-GB" sz="1800" dirty="0" smtClean="0"/>
              <a:t>Managing deterioration of health</a:t>
            </a:r>
          </a:p>
          <a:p>
            <a:pPr marL="0" indent="0">
              <a:buNone/>
            </a:pPr>
            <a:r>
              <a:rPr lang="en-GB" sz="1800" b="1" dirty="0" smtClean="0"/>
              <a:t>Changing how we work</a:t>
            </a:r>
          </a:p>
          <a:p>
            <a:r>
              <a:rPr lang="en-GB" sz="1800" dirty="0" smtClean="0"/>
              <a:t>Developing the </a:t>
            </a:r>
            <a:r>
              <a:rPr lang="en-GB" sz="1800" dirty="0" err="1" smtClean="0"/>
              <a:t>LeDeR</a:t>
            </a:r>
            <a:r>
              <a:rPr lang="en-GB" sz="1800" dirty="0" smtClean="0"/>
              <a:t> processes and implementation of the new </a:t>
            </a:r>
            <a:r>
              <a:rPr lang="en-GB" sz="1800" dirty="0" err="1" smtClean="0"/>
              <a:t>LeDeR</a:t>
            </a:r>
            <a:r>
              <a:rPr lang="en-GB" sz="1800" dirty="0" smtClean="0"/>
              <a:t> policy, including governance arrangements</a:t>
            </a:r>
          </a:p>
          <a:p>
            <a:r>
              <a:rPr lang="en-GB" sz="1800" dirty="0" err="1" smtClean="0"/>
              <a:t>Intergrating</a:t>
            </a:r>
            <a:r>
              <a:rPr lang="en-GB" sz="1800" dirty="0" smtClean="0"/>
              <a:t> care between community and acute settings</a:t>
            </a:r>
          </a:p>
          <a:p>
            <a:r>
              <a:rPr lang="en-GB" sz="1800" dirty="0" smtClean="0"/>
              <a:t>DNACPR</a:t>
            </a:r>
          </a:p>
          <a:p>
            <a:r>
              <a:rPr lang="en-GB" sz="1800" dirty="0" smtClean="0"/>
              <a:t>Annual Health Checks (AHCs) uptake</a:t>
            </a:r>
            <a:endParaRPr lang="en-GB" sz="1800" dirty="0"/>
          </a:p>
          <a:p>
            <a:endParaRPr lang="en-GB" sz="1800" dirty="0"/>
          </a:p>
          <a:p>
            <a:pPr marL="0" indent="0">
              <a:buNone/>
            </a:pPr>
            <a:r>
              <a:rPr lang="en-GB" sz="1800" dirty="0" smtClean="0"/>
              <a:t>For 2020/21 the two highest causes of death for </a:t>
            </a:r>
            <a:r>
              <a:rPr lang="en-GB" sz="1800" dirty="0" err="1" smtClean="0"/>
              <a:t>Halton</a:t>
            </a:r>
            <a:r>
              <a:rPr lang="en-GB" sz="1800" dirty="0" smtClean="0"/>
              <a:t> from the </a:t>
            </a:r>
            <a:r>
              <a:rPr lang="en-GB" sz="1800" dirty="0" err="1" smtClean="0"/>
              <a:t>LeDeR</a:t>
            </a:r>
            <a:r>
              <a:rPr lang="en-GB" sz="1800" dirty="0" smtClean="0"/>
              <a:t> reviews was aspiration pneumonia and pneumonia.  </a:t>
            </a:r>
            <a:r>
              <a:rPr lang="en-GB" sz="1800" dirty="0" err="1" smtClean="0"/>
              <a:t>Halton</a:t>
            </a:r>
            <a:r>
              <a:rPr lang="en-GB" sz="1800" dirty="0" smtClean="0"/>
              <a:t> achieved an uptake rate for </a:t>
            </a:r>
            <a:r>
              <a:rPr lang="en-GB" sz="1800" dirty="0" err="1" smtClean="0"/>
              <a:t>Covid</a:t>
            </a:r>
            <a:r>
              <a:rPr lang="en-GB" sz="1800" dirty="0" smtClean="0"/>
              <a:t> vaccines in people</a:t>
            </a:r>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1"/>
            <a:ext cx="3486150" cy="1189355"/>
          </a:xfrm>
          <a:prstGeom prst="rect">
            <a:avLst/>
          </a:prstGeom>
          <a:noFill/>
          <a:ln>
            <a:noFill/>
          </a:ln>
        </p:spPr>
      </p:pic>
      <p:sp>
        <p:nvSpPr>
          <p:cNvPr id="8" name="Slide Number Placeholder 7"/>
          <p:cNvSpPr>
            <a:spLocks noGrp="1"/>
          </p:cNvSpPr>
          <p:nvPr>
            <p:ph type="sldNum" sz="quarter" idx="12"/>
          </p:nvPr>
        </p:nvSpPr>
        <p:spPr>
          <a:xfrm>
            <a:off x="11848010" y="6492875"/>
            <a:ext cx="343989" cy="365125"/>
          </a:xfrm>
        </p:spPr>
        <p:txBody>
          <a:bodyPr/>
          <a:lstStyle/>
          <a:p>
            <a:fld id="{41566EE9-8AAC-435E-8482-679E54AB45E0}" type="slidenum">
              <a:rPr lang="en-GB" smtClean="0"/>
              <a:t>33</a:t>
            </a:fld>
            <a:endParaRPr lang="en-GB" dirty="0"/>
          </a:p>
        </p:txBody>
      </p:sp>
    </p:spTree>
    <p:extLst>
      <p:ext uri="{BB962C8B-B14F-4D97-AF65-F5344CB8AC3E}">
        <p14:creationId xmlns:p14="http://schemas.microsoft.com/office/powerpoint/2010/main" val="20775976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189355"/>
          </a:xfrm>
          <a:solidFill>
            <a:schemeClr val="accent1">
              <a:lumMod val="40000"/>
              <a:lumOff val="60000"/>
            </a:schemeClr>
          </a:solidFill>
        </p:spPr>
        <p:txBody>
          <a:bodyPr/>
          <a:lstStyle/>
          <a:p>
            <a:r>
              <a:rPr lang="en-GB" b="1" dirty="0" err="1" smtClean="0">
                <a:solidFill>
                  <a:schemeClr val="accent1">
                    <a:lumMod val="50000"/>
                  </a:schemeClr>
                </a:solidFill>
                <a:latin typeface="+mn-lt"/>
              </a:rPr>
              <a:t>LeDeR</a:t>
            </a:r>
            <a:r>
              <a:rPr lang="en-GB" b="1" dirty="0" smtClean="0">
                <a:solidFill>
                  <a:schemeClr val="accent1">
                    <a:lumMod val="50000"/>
                  </a:schemeClr>
                </a:solidFill>
                <a:latin typeface="+mn-lt"/>
              </a:rPr>
              <a:t> Update continued</a:t>
            </a:r>
            <a:endParaRPr lang="en-GB" b="1" dirty="0">
              <a:solidFill>
                <a:schemeClr val="accent1">
                  <a:lumMod val="50000"/>
                </a:schemeClr>
              </a:solidFill>
              <a:latin typeface="+mn-lt"/>
            </a:endParaRPr>
          </a:p>
        </p:txBody>
      </p:sp>
      <p:sp>
        <p:nvSpPr>
          <p:cNvPr id="5" name="Content Placeholder 4"/>
          <p:cNvSpPr>
            <a:spLocks noGrp="1"/>
          </p:cNvSpPr>
          <p:nvPr>
            <p:ph sz="half" idx="1"/>
          </p:nvPr>
        </p:nvSpPr>
        <p:spPr>
          <a:xfrm>
            <a:off x="0" y="1189354"/>
            <a:ext cx="6019800" cy="5668645"/>
          </a:xfrm>
        </p:spPr>
        <p:txBody>
          <a:bodyPr>
            <a:normAutofit/>
          </a:bodyPr>
          <a:lstStyle/>
          <a:p>
            <a:pPr marL="0" indent="0" algn="just">
              <a:buNone/>
            </a:pPr>
            <a:r>
              <a:rPr lang="en-GB" sz="1800" dirty="0" smtClean="0"/>
              <a:t>with a Learning Disability of 92.80% for the first vaccine.  AHCs in </a:t>
            </a:r>
            <a:r>
              <a:rPr lang="en-GB" sz="1800" dirty="0" err="1" smtClean="0"/>
              <a:t>Halton</a:t>
            </a:r>
            <a:r>
              <a:rPr lang="en-GB" sz="1800" dirty="0" smtClean="0"/>
              <a:t> achieved 82.66%.</a:t>
            </a:r>
          </a:p>
          <a:p>
            <a:pPr marL="0" indent="0" algn="just">
              <a:buNone/>
            </a:pPr>
            <a:r>
              <a:rPr lang="en-GB" sz="1800" dirty="0" smtClean="0"/>
              <a:t>To raise awareness of </a:t>
            </a:r>
            <a:r>
              <a:rPr lang="en-GB" sz="1800" dirty="0" err="1" smtClean="0"/>
              <a:t>LeDeR</a:t>
            </a:r>
            <a:r>
              <a:rPr lang="en-GB" sz="1800" dirty="0" smtClean="0"/>
              <a:t> HCCG/WCCG worked with Warrington Speak Up Advocacy Service to commission a video co-produced with people with a learning disability.  The video talks about </a:t>
            </a:r>
            <a:r>
              <a:rPr lang="en-GB" sz="1800" dirty="0" err="1" smtClean="0"/>
              <a:t>LeDeR</a:t>
            </a:r>
            <a:r>
              <a:rPr lang="en-GB" sz="1800" dirty="0" smtClean="0"/>
              <a:t> and the importance of looking after your health and engaging with health services.</a:t>
            </a:r>
          </a:p>
          <a:p>
            <a:pPr marL="0" indent="0" algn="just">
              <a:buNone/>
            </a:pPr>
            <a:r>
              <a:rPr lang="en-GB" sz="1800" dirty="0" smtClean="0"/>
              <a:t>From 1</a:t>
            </a:r>
            <a:r>
              <a:rPr lang="en-GB" sz="1800" baseline="30000" dirty="0" smtClean="0"/>
              <a:t>st</a:t>
            </a:r>
            <a:r>
              <a:rPr lang="en-GB" sz="1800" dirty="0" smtClean="0"/>
              <a:t> July 2022, Cheshire and Merseyside ICB will host a dedicated reviewer </a:t>
            </a:r>
            <a:r>
              <a:rPr lang="en-GB" sz="1800" dirty="0" err="1" smtClean="0"/>
              <a:t>LeDeR</a:t>
            </a:r>
            <a:r>
              <a:rPr lang="en-GB" sz="1800" dirty="0" smtClean="0"/>
              <a:t> workforce, a combined reviewer team with Greater Manchester.  The dedicated team will be led by a Senior Reviewer and will be supported by a </a:t>
            </a:r>
            <a:r>
              <a:rPr lang="en-GB" sz="1800" dirty="0" err="1" smtClean="0"/>
              <a:t>LeDeR</a:t>
            </a:r>
            <a:r>
              <a:rPr lang="en-GB" sz="1800" dirty="0" smtClean="0"/>
              <a:t> administrator.  A Local Area Contact will also be in place for Cheshire and Merseyside who will be independent and separate to the Review team.</a:t>
            </a:r>
          </a:p>
          <a:p>
            <a:pPr marL="0" indent="0" algn="just">
              <a:buNone/>
            </a:pPr>
            <a:r>
              <a:rPr lang="en-GB" sz="1800" dirty="0" smtClean="0"/>
              <a:t>Leadership of the </a:t>
            </a:r>
            <a:r>
              <a:rPr lang="en-GB" sz="1800" dirty="0" err="1" smtClean="0"/>
              <a:t>LeDeR</a:t>
            </a:r>
            <a:r>
              <a:rPr lang="en-GB" sz="1800" dirty="0" smtClean="0"/>
              <a:t> programme will transfer to the ICB from July 2022, but will continue to be supported by good local engagement and the strong partnerships that have been established through the local </a:t>
            </a:r>
            <a:r>
              <a:rPr lang="en-GB" sz="1800" dirty="0" err="1" smtClean="0"/>
              <a:t>LeDeR</a:t>
            </a:r>
            <a:r>
              <a:rPr lang="en-GB" sz="1800" dirty="0" smtClean="0"/>
              <a:t> delivery.</a:t>
            </a:r>
            <a:endParaRPr lang="en-GB" sz="1800"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1"/>
            <a:ext cx="3486150" cy="1189355"/>
          </a:xfrm>
          <a:prstGeom prst="rect">
            <a:avLst/>
          </a:prstGeom>
          <a:noFill/>
          <a:ln>
            <a:noFill/>
          </a:ln>
        </p:spPr>
      </p:pic>
      <p:sp>
        <p:nvSpPr>
          <p:cNvPr id="8" name="Slide Number Placeholder 7"/>
          <p:cNvSpPr>
            <a:spLocks noGrp="1"/>
          </p:cNvSpPr>
          <p:nvPr>
            <p:ph type="sldNum" sz="quarter" idx="12"/>
          </p:nvPr>
        </p:nvSpPr>
        <p:spPr>
          <a:xfrm>
            <a:off x="11848010" y="6492875"/>
            <a:ext cx="343989" cy="365125"/>
          </a:xfrm>
        </p:spPr>
        <p:txBody>
          <a:bodyPr/>
          <a:lstStyle/>
          <a:p>
            <a:fld id="{41566EE9-8AAC-435E-8482-679E54AB45E0}" type="slidenum">
              <a:rPr lang="en-GB" smtClean="0"/>
              <a:t>34</a:t>
            </a:fld>
            <a:endParaRPr lang="en-GB" dirty="0"/>
          </a:p>
        </p:txBody>
      </p:sp>
      <p:pic>
        <p:nvPicPr>
          <p:cNvPr id="7" name="Content Placeholder 6" descr="C:\Users\prycek\AppData\Local\Microsoft\Windows\INetCache\Content.MSO\5067F5D7.tmp"/>
          <p:cNvPicPr>
            <a:picLocks noGrp="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518366" y="2939144"/>
            <a:ext cx="5525588" cy="1750422"/>
          </a:xfrm>
          <a:prstGeom prst="rect">
            <a:avLst/>
          </a:prstGeom>
          <a:noFill/>
          <a:ln>
            <a:noFill/>
          </a:ln>
        </p:spPr>
      </p:pic>
    </p:spTree>
    <p:extLst>
      <p:ext uri="{BB962C8B-B14F-4D97-AF65-F5344CB8AC3E}">
        <p14:creationId xmlns:p14="http://schemas.microsoft.com/office/powerpoint/2010/main" val="1311135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189355"/>
          </a:xfrm>
          <a:solidFill>
            <a:schemeClr val="accent1">
              <a:lumMod val="40000"/>
              <a:lumOff val="60000"/>
            </a:schemeClr>
          </a:solidFill>
        </p:spPr>
        <p:txBody>
          <a:bodyPr/>
          <a:lstStyle/>
          <a:p>
            <a:r>
              <a:rPr lang="en-GB" b="1" dirty="0" smtClean="0">
                <a:solidFill>
                  <a:schemeClr val="accent1">
                    <a:lumMod val="50000"/>
                  </a:schemeClr>
                </a:solidFill>
                <a:latin typeface="+mn-lt"/>
              </a:rPr>
              <a:t>Deprivation of Liberty Safeguards</a:t>
            </a:r>
            <a:endParaRPr lang="en-GB" b="1" dirty="0">
              <a:solidFill>
                <a:schemeClr val="accent1">
                  <a:lumMod val="50000"/>
                </a:schemeClr>
              </a:solidFill>
              <a:latin typeface="+mn-lt"/>
            </a:endParaRPr>
          </a:p>
        </p:txBody>
      </p:sp>
      <p:sp>
        <p:nvSpPr>
          <p:cNvPr id="5" name="Content Placeholder 4"/>
          <p:cNvSpPr>
            <a:spLocks noGrp="1"/>
          </p:cNvSpPr>
          <p:nvPr>
            <p:ph sz="half" idx="1"/>
          </p:nvPr>
        </p:nvSpPr>
        <p:spPr>
          <a:xfrm>
            <a:off x="1" y="1189354"/>
            <a:ext cx="12191999" cy="5668645"/>
          </a:xfrm>
        </p:spPr>
        <p:txBody>
          <a:bodyPr>
            <a:normAutofit/>
          </a:bodyPr>
          <a:lstStyle/>
          <a:p>
            <a:pPr marL="0" indent="0" algn="just">
              <a:buNone/>
            </a:pPr>
            <a:endParaRPr lang="en-GB" sz="1800" b="1" dirty="0" smtClean="0">
              <a:solidFill>
                <a:schemeClr val="accent5">
                  <a:lumMod val="75000"/>
                </a:schemeClr>
              </a:solidFill>
            </a:endParaRPr>
          </a:p>
          <a:p>
            <a:pPr marL="0" indent="0" algn="just">
              <a:buNone/>
            </a:pPr>
            <a:r>
              <a:rPr lang="en-GB" sz="1800" b="1" dirty="0" smtClean="0">
                <a:solidFill>
                  <a:schemeClr val="accent5">
                    <a:lumMod val="75000"/>
                  </a:schemeClr>
                </a:solidFill>
              </a:rPr>
              <a:t>   </a:t>
            </a:r>
          </a:p>
          <a:p>
            <a:pPr marL="0" indent="0" algn="just">
              <a:buNone/>
            </a:pPr>
            <a:endParaRPr lang="en-GB" sz="1800" b="1" dirty="0">
              <a:solidFill>
                <a:schemeClr val="accent5">
                  <a:lumMod val="75000"/>
                </a:schemeClr>
              </a:solidFill>
            </a:endParaRPr>
          </a:p>
          <a:p>
            <a:pPr marL="0" indent="0" algn="just">
              <a:buNone/>
            </a:pPr>
            <a:endParaRPr lang="en-GB" sz="1800" b="1" dirty="0" smtClean="0">
              <a:solidFill>
                <a:schemeClr val="accent5">
                  <a:lumMod val="75000"/>
                </a:schemeClr>
              </a:solidFill>
            </a:endParaRPr>
          </a:p>
          <a:p>
            <a:pPr marL="0" indent="0" algn="just">
              <a:buNone/>
            </a:pPr>
            <a:endParaRPr lang="en-GB" sz="1800" b="1" dirty="0">
              <a:solidFill>
                <a:schemeClr val="accent5">
                  <a:lumMod val="75000"/>
                </a:schemeClr>
              </a:solidFill>
            </a:endParaRPr>
          </a:p>
          <a:p>
            <a:pPr marL="0" indent="0" algn="just">
              <a:buNone/>
            </a:pPr>
            <a:endParaRPr lang="en-GB" sz="1800" b="1" dirty="0" smtClean="0">
              <a:solidFill>
                <a:schemeClr val="accent5">
                  <a:lumMod val="75000"/>
                </a:schemeClr>
              </a:solidFill>
            </a:endParaRPr>
          </a:p>
          <a:p>
            <a:pPr marL="0" indent="0" algn="just">
              <a:buNone/>
            </a:pPr>
            <a:endParaRPr lang="en-GB" sz="1800" b="1" dirty="0">
              <a:solidFill>
                <a:schemeClr val="accent5">
                  <a:lumMod val="75000"/>
                </a:schemeClr>
              </a:solidFill>
            </a:endParaRPr>
          </a:p>
          <a:p>
            <a:pPr marL="0" indent="0" algn="just">
              <a:buNone/>
            </a:pPr>
            <a:endParaRPr lang="en-GB" sz="1400" b="1" dirty="0" smtClean="0">
              <a:solidFill>
                <a:schemeClr val="accent5">
                  <a:lumMod val="75000"/>
                </a:schemeClr>
              </a:solidFill>
            </a:endParaRPr>
          </a:p>
          <a:p>
            <a:pPr marL="0" indent="0" algn="just">
              <a:buNone/>
            </a:pPr>
            <a:endParaRPr lang="en-GB" sz="1400" b="1" dirty="0">
              <a:solidFill>
                <a:schemeClr val="accent5">
                  <a:lumMod val="75000"/>
                </a:schemeClr>
              </a:solidFill>
            </a:endParaRPr>
          </a:p>
          <a:p>
            <a:pPr marL="0" indent="0" algn="just">
              <a:buNone/>
            </a:pPr>
            <a:endParaRPr lang="en-GB" sz="1400" b="1" dirty="0" smtClean="0">
              <a:solidFill>
                <a:schemeClr val="accent5">
                  <a:lumMod val="75000"/>
                </a:schemeClr>
              </a:solidFill>
            </a:endParaRPr>
          </a:p>
          <a:p>
            <a:pPr marL="0" indent="0" algn="just">
              <a:buNone/>
            </a:pPr>
            <a:endParaRPr lang="en-GB" sz="1400" b="1" dirty="0">
              <a:solidFill>
                <a:schemeClr val="accent5">
                  <a:lumMod val="75000"/>
                </a:schemeClr>
              </a:solidFill>
            </a:endParaRPr>
          </a:p>
          <a:p>
            <a:pPr marL="0" indent="0" algn="just">
              <a:buNone/>
            </a:pPr>
            <a:endParaRPr lang="en-GB" sz="1400" b="1" dirty="0" smtClean="0">
              <a:solidFill>
                <a:schemeClr val="accent5">
                  <a:lumMod val="75000"/>
                </a:schemeClr>
              </a:solidFill>
            </a:endParaRPr>
          </a:p>
          <a:p>
            <a:pPr marL="0" indent="0" algn="just">
              <a:buNone/>
            </a:pPr>
            <a:endParaRPr lang="en-GB" sz="1400" b="1" dirty="0">
              <a:solidFill>
                <a:schemeClr val="accent5">
                  <a:lumMod val="75000"/>
                </a:schemeClr>
              </a:solidFill>
            </a:endParaRPr>
          </a:p>
          <a:p>
            <a:pPr marL="0" indent="0" algn="just">
              <a:buNone/>
            </a:pPr>
            <a:endParaRPr lang="en-GB" sz="1400" b="1" dirty="0" smtClean="0">
              <a:solidFill>
                <a:schemeClr val="accent5">
                  <a:lumMod val="75000"/>
                </a:schemeClr>
              </a:solidFill>
            </a:endParaRPr>
          </a:p>
          <a:p>
            <a:pPr marL="0" indent="0" algn="just">
              <a:buNone/>
            </a:pPr>
            <a:endParaRPr lang="en-GB" sz="1400" b="1" dirty="0">
              <a:solidFill>
                <a:schemeClr val="accent5">
                  <a:lumMod val="75000"/>
                </a:schemeClr>
              </a:solidFill>
            </a:endParaRPr>
          </a:p>
          <a:p>
            <a:pPr marL="0" indent="0" algn="just">
              <a:buNone/>
            </a:pPr>
            <a:endParaRPr lang="en-GB" sz="1400" b="1" dirty="0">
              <a:solidFill>
                <a:schemeClr val="accent5">
                  <a:lumMod val="75000"/>
                </a:schemeClr>
              </a:solidFill>
            </a:endParaRPr>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1"/>
            <a:ext cx="3486150" cy="1189355"/>
          </a:xfrm>
          <a:prstGeom prst="rect">
            <a:avLst/>
          </a:prstGeom>
          <a:noFill/>
          <a:ln>
            <a:noFill/>
          </a:ln>
        </p:spPr>
      </p:pic>
      <p:sp>
        <p:nvSpPr>
          <p:cNvPr id="8" name="Slide Number Placeholder 7"/>
          <p:cNvSpPr>
            <a:spLocks noGrp="1"/>
          </p:cNvSpPr>
          <p:nvPr>
            <p:ph type="sldNum" sz="quarter" idx="12"/>
          </p:nvPr>
        </p:nvSpPr>
        <p:spPr>
          <a:xfrm>
            <a:off x="11848010" y="6492875"/>
            <a:ext cx="343989" cy="365125"/>
          </a:xfrm>
        </p:spPr>
        <p:txBody>
          <a:bodyPr/>
          <a:lstStyle/>
          <a:p>
            <a:fld id="{41566EE9-8AAC-435E-8482-679E54AB45E0}" type="slidenum">
              <a:rPr lang="en-GB" smtClean="0"/>
              <a:t>4</a:t>
            </a:fld>
            <a:endParaRPr lang="en-GB" dirty="0"/>
          </a:p>
        </p:txBody>
      </p:sp>
      <p:sp>
        <p:nvSpPr>
          <p:cNvPr id="3" name="Flowchart: Process 2"/>
          <p:cNvSpPr/>
          <p:nvPr/>
        </p:nvSpPr>
        <p:spPr>
          <a:xfrm>
            <a:off x="2076994" y="1357611"/>
            <a:ext cx="7680960" cy="150222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t>847 </a:t>
            </a:r>
            <a:r>
              <a:rPr lang="en-GB" sz="2000" b="1" dirty="0" smtClean="0"/>
              <a:t>applications received</a:t>
            </a:r>
          </a:p>
          <a:p>
            <a:pPr algn="ctr"/>
            <a:r>
              <a:rPr lang="en-GB" sz="3200" b="1" dirty="0" smtClean="0"/>
              <a:t>32% </a:t>
            </a:r>
            <a:r>
              <a:rPr lang="en-GB" sz="2000" b="1" dirty="0" smtClean="0"/>
              <a:t>increase in the number of </a:t>
            </a:r>
            <a:r>
              <a:rPr lang="en-GB" sz="2000" b="1" dirty="0" err="1" smtClean="0"/>
              <a:t>DoLS</a:t>
            </a:r>
            <a:r>
              <a:rPr lang="en-GB" sz="2000" b="1" dirty="0" smtClean="0"/>
              <a:t> applications received last year, up from 569 in 2020/21</a:t>
            </a:r>
            <a:endParaRPr lang="en-GB" sz="3200" dirty="0"/>
          </a:p>
        </p:txBody>
      </p:sp>
      <p:pic>
        <p:nvPicPr>
          <p:cNvPr id="7" name="Picture 6"/>
          <p:cNvPicPr/>
          <p:nvPr/>
        </p:nvPicPr>
        <p:blipFill>
          <a:blip r:embed="rId4">
            <a:duotone>
              <a:prstClr val="black"/>
              <a:srgbClr val="34ABA2">
                <a:tint val="45000"/>
                <a:satMod val="400000"/>
              </a:srgbClr>
            </a:duotone>
            <a:extLst>
              <a:ext uri="{28A0092B-C50C-407E-A947-70E740481C1C}">
                <a14:useLocalDpi xmlns:a14="http://schemas.microsoft.com/office/drawing/2010/main" val="0"/>
              </a:ext>
            </a:extLst>
          </a:blip>
          <a:srcRect/>
          <a:stretch>
            <a:fillRect/>
          </a:stretch>
        </p:blipFill>
        <p:spPr bwMode="auto">
          <a:xfrm>
            <a:off x="3467336" y="2991286"/>
            <a:ext cx="748952" cy="1057909"/>
          </a:xfrm>
          <a:prstGeom prst="rect">
            <a:avLst/>
          </a:prstGeom>
          <a:noFill/>
        </p:spPr>
      </p:pic>
      <p:pic>
        <p:nvPicPr>
          <p:cNvPr id="9" name="Picture 8"/>
          <p:cNvPicPr/>
          <p:nvPr/>
        </p:nvPicPr>
        <p:blipFill>
          <a:blip r:embed="rId5">
            <a:duotone>
              <a:prstClr val="black"/>
              <a:srgbClr val="3592CF">
                <a:tint val="45000"/>
                <a:satMod val="400000"/>
              </a:srgbClr>
            </a:duotone>
            <a:extLst>
              <a:ext uri="{28A0092B-C50C-407E-A947-70E740481C1C}">
                <a14:useLocalDpi xmlns:a14="http://schemas.microsoft.com/office/drawing/2010/main" val="0"/>
              </a:ext>
            </a:extLst>
          </a:blip>
          <a:srcRect/>
          <a:stretch>
            <a:fillRect/>
          </a:stretch>
        </p:blipFill>
        <p:spPr bwMode="auto">
          <a:xfrm>
            <a:off x="6797796" y="3003450"/>
            <a:ext cx="740891" cy="1033580"/>
          </a:xfrm>
          <a:prstGeom prst="rect">
            <a:avLst/>
          </a:prstGeom>
          <a:noFill/>
        </p:spPr>
      </p:pic>
      <p:sp>
        <p:nvSpPr>
          <p:cNvPr id="6" name="Flowchart: Process 5"/>
          <p:cNvSpPr/>
          <p:nvPr/>
        </p:nvSpPr>
        <p:spPr>
          <a:xfrm>
            <a:off x="826225" y="3121804"/>
            <a:ext cx="2501537" cy="77070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517</a:t>
            </a:r>
            <a:r>
              <a:rPr lang="en-GB" dirty="0" smtClean="0"/>
              <a:t> applications received for females</a:t>
            </a:r>
            <a:endParaRPr lang="en-GB" dirty="0"/>
          </a:p>
        </p:txBody>
      </p:sp>
      <p:sp>
        <p:nvSpPr>
          <p:cNvPr id="10" name="Flowchart: Process 9"/>
          <p:cNvSpPr/>
          <p:nvPr/>
        </p:nvSpPr>
        <p:spPr>
          <a:xfrm>
            <a:off x="7683623" y="3154999"/>
            <a:ext cx="2501537" cy="78324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330</a:t>
            </a:r>
            <a:r>
              <a:rPr lang="en-GB" dirty="0" smtClean="0"/>
              <a:t> applications received for males</a:t>
            </a:r>
            <a:endParaRPr lang="en-GB" dirty="0"/>
          </a:p>
        </p:txBody>
      </p:sp>
      <p:sp>
        <p:nvSpPr>
          <p:cNvPr id="11" name="Flowchart: Alternate Process 10"/>
          <p:cNvSpPr/>
          <p:nvPr/>
        </p:nvSpPr>
        <p:spPr>
          <a:xfrm>
            <a:off x="999035" y="4840270"/>
            <a:ext cx="809897" cy="932203"/>
          </a:xfrm>
          <a:prstGeom prst="flowChartAlternateProcess">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115</a:t>
            </a:r>
            <a:endParaRPr lang="en-GB" sz="2400" b="1" dirty="0"/>
          </a:p>
        </p:txBody>
      </p:sp>
      <p:sp>
        <p:nvSpPr>
          <p:cNvPr id="12" name="Flowchart: Alternate Process 11"/>
          <p:cNvSpPr/>
          <p:nvPr/>
        </p:nvSpPr>
        <p:spPr>
          <a:xfrm>
            <a:off x="4067751" y="4636005"/>
            <a:ext cx="809897" cy="1136468"/>
          </a:xfrm>
          <a:prstGeom prst="flowChartAlternateProcess">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139</a:t>
            </a:r>
            <a:endParaRPr lang="en-GB" sz="2400" b="1" dirty="0"/>
          </a:p>
        </p:txBody>
      </p:sp>
      <p:sp>
        <p:nvSpPr>
          <p:cNvPr id="13" name="Flowchart: Alternate Process 12"/>
          <p:cNvSpPr/>
          <p:nvPr/>
        </p:nvSpPr>
        <p:spPr>
          <a:xfrm>
            <a:off x="7225300" y="4317756"/>
            <a:ext cx="809897" cy="1454717"/>
          </a:xfrm>
          <a:prstGeom prst="flowChartAlternateProcess">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288</a:t>
            </a:r>
            <a:endParaRPr lang="en-GB" sz="2400" b="1" dirty="0"/>
          </a:p>
        </p:txBody>
      </p:sp>
      <p:sp>
        <p:nvSpPr>
          <p:cNvPr id="14" name="Flowchart: Alternate Process 13"/>
          <p:cNvSpPr/>
          <p:nvPr/>
        </p:nvSpPr>
        <p:spPr>
          <a:xfrm>
            <a:off x="10631690" y="3979833"/>
            <a:ext cx="809897" cy="1781289"/>
          </a:xfrm>
          <a:prstGeom prst="flowChartAlternateProcess">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291</a:t>
            </a:r>
            <a:endParaRPr lang="en-GB" sz="2400" b="1" dirty="0"/>
          </a:p>
        </p:txBody>
      </p:sp>
      <p:sp>
        <p:nvSpPr>
          <p:cNvPr id="17" name="Flowchart: Process 16"/>
          <p:cNvSpPr/>
          <p:nvPr/>
        </p:nvSpPr>
        <p:spPr>
          <a:xfrm>
            <a:off x="218185" y="6046392"/>
            <a:ext cx="2534194" cy="53768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Applications for 18-64 age group</a:t>
            </a:r>
            <a:endParaRPr lang="en-GB" dirty="0"/>
          </a:p>
        </p:txBody>
      </p:sp>
      <p:sp>
        <p:nvSpPr>
          <p:cNvPr id="19" name="Flowchart: Process 18"/>
          <p:cNvSpPr/>
          <p:nvPr/>
        </p:nvSpPr>
        <p:spPr>
          <a:xfrm>
            <a:off x="3297180" y="6023549"/>
            <a:ext cx="2534194" cy="53768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Applications for 65-74 age group</a:t>
            </a:r>
            <a:endParaRPr lang="en-GB" dirty="0"/>
          </a:p>
        </p:txBody>
      </p:sp>
      <p:sp>
        <p:nvSpPr>
          <p:cNvPr id="20" name="Flowchart: Process 19"/>
          <p:cNvSpPr/>
          <p:nvPr/>
        </p:nvSpPr>
        <p:spPr>
          <a:xfrm>
            <a:off x="6539150" y="6023549"/>
            <a:ext cx="2534194" cy="53768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Applications for 75-84 age group</a:t>
            </a:r>
            <a:endParaRPr lang="en-GB" dirty="0"/>
          </a:p>
        </p:txBody>
      </p:sp>
      <p:sp>
        <p:nvSpPr>
          <p:cNvPr id="21" name="Flowchart: Process 20"/>
          <p:cNvSpPr/>
          <p:nvPr/>
        </p:nvSpPr>
        <p:spPr>
          <a:xfrm>
            <a:off x="9455170" y="6023550"/>
            <a:ext cx="2534194" cy="53768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Applications for 85+ age group</a:t>
            </a:r>
            <a:endParaRPr lang="en-GB" dirty="0"/>
          </a:p>
        </p:txBody>
      </p:sp>
    </p:spTree>
    <p:extLst>
      <p:ext uri="{BB962C8B-B14F-4D97-AF65-F5344CB8AC3E}">
        <p14:creationId xmlns:p14="http://schemas.microsoft.com/office/powerpoint/2010/main" val="3578308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189355"/>
          </a:xfrm>
          <a:solidFill>
            <a:schemeClr val="accent1">
              <a:lumMod val="40000"/>
              <a:lumOff val="60000"/>
            </a:schemeClr>
          </a:solidFill>
        </p:spPr>
        <p:txBody>
          <a:bodyPr/>
          <a:lstStyle/>
          <a:p>
            <a:r>
              <a:rPr lang="en-GB" b="1" dirty="0" smtClean="0">
                <a:solidFill>
                  <a:schemeClr val="accent1">
                    <a:lumMod val="50000"/>
                  </a:schemeClr>
                </a:solidFill>
                <a:latin typeface="+mn-lt"/>
              </a:rPr>
              <a:t>Overview of the Board</a:t>
            </a:r>
            <a:endParaRPr lang="en-GB" b="1" dirty="0">
              <a:solidFill>
                <a:schemeClr val="accent1">
                  <a:lumMod val="50000"/>
                </a:schemeClr>
              </a:solidFill>
              <a:latin typeface="+mn-lt"/>
            </a:endParaRPr>
          </a:p>
        </p:txBody>
      </p:sp>
      <p:sp>
        <p:nvSpPr>
          <p:cNvPr id="5" name="Content Placeholder 4"/>
          <p:cNvSpPr>
            <a:spLocks noGrp="1"/>
          </p:cNvSpPr>
          <p:nvPr>
            <p:ph sz="half" idx="1"/>
          </p:nvPr>
        </p:nvSpPr>
        <p:spPr>
          <a:xfrm>
            <a:off x="0" y="1189354"/>
            <a:ext cx="6019800" cy="5668645"/>
          </a:xfrm>
        </p:spPr>
        <p:txBody>
          <a:bodyPr>
            <a:normAutofit lnSpcReduction="10000"/>
          </a:bodyPr>
          <a:lstStyle/>
          <a:p>
            <a:pPr marL="0" indent="0" algn="just">
              <a:buNone/>
            </a:pPr>
            <a:r>
              <a:rPr lang="en-GB" sz="1800" b="1" dirty="0" smtClean="0">
                <a:solidFill>
                  <a:schemeClr val="accent1">
                    <a:lumMod val="75000"/>
                  </a:schemeClr>
                </a:solidFill>
              </a:rPr>
              <a:t>What is </a:t>
            </a:r>
            <a:r>
              <a:rPr lang="en-GB" sz="1800" b="1" dirty="0" err="1" smtClean="0">
                <a:solidFill>
                  <a:schemeClr val="accent1">
                    <a:lumMod val="75000"/>
                  </a:schemeClr>
                </a:solidFill>
              </a:rPr>
              <a:t>Halton</a:t>
            </a:r>
            <a:r>
              <a:rPr lang="en-GB" sz="1800" b="1" dirty="0" smtClean="0">
                <a:solidFill>
                  <a:schemeClr val="accent1">
                    <a:lumMod val="75000"/>
                  </a:schemeClr>
                </a:solidFill>
              </a:rPr>
              <a:t> Safeguarding Adults Board?</a:t>
            </a:r>
          </a:p>
          <a:p>
            <a:pPr marL="0" indent="0" algn="just">
              <a:buNone/>
            </a:pPr>
            <a:r>
              <a:rPr lang="en-GB" sz="1600" dirty="0" err="1" smtClean="0">
                <a:solidFill>
                  <a:schemeClr val="tx1">
                    <a:lumMod val="95000"/>
                    <a:lumOff val="5000"/>
                  </a:schemeClr>
                </a:solidFill>
              </a:rPr>
              <a:t>Halton</a:t>
            </a:r>
            <a:r>
              <a:rPr lang="en-GB" sz="1600" dirty="0" smtClean="0">
                <a:solidFill>
                  <a:schemeClr val="tx1">
                    <a:lumMod val="95000"/>
                    <a:lumOff val="5000"/>
                  </a:schemeClr>
                </a:solidFill>
              </a:rPr>
              <a:t> Safeguarding Adults Board (HSAB) is a statutory partnership between the Local Authority, Cheshire Police, NHS, Fire Service and other organisations who work with adults with care and support needs in our Borough.</a:t>
            </a:r>
          </a:p>
          <a:p>
            <a:pPr marL="0" indent="0" algn="just">
              <a:buNone/>
            </a:pPr>
            <a:r>
              <a:rPr lang="en-GB" sz="1600" dirty="0" smtClean="0">
                <a:solidFill>
                  <a:schemeClr val="tx1">
                    <a:lumMod val="95000"/>
                    <a:lumOff val="5000"/>
                  </a:schemeClr>
                </a:solidFill>
              </a:rPr>
              <a:t>The role of the Board is to make sure that there are arrangements in </a:t>
            </a:r>
            <a:r>
              <a:rPr lang="en-GB" sz="1600" dirty="0" err="1" smtClean="0">
                <a:solidFill>
                  <a:schemeClr val="tx1">
                    <a:lumMod val="95000"/>
                    <a:lumOff val="5000"/>
                  </a:schemeClr>
                </a:solidFill>
              </a:rPr>
              <a:t>Halton</a:t>
            </a:r>
            <a:r>
              <a:rPr lang="en-GB" sz="1600" dirty="0" smtClean="0">
                <a:solidFill>
                  <a:schemeClr val="tx1">
                    <a:lumMod val="95000"/>
                    <a:lumOff val="5000"/>
                  </a:schemeClr>
                </a:solidFill>
              </a:rPr>
              <a:t> that work well to help protect adults with care and support needs from abuse and neglect.</a:t>
            </a:r>
          </a:p>
          <a:p>
            <a:pPr marL="0" indent="0" algn="just">
              <a:buNone/>
            </a:pPr>
            <a:r>
              <a:rPr lang="en-GB" sz="1800" b="1" dirty="0" smtClean="0">
                <a:solidFill>
                  <a:schemeClr val="accent1">
                    <a:lumMod val="75000"/>
                  </a:schemeClr>
                </a:solidFill>
              </a:rPr>
              <a:t>The Board and its Duties</a:t>
            </a:r>
          </a:p>
          <a:p>
            <a:pPr marL="0" indent="0" algn="just">
              <a:buNone/>
            </a:pPr>
            <a:endParaRPr lang="en-GB" sz="2000" b="1" dirty="0">
              <a:solidFill>
                <a:schemeClr val="accent1">
                  <a:lumMod val="75000"/>
                </a:schemeClr>
              </a:solidFill>
            </a:endParaRPr>
          </a:p>
        </p:txBody>
      </p:sp>
      <p:sp>
        <p:nvSpPr>
          <p:cNvPr id="6" name="Content Placeholder 5"/>
          <p:cNvSpPr>
            <a:spLocks noGrp="1"/>
          </p:cNvSpPr>
          <p:nvPr>
            <p:ph sz="half" idx="2"/>
          </p:nvPr>
        </p:nvSpPr>
        <p:spPr>
          <a:xfrm>
            <a:off x="6172200" y="1189354"/>
            <a:ext cx="6019800" cy="5668645"/>
          </a:xfrm>
        </p:spPr>
        <p:txBody>
          <a:bodyPr>
            <a:normAutofit lnSpcReduction="10000"/>
          </a:bodyPr>
          <a:lstStyle/>
          <a:p>
            <a:pPr marL="0" indent="0" algn="just">
              <a:buNone/>
            </a:pPr>
            <a:r>
              <a:rPr lang="en-GB" sz="1800" b="1" dirty="0" smtClean="0">
                <a:solidFill>
                  <a:schemeClr val="accent1">
                    <a:lumMod val="75000"/>
                  </a:schemeClr>
                </a:solidFill>
              </a:rPr>
              <a:t>What is our vision?</a:t>
            </a:r>
          </a:p>
          <a:p>
            <a:pPr marL="0" indent="0" algn="just">
              <a:buNone/>
            </a:pPr>
            <a:endParaRPr lang="en-GB" sz="1600" dirty="0" smtClean="0">
              <a:solidFill>
                <a:schemeClr val="tx1">
                  <a:lumMod val="95000"/>
                  <a:lumOff val="5000"/>
                </a:schemeClr>
              </a:solidFill>
            </a:endParaRPr>
          </a:p>
          <a:p>
            <a:pPr marL="0" indent="0" algn="just">
              <a:buNone/>
            </a:pPr>
            <a:endParaRPr lang="en-GB" sz="1800" b="1" dirty="0">
              <a:solidFill>
                <a:schemeClr val="accent1">
                  <a:lumMod val="75000"/>
                </a:schemeClr>
              </a:solidFill>
            </a:endParaRPr>
          </a:p>
          <a:p>
            <a:pPr marL="0" indent="0" algn="just">
              <a:buNone/>
            </a:pPr>
            <a:endParaRPr lang="en-GB" sz="1800" b="1" dirty="0" smtClean="0">
              <a:solidFill>
                <a:schemeClr val="accent1">
                  <a:lumMod val="75000"/>
                </a:schemeClr>
              </a:solidFill>
            </a:endParaRPr>
          </a:p>
          <a:p>
            <a:pPr marL="0" indent="0" algn="just">
              <a:buNone/>
            </a:pPr>
            <a:endParaRPr lang="en-GB" sz="1600" dirty="0" smtClean="0">
              <a:solidFill>
                <a:schemeClr val="tx1">
                  <a:lumMod val="95000"/>
                  <a:lumOff val="5000"/>
                </a:schemeClr>
              </a:solidFill>
            </a:endParaRPr>
          </a:p>
          <a:p>
            <a:pPr marL="0" indent="0" algn="just">
              <a:buNone/>
            </a:pPr>
            <a:r>
              <a:rPr lang="en-GB" sz="1600" dirty="0" err="1" smtClean="0">
                <a:solidFill>
                  <a:schemeClr val="tx1">
                    <a:lumMod val="95000"/>
                    <a:lumOff val="5000"/>
                  </a:schemeClr>
                </a:solidFill>
              </a:rPr>
              <a:t>Halton</a:t>
            </a:r>
            <a:r>
              <a:rPr lang="en-GB" sz="1600" dirty="0" smtClean="0">
                <a:solidFill>
                  <a:schemeClr val="tx1">
                    <a:lumMod val="95000"/>
                    <a:lumOff val="5000"/>
                  </a:schemeClr>
                </a:solidFill>
              </a:rPr>
              <a:t> Safeguarding Adults Board strives to show improvement in fulfilling its statutory duties and a dedication to seeking and providing the best possible care and support to protect those members or our community that need it.</a:t>
            </a:r>
          </a:p>
          <a:p>
            <a:pPr marL="0" indent="0" algn="just">
              <a:buNone/>
            </a:pPr>
            <a:r>
              <a:rPr lang="en-GB" sz="1800" b="1" dirty="0" smtClean="0">
                <a:solidFill>
                  <a:schemeClr val="accent1">
                    <a:lumMod val="75000"/>
                  </a:schemeClr>
                </a:solidFill>
              </a:rPr>
              <a:t>What does Safeguarding Adults mean?</a:t>
            </a:r>
          </a:p>
          <a:p>
            <a:pPr marL="0" indent="0" algn="just">
              <a:buNone/>
            </a:pPr>
            <a:r>
              <a:rPr lang="en-GB" sz="1600" dirty="0" smtClean="0">
                <a:solidFill>
                  <a:schemeClr val="tx1">
                    <a:lumMod val="95000"/>
                    <a:lumOff val="5000"/>
                  </a:schemeClr>
                </a:solidFill>
              </a:rPr>
              <a:t>Safeguarding adults means stopping or preventing abuse or neglect of adults with care and support needs.</a:t>
            </a:r>
          </a:p>
          <a:p>
            <a:pPr marL="0" indent="0" algn="just">
              <a:buNone/>
            </a:pPr>
            <a:r>
              <a:rPr lang="en-GB" sz="1600" dirty="0" smtClean="0">
                <a:solidFill>
                  <a:schemeClr val="tx1">
                    <a:lumMod val="95000"/>
                    <a:lumOff val="5000"/>
                  </a:schemeClr>
                </a:solidFill>
              </a:rPr>
              <a:t>Adults with care and support needs are aged 18 and over and may:</a:t>
            </a:r>
          </a:p>
          <a:p>
            <a:pPr algn="just">
              <a:buFont typeface="Wingdings" panose="05000000000000000000" pitchFamily="2" charset="2"/>
              <a:buChar char="v"/>
            </a:pPr>
            <a:r>
              <a:rPr lang="en-GB" sz="1600" dirty="0" smtClean="0">
                <a:solidFill>
                  <a:schemeClr val="tx1">
                    <a:lumMod val="95000"/>
                    <a:lumOff val="5000"/>
                  </a:schemeClr>
                </a:solidFill>
              </a:rPr>
              <a:t>Have a learning disability</a:t>
            </a:r>
          </a:p>
          <a:p>
            <a:pPr algn="just">
              <a:buFont typeface="Wingdings" panose="05000000000000000000" pitchFamily="2" charset="2"/>
              <a:buChar char="v"/>
            </a:pPr>
            <a:r>
              <a:rPr lang="en-GB" sz="1600" dirty="0" smtClean="0">
                <a:solidFill>
                  <a:schemeClr val="tx1">
                    <a:lumMod val="95000"/>
                    <a:lumOff val="5000"/>
                  </a:schemeClr>
                </a:solidFill>
              </a:rPr>
              <a:t>Have a mental health need or dementia disorder</a:t>
            </a:r>
          </a:p>
          <a:p>
            <a:pPr algn="just">
              <a:buFont typeface="Wingdings" panose="05000000000000000000" pitchFamily="2" charset="2"/>
              <a:buChar char="v"/>
            </a:pPr>
            <a:r>
              <a:rPr lang="en-GB" sz="1600" dirty="0" smtClean="0">
                <a:solidFill>
                  <a:schemeClr val="tx1">
                    <a:lumMod val="95000"/>
                    <a:lumOff val="5000"/>
                  </a:schemeClr>
                </a:solidFill>
              </a:rPr>
              <a:t>Have a long or short term illness</a:t>
            </a:r>
          </a:p>
          <a:p>
            <a:pPr algn="just">
              <a:buFont typeface="Wingdings" panose="05000000000000000000" pitchFamily="2" charset="2"/>
              <a:buChar char="v"/>
            </a:pPr>
            <a:r>
              <a:rPr lang="en-GB" sz="1600" dirty="0" smtClean="0">
                <a:solidFill>
                  <a:schemeClr val="tx1">
                    <a:lumMod val="95000"/>
                    <a:lumOff val="5000"/>
                  </a:schemeClr>
                </a:solidFill>
              </a:rPr>
              <a:t>Have an addiction to a substance or alcohol</a:t>
            </a:r>
          </a:p>
          <a:p>
            <a:pPr algn="just">
              <a:buFont typeface="Wingdings" panose="05000000000000000000" pitchFamily="2" charset="2"/>
              <a:buChar char="v"/>
            </a:pPr>
            <a:r>
              <a:rPr lang="en-GB" sz="1600" dirty="0" smtClean="0">
                <a:solidFill>
                  <a:schemeClr val="tx1">
                    <a:lumMod val="95000"/>
                    <a:lumOff val="5000"/>
                  </a:schemeClr>
                </a:solidFill>
              </a:rPr>
              <a:t>And/or are elderly or frail due to ill health, disability or a mental illness</a:t>
            </a:r>
          </a:p>
          <a:p>
            <a:pPr marL="0" indent="0">
              <a:buNone/>
            </a:pPr>
            <a:endParaRPr lang="en-GB" sz="1800"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1"/>
            <a:ext cx="3486150" cy="1189355"/>
          </a:xfrm>
          <a:prstGeom prst="rect">
            <a:avLst/>
          </a:prstGeom>
          <a:noFill/>
          <a:ln>
            <a:noFill/>
          </a:ln>
        </p:spPr>
      </p:pic>
      <p:sp>
        <p:nvSpPr>
          <p:cNvPr id="8" name="Slide Number Placeholder 7"/>
          <p:cNvSpPr>
            <a:spLocks noGrp="1"/>
          </p:cNvSpPr>
          <p:nvPr>
            <p:ph type="sldNum" sz="quarter" idx="12"/>
          </p:nvPr>
        </p:nvSpPr>
        <p:spPr>
          <a:xfrm>
            <a:off x="11874136" y="6480269"/>
            <a:ext cx="317863" cy="365125"/>
          </a:xfrm>
        </p:spPr>
        <p:txBody>
          <a:bodyPr/>
          <a:lstStyle/>
          <a:p>
            <a:fld id="{41566EE9-8AAC-435E-8482-679E54AB45E0}" type="slidenum">
              <a:rPr lang="en-GB" smtClean="0"/>
              <a:t>5</a:t>
            </a:fld>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218034727"/>
              </p:ext>
            </p:extLst>
          </p:nvPr>
        </p:nvGraphicFramePr>
        <p:xfrm>
          <a:off x="101600" y="3567430"/>
          <a:ext cx="5816600" cy="3277964"/>
        </p:xfrm>
        <a:graphic>
          <a:graphicData uri="http://schemas.openxmlformats.org/drawingml/2006/table">
            <a:tbl>
              <a:tblPr firstRow="1" bandRow="1">
                <a:tableStyleId>{5C22544A-7EE6-4342-B048-85BDC9FD1C3A}</a:tableStyleId>
              </a:tblPr>
              <a:tblGrid>
                <a:gridCol w="2908300">
                  <a:extLst>
                    <a:ext uri="{9D8B030D-6E8A-4147-A177-3AD203B41FA5}">
                      <a16:colId xmlns:a16="http://schemas.microsoft.com/office/drawing/2014/main" val="384863135"/>
                    </a:ext>
                  </a:extLst>
                </a:gridCol>
                <a:gridCol w="2908300">
                  <a:extLst>
                    <a:ext uri="{9D8B030D-6E8A-4147-A177-3AD203B41FA5}">
                      <a16:colId xmlns:a16="http://schemas.microsoft.com/office/drawing/2014/main" val="3723513921"/>
                    </a:ext>
                  </a:extLst>
                </a:gridCol>
              </a:tblGrid>
              <a:tr h="404542">
                <a:tc gridSpan="2">
                  <a:txBody>
                    <a:bodyPr/>
                    <a:lstStyle/>
                    <a:p>
                      <a:pPr algn="ctr"/>
                      <a:r>
                        <a:rPr lang="en-GB" sz="1600" dirty="0" smtClean="0">
                          <a:solidFill>
                            <a:schemeClr val="accent5">
                              <a:lumMod val="50000"/>
                            </a:schemeClr>
                          </a:solidFill>
                        </a:rPr>
                        <a:t>Safeguarding Adults Board were established under the Care Act 2014</a:t>
                      </a:r>
                      <a:endParaRPr lang="en-GB" sz="1600" dirty="0">
                        <a:solidFill>
                          <a:schemeClr val="accent5">
                            <a:lumMod val="50000"/>
                          </a:schemeClr>
                        </a:solidFill>
                      </a:endParaRPr>
                    </a:p>
                  </a:txBody>
                  <a:tcPr/>
                </a:tc>
                <a:tc hMerge="1">
                  <a:txBody>
                    <a:bodyPr/>
                    <a:lstStyle/>
                    <a:p>
                      <a:endParaRPr lang="en-GB" dirty="0"/>
                    </a:p>
                  </a:txBody>
                  <a:tcPr/>
                </a:tc>
                <a:extLst>
                  <a:ext uri="{0D108BD9-81ED-4DB2-BD59-A6C34878D82A}">
                    <a16:rowId xmlns:a16="http://schemas.microsoft.com/office/drawing/2014/main" val="1094089475"/>
                  </a:ext>
                </a:extLst>
              </a:tr>
              <a:tr h="1263500">
                <a:tc>
                  <a:txBody>
                    <a:bodyPr/>
                    <a:lstStyle/>
                    <a:p>
                      <a:r>
                        <a:rPr lang="en-GB" sz="1600" b="1" dirty="0" smtClean="0"/>
                        <a:t>Main SAB Objective</a:t>
                      </a:r>
                      <a:endParaRPr lang="en-GB" sz="1600" b="1" dirty="0"/>
                    </a:p>
                  </a:txBody>
                  <a:tcPr/>
                </a:tc>
                <a:tc>
                  <a:txBody>
                    <a:bodyPr/>
                    <a:lstStyle/>
                    <a:p>
                      <a:r>
                        <a:rPr lang="en-GB" sz="1600" dirty="0" smtClean="0"/>
                        <a:t>To assure itself that</a:t>
                      </a:r>
                      <a:r>
                        <a:rPr lang="en-GB" sz="1600" baseline="0" dirty="0" smtClean="0"/>
                        <a:t> local safeguarding arrangements and partners act to help and protect adults in its area who meet the safeguarding adult criteria</a:t>
                      </a:r>
                      <a:endParaRPr lang="en-GB" sz="1600" dirty="0"/>
                    </a:p>
                  </a:txBody>
                  <a:tcPr/>
                </a:tc>
                <a:extLst>
                  <a:ext uri="{0D108BD9-81ED-4DB2-BD59-A6C34878D82A}">
                    <a16:rowId xmlns:a16="http://schemas.microsoft.com/office/drawing/2014/main" val="1560555543"/>
                  </a:ext>
                </a:extLst>
              </a:tr>
              <a:tr h="404542">
                <a:tc rowSpan="3">
                  <a:txBody>
                    <a:bodyPr/>
                    <a:lstStyle/>
                    <a:p>
                      <a:r>
                        <a:rPr lang="en-GB" sz="1600" b="1" dirty="0" smtClean="0"/>
                        <a:t>3 Core Duties</a:t>
                      </a:r>
                      <a:endParaRPr lang="en-GB" sz="1600" b="1" dirty="0"/>
                    </a:p>
                  </a:txBody>
                  <a:tcPr/>
                </a:tc>
                <a:tc>
                  <a:txBody>
                    <a:bodyPr/>
                    <a:lstStyle/>
                    <a:p>
                      <a:r>
                        <a:rPr lang="en-GB" sz="1600" dirty="0" smtClean="0"/>
                        <a:t>1. Publish an Annual Report</a:t>
                      </a:r>
                      <a:endParaRPr lang="en-GB" sz="1600" dirty="0"/>
                    </a:p>
                  </a:txBody>
                  <a:tcPr/>
                </a:tc>
                <a:extLst>
                  <a:ext uri="{0D108BD9-81ED-4DB2-BD59-A6C34878D82A}">
                    <a16:rowId xmlns:a16="http://schemas.microsoft.com/office/drawing/2014/main" val="3235351869"/>
                  </a:ext>
                </a:extLst>
              </a:tr>
              <a:tr h="404542">
                <a:tc vMerge="1">
                  <a:txBody>
                    <a:bodyPr/>
                    <a:lstStyle/>
                    <a:p>
                      <a:endParaRPr lang="en-GB" dirty="0"/>
                    </a:p>
                  </a:txBody>
                  <a:tcPr/>
                </a:tc>
                <a:tc>
                  <a:txBody>
                    <a:bodyPr/>
                    <a:lstStyle/>
                    <a:p>
                      <a:r>
                        <a:rPr lang="en-GB" sz="1600" dirty="0" smtClean="0"/>
                        <a:t>2. Publish a Strategic Plan</a:t>
                      </a:r>
                      <a:endParaRPr lang="en-GB" sz="1600" dirty="0"/>
                    </a:p>
                  </a:txBody>
                  <a:tcPr/>
                </a:tc>
                <a:extLst>
                  <a:ext uri="{0D108BD9-81ED-4DB2-BD59-A6C34878D82A}">
                    <a16:rowId xmlns:a16="http://schemas.microsoft.com/office/drawing/2014/main" val="94819212"/>
                  </a:ext>
                </a:extLst>
              </a:tr>
              <a:tr h="565250">
                <a:tc vMerge="1">
                  <a:txBody>
                    <a:bodyPr/>
                    <a:lstStyle/>
                    <a:p>
                      <a:endParaRPr lang="en-GB" dirty="0"/>
                    </a:p>
                  </a:txBody>
                  <a:tcPr/>
                </a:tc>
                <a:tc>
                  <a:txBody>
                    <a:bodyPr/>
                    <a:lstStyle/>
                    <a:p>
                      <a:r>
                        <a:rPr lang="en-GB" sz="1600" dirty="0" smtClean="0"/>
                        <a:t>3. Conduct</a:t>
                      </a:r>
                      <a:r>
                        <a:rPr lang="en-GB" sz="1600" baseline="0" dirty="0" smtClean="0"/>
                        <a:t> Safeguarding Adult Reviews</a:t>
                      </a:r>
                      <a:endParaRPr lang="en-GB" sz="1600" dirty="0"/>
                    </a:p>
                  </a:txBody>
                  <a:tcPr/>
                </a:tc>
                <a:extLst>
                  <a:ext uri="{0D108BD9-81ED-4DB2-BD59-A6C34878D82A}">
                    <a16:rowId xmlns:a16="http://schemas.microsoft.com/office/drawing/2014/main" val="1978368499"/>
                  </a:ext>
                </a:extLst>
              </a:tr>
            </a:tbl>
          </a:graphicData>
        </a:graphic>
      </p:graphicFrame>
      <p:sp>
        <p:nvSpPr>
          <p:cNvPr id="9" name="Text Box 134"/>
          <p:cNvSpPr txBox="1"/>
          <p:nvPr/>
        </p:nvSpPr>
        <p:spPr>
          <a:xfrm>
            <a:off x="6172201" y="1489981"/>
            <a:ext cx="5181599" cy="1249573"/>
          </a:xfrm>
          <a:prstGeom prst="rect">
            <a:avLst/>
          </a:prstGeom>
          <a:ln/>
        </p:spPr>
        <p:style>
          <a:lnRef idx="3">
            <a:schemeClr val="lt1"/>
          </a:lnRef>
          <a:fillRef idx="1">
            <a:schemeClr val="accent1"/>
          </a:fillRef>
          <a:effectRef idx="1">
            <a:schemeClr val="accent1"/>
          </a:effectRef>
          <a:fontRef idx="minor">
            <a:schemeClr val="lt1"/>
          </a:fontRef>
        </p:style>
        <p:txBody>
          <a:bodyPr rot="0" spcFirstLastPara="0" vert="horz" wrap="square" lIns="182880" tIns="91440" rIns="182880" bIns="91440" numCol="1" spcCol="0" rtlCol="0" fromWordArt="0" anchor="t" anchorCtr="0" forceAA="0" compatLnSpc="1">
            <a:prstTxWarp prst="textNoShape">
              <a:avLst/>
            </a:prstTxWarp>
            <a:spAutoFit/>
          </a:bodyPr>
          <a:lstStyle/>
          <a:p>
            <a:pPr algn="just">
              <a:lnSpc>
                <a:spcPct val="115000"/>
              </a:lnSpc>
              <a:spcAft>
                <a:spcPts val="0"/>
              </a:spcAft>
            </a:pPr>
            <a:r>
              <a:rPr lang="en-US" sz="1600" b="1" dirty="0">
                <a:solidFill>
                  <a:srgbClr val="FFFFFF"/>
                </a:solidFill>
                <a:effectLst/>
                <a:ea typeface="MS Mincho"/>
                <a:cs typeface="Times New Roman" panose="02020603050405020304" pitchFamily="18" charset="0"/>
              </a:rPr>
              <a:t>“Our vision is that people with care and support needs in </a:t>
            </a:r>
            <a:r>
              <a:rPr lang="en-US" sz="1600" b="1" dirty="0" err="1">
                <a:solidFill>
                  <a:srgbClr val="FFFFFF"/>
                </a:solidFill>
                <a:effectLst/>
                <a:ea typeface="MS Mincho"/>
                <a:cs typeface="Times New Roman" panose="02020603050405020304" pitchFamily="18" charset="0"/>
              </a:rPr>
              <a:t>Halton</a:t>
            </a:r>
            <a:r>
              <a:rPr lang="en-US" sz="1600" b="1" dirty="0">
                <a:solidFill>
                  <a:srgbClr val="FFFFFF"/>
                </a:solidFill>
                <a:effectLst/>
                <a:ea typeface="MS Mincho"/>
                <a:cs typeface="Times New Roman" panose="02020603050405020304" pitchFamily="18" charset="0"/>
              </a:rPr>
              <a:t> are able to live their lives free from abuse and harm”</a:t>
            </a:r>
            <a:endParaRPr lang="en-GB" sz="1600" b="1" dirty="0">
              <a:solidFill>
                <a:srgbClr val="082A75"/>
              </a:solidFill>
              <a:effectLst/>
              <a:ea typeface="MS Mincho"/>
              <a:cs typeface="Times New Roman" panose="02020603050405020304" pitchFamily="18" charset="0"/>
            </a:endParaRPr>
          </a:p>
          <a:p>
            <a:pPr marL="228600" algn="ctr">
              <a:spcAft>
                <a:spcPts val="0"/>
              </a:spcAft>
            </a:pPr>
            <a:r>
              <a:rPr lang="en-US" sz="1400" dirty="0" err="1">
                <a:solidFill>
                  <a:srgbClr val="FFFFFF"/>
                </a:solidFill>
                <a:effectLst/>
                <a:ea typeface="MS Mincho"/>
                <a:cs typeface="Times New Roman" panose="02020603050405020304" pitchFamily="18" charset="0"/>
              </a:rPr>
              <a:t>Halton</a:t>
            </a:r>
            <a:r>
              <a:rPr lang="en-US" sz="1400" dirty="0">
                <a:solidFill>
                  <a:srgbClr val="FFFFFF"/>
                </a:solidFill>
                <a:effectLst/>
                <a:ea typeface="MS Mincho"/>
                <a:cs typeface="Times New Roman" panose="02020603050405020304" pitchFamily="18" charset="0"/>
              </a:rPr>
              <a:t> Safeguarding Adults Board</a:t>
            </a:r>
            <a:endParaRPr lang="en-GB" sz="1400" dirty="0">
              <a:effectLst/>
              <a:ea typeface="MS Mincho"/>
              <a:cs typeface="Times New Roman" panose="02020603050405020304" pitchFamily="18" charset="0"/>
            </a:endParaRPr>
          </a:p>
        </p:txBody>
      </p:sp>
    </p:spTree>
    <p:extLst>
      <p:ext uri="{BB962C8B-B14F-4D97-AF65-F5344CB8AC3E}">
        <p14:creationId xmlns:p14="http://schemas.microsoft.com/office/powerpoint/2010/main" val="402472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189355"/>
          </a:xfrm>
          <a:solidFill>
            <a:schemeClr val="accent1">
              <a:lumMod val="40000"/>
              <a:lumOff val="60000"/>
            </a:schemeClr>
          </a:solidFill>
        </p:spPr>
        <p:txBody>
          <a:bodyPr/>
          <a:lstStyle/>
          <a:p>
            <a:r>
              <a:rPr lang="en-GB" b="1" dirty="0" smtClean="0">
                <a:solidFill>
                  <a:schemeClr val="accent1">
                    <a:lumMod val="50000"/>
                  </a:schemeClr>
                </a:solidFill>
                <a:latin typeface="+mn-lt"/>
              </a:rPr>
              <a:t>Overview of the Board</a:t>
            </a:r>
            <a:endParaRPr lang="en-GB" b="1" dirty="0">
              <a:solidFill>
                <a:schemeClr val="accent1">
                  <a:lumMod val="50000"/>
                </a:schemeClr>
              </a:solidFill>
              <a:latin typeface="+mn-lt"/>
            </a:endParaRPr>
          </a:p>
        </p:txBody>
      </p:sp>
      <p:sp>
        <p:nvSpPr>
          <p:cNvPr id="5" name="Content Placeholder 4"/>
          <p:cNvSpPr>
            <a:spLocks noGrp="1"/>
          </p:cNvSpPr>
          <p:nvPr>
            <p:ph sz="half" idx="1"/>
          </p:nvPr>
        </p:nvSpPr>
        <p:spPr>
          <a:xfrm>
            <a:off x="0" y="1189354"/>
            <a:ext cx="6019800" cy="5668645"/>
          </a:xfrm>
        </p:spPr>
        <p:txBody>
          <a:bodyPr>
            <a:normAutofit/>
          </a:bodyPr>
          <a:lstStyle/>
          <a:p>
            <a:pPr marL="0" indent="0" algn="just">
              <a:buNone/>
            </a:pPr>
            <a:r>
              <a:rPr lang="en-GB" sz="2000" b="1" dirty="0" err="1" smtClean="0">
                <a:solidFill>
                  <a:schemeClr val="accent1">
                    <a:lumMod val="75000"/>
                  </a:schemeClr>
                </a:solidFill>
              </a:rPr>
              <a:t>Halton</a:t>
            </a:r>
            <a:r>
              <a:rPr lang="en-GB" sz="2000" b="1" dirty="0" smtClean="0">
                <a:solidFill>
                  <a:schemeClr val="accent1">
                    <a:lumMod val="75000"/>
                  </a:schemeClr>
                </a:solidFill>
              </a:rPr>
              <a:t> Safeguarding Adults Board  Structure</a:t>
            </a:r>
          </a:p>
          <a:p>
            <a:pPr marL="0" indent="0" algn="just">
              <a:buNone/>
            </a:pPr>
            <a:endParaRPr lang="en-GB" sz="2000" b="1" dirty="0">
              <a:solidFill>
                <a:schemeClr val="accent1">
                  <a:lumMod val="75000"/>
                </a:schemeClr>
              </a:solidFill>
            </a:endParaRPr>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1"/>
            <a:ext cx="3486150" cy="1189355"/>
          </a:xfrm>
          <a:prstGeom prst="rect">
            <a:avLst/>
          </a:prstGeom>
          <a:noFill/>
          <a:ln>
            <a:noFill/>
          </a:ln>
        </p:spPr>
      </p:pic>
      <p:sp>
        <p:nvSpPr>
          <p:cNvPr id="8" name="Slide Number Placeholder 7"/>
          <p:cNvSpPr>
            <a:spLocks noGrp="1"/>
          </p:cNvSpPr>
          <p:nvPr>
            <p:ph type="sldNum" sz="quarter" idx="12"/>
          </p:nvPr>
        </p:nvSpPr>
        <p:spPr>
          <a:xfrm>
            <a:off x="11848010" y="6492874"/>
            <a:ext cx="343989" cy="365125"/>
          </a:xfrm>
        </p:spPr>
        <p:txBody>
          <a:bodyPr/>
          <a:lstStyle/>
          <a:p>
            <a:fld id="{41566EE9-8AAC-435E-8482-679E54AB45E0}" type="slidenum">
              <a:rPr lang="en-GB" smtClean="0"/>
              <a:t>6</a:t>
            </a:fld>
            <a:endParaRPr lang="en-GB" dirty="0"/>
          </a:p>
        </p:txBody>
      </p:sp>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0" y="1829751"/>
            <a:ext cx="11560629" cy="5028247"/>
          </a:xfrm>
          <a:prstGeom prst="rect">
            <a:avLst/>
          </a:prstGeom>
          <a:noFill/>
        </p:spPr>
      </p:pic>
    </p:spTree>
    <p:extLst>
      <p:ext uri="{BB962C8B-B14F-4D97-AF65-F5344CB8AC3E}">
        <p14:creationId xmlns:p14="http://schemas.microsoft.com/office/powerpoint/2010/main" val="3923176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189355"/>
          </a:xfrm>
          <a:solidFill>
            <a:schemeClr val="accent1">
              <a:lumMod val="40000"/>
              <a:lumOff val="60000"/>
            </a:schemeClr>
          </a:solidFill>
        </p:spPr>
        <p:txBody>
          <a:bodyPr/>
          <a:lstStyle/>
          <a:p>
            <a:r>
              <a:rPr lang="en-GB" b="1" dirty="0" smtClean="0">
                <a:solidFill>
                  <a:schemeClr val="accent1">
                    <a:lumMod val="50000"/>
                  </a:schemeClr>
                </a:solidFill>
                <a:latin typeface="+mn-lt"/>
              </a:rPr>
              <a:t>Overview of the Board</a:t>
            </a:r>
            <a:endParaRPr lang="en-GB" b="1" dirty="0">
              <a:solidFill>
                <a:schemeClr val="accent1">
                  <a:lumMod val="50000"/>
                </a:schemeClr>
              </a:solidFill>
              <a:latin typeface="+mn-lt"/>
            </a:endParaRPr>
          </a:p>
        </p:txBody>
      </p:sp>
      <p:sp>
        <p:nvSpPr>
          <p:cNvPr id="5" name="Content Placeholder 4"/>
          <p:cNvSpPr>
            <a:spLocks noGrp="1"/>
          </p:cNvSpPr>
          <p:nvPr>
            <p:ph sz="half" idx="1"/>
          </p:nvPr>
        </p:nvSpPr>
        <p:spPr>
          <a:xfrm>
            <a:off x="0" y="1189354"/>
            <a:ext cx="12192000" cy="5668645"/>
          </a:xfrm>
        </p:spPr>
        <p:txBody>
          <a:bodyPr>
            <a:normAutofit/>
          </a:bodyPr>
          <a:lstStyle/>
          <a:p>
            <a:pPr marL="0" indent="0" algn="just">
              <a:buNone/>
            </a:pPr>
            <a:r>
              <a:rPr lang="en-GB" sz="2000" b="1" dirty="0" smtClean="0">
                <a:solidFill>
                  <a:schemeClr val="accent1">
                    <a:lumMod val="75000"/>
                  </a:schemeClr>
                </a:solidFill>
              </a:rPr>
              <a:t>Who are HSAB’s partner organisations?</a:t>
            </a:r>
          </a:p>
          <a:p>
            <a:pPr marL="0" indent="0" algn="just">
              <a:buNone/>
            </a:pPr>
            <a:endParaRPr lang="en-GB" sz="2000" b="1" dirty="0">
              <a:solidFill>
                <a:schemeClr val="accent1">
                  <a:lumMod val="75000"/>
                </a:schemeClr>
              </a:solidFill>
            </a:endParaRPr>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1"/>
            <a:ext cx="3486150" cy="1189355"/>
          </a:xfrm>
          <a:prstGeom prst="rect">
            <a:avLst/>
          </a:prstGeom>
          <a:noFill/>
          <a:ln>
            <a:noFill/>
          </a:ln>
        </p:spPr>
      </p:pic>
      <p:sp>
        <p:nvSpPr>
          <p:cNvPr id="8" name="Slide Number Placeholder 7"/>
          <p:cNvSpPr>
            <a:spLocks noGrp="1"/>
          </p:cNvSpPr>
          <p:nvPr>
            <p:ph type="sldNum" sz="quarter" idx="12"/>
          </p:nvPr>
        </p:nvSpPr>
        <p:spPr>
          <a:xfrm>
            <a:off x="9448800" y="6467134"/>
            <a:ext cx="2743200" cy="365125"/>
          </a:xfrm>
        </p:spPr>
        <p:txBody>
          <a:bodyPr/>
          <a:lstStyle/>
          <a:p>
            <a:endParaRPr lang="en-GB" dirty="0"/>
          </a:p>
        </p:txBody>
      </p:sp>
      <p:pic>
        <p:nvPicPr>
          <p:cNvPr id="7" name="Picture 6" descr="\\halton.gov.uk\1\FR\MP\prycek\My Documents\My Pictures\hbc logo.png"/>
          <p:cNvPicPr/>
          <p:nvPr/>
        </p:nvPicPr>
        <p:blipFill>
          <a:blip r:embed="rId4">
            <a:extLst>
              <a:ext uri="{28A0092B-C50C-407E-A947-70E740481C1C}">
                <a14:useLocalDpi xmlns:a14="http://schemas.microsoft.com/office/drawing/2010/main" val="0"/>
              </a:ext>
            </a:extLst>
          </a:blip>
          <a:srcRect/>
          <a:stretch>
            <a:fillRect/>
          </a:stretch>
        </p:blipFill>
        <p:spPr bwMode="auto">
          <a:xfrm>
            <a:off x="334871" y="1764347"/>
            <a:ext cx="1228725" cy="1228725"/>
          </a:xfrm>
          <a:prstGeom prst="rect">
            <a:avLst/>
          </a:prstGeom>
          <a:noFill/>
          <a:ln>
            <a:noFill/>
          </a:ln>
        </p:spPr>
      </p:pic>
      <p:pic>
        <p:nvPicPr>
          <p:cNvPr id="9" name="Picture 8" descr="\\halton.gov.uk\1\FR\MP\prycek\My Documents\My Pictures\bridgewater healthcare trust.png"/>
          <p:cNvPicPr/>
          <p:nvPr/>
        </p:nvPicPr>
        <p:blipFill>
          <a:blip r:embed="rId5">
            <a:extLst>
              <a:ext uri="{28A0092B-C50C-407E-A947-70E740481C1C}">
                <a14:useLocalDpi xmlns:a14="http://schemas.microsoft.com/office/drawing/2010/main" val="0"/>
              </a:ext>
            </a:extLst>
          </a:blip>
          <a:srcRect/>
          <a:stretch>
            <a:fillRect/>
          </a:stretch>
        </p:blipFill>
        <p:spPr bwMode="auto">
          <a:xfrm>
            <a:off x="1898467" y="1764347"/>
            <a:ext cx="3190875" cy="1428750"/>
          </a:xfrm>
          <a:prstGeom prst="rect">
            <a:avLst/>
          </a:prstGeom>
          <a:noFill/>
          <a:ln>
            <a:noFill/>
          </a:ln>
        </p:spPr>
      </p:pic>
      <p:pic>
        <p:nvPicPr>
          <p:cNvPr id="12" name="Picture 11" descr="\\halton.gov.uk\1\FR\MP\prycek\My Documents\My Pictures\cheshire constabulary.png"/>
          <p:cNvPicPr/>
          <p:nvPr/>
        </p:nvPicPr>
        <p:blipFill>
          <a:blip r:embed="rId6">
            <a:extLst>
              <a:ext uri="{28A0092B-C50C-407E-A947-70E740481C1C}">
                <a14:useLocalDpi xmlns:a14="http://schemas.microsoft.com/office/drawing/2010/main" val="0"/>
              </a:ext>
            </a:extLst>
          </a:blip>
          <a:srcRect/>
          <a:stretch>
            <a:fillRect/>
          </a:stretch>
        </p:blipFill>
        <p:spPr bwMode="auto">
          <a:xfrm>
            <a:off x="5824806" y="1873884"/>
            <a:ext cx="2326005" cy="1009650"/>
          </a:xfrm>
          <a:prstGeom prst="rect">
            <a:avLst/>
          </a:prstGeom>
          <a:noFill/>
          <a:ln>
            <a:noFill/>
          </a:ln>
        </p:spPr>
      </p:pic>
      <p:pic>
        <p:nvPicPr>
          <p:cNvPr id="13" name="Picture 12" descr="\\halton.gov.uk\1\FR\MP\prycek\My Documents\My Pictures\cyp partnership board.png"/>
          <p:cNvPicPr/>
          <p:nvPr/>
        </p:nvPicPr>
        <p:blipFill>
          <a:blip r:embed="rId7">
            <a:extLst>
              <a:ext uri="{28A0092B-C50C-407E-A947-70E740481C1C}">
                <a14:useLocalDpi xmlns:a14="http://schemas.microsoft.com/office/drawing/2010/main" val="0"/>
              </a:ext>
            </a:extLst>
          </a:blip>
          <a:srcRect/>
          <a:stretch>
            <a:fillRect/>
          </a:stretch>
        </p:blipFill>
        <p:spPr bwMode="auto">
          <a:xfrm>
            <a:off x="9020175" y="1715769"/>
            <a:ext cx="1924050" cy="1325880"/>
          </a:xfrm>
          <a:prstGeom prst="rect">
            <a:avLst/>
          </a:prstGeom>
          <a:noFill/>
          <a:ln>
            <a:noFill/>
          </a:ln>
        </p:spPr>
      </p:pic>
      <p:pic>
        <p:nvPicPr>
          <p:cNvPr id="14" name="Picture 13" descr="\\halton.gov.uk\1\FR\MP\prycek\My Documents\My Pictures\halton ccg.png"/>
          <p:cNvPicPr/>
          <p:nvPr/>
        </p:nvPicPr>
        <p:blipFill>
          <a:blip r:embed="rId8">
            <a:extLst>
              <a:ext uri="{28A0092B-C50C-407E-A947-70E740481C1C}">
                <a14:useLocalDpi xmlns:a14="http://schemas.microsoft.com/office/drawing/2010/main" val="0"/>
              </a:ext>
            </a:extLst>
          </a:blip>
          <a:srcRect/>
          <a:stretch>
            <a:fillRect/>
          </a:stretch>
        </p:blipFill>
        <p:spPr bwMode="auto">
          <a:xfrm>
            <a:off x="48578" y="3193097"/>
            <a:ext cx="2228850" cy="1352550"/>
          </a:xfrm>
          <a:prstGeom prst="rect">
            <a:avLst/>
          </a:prstGeom>
          <a:noFill/>
          <a:ln>
            <a:noFill/>
          </a:ln>
        </p:spPr>
      </p:pic>
      <p:pic>
        <p:nvPicPr>
          <p:cNvPr id="15" name="Picture 14" descr="\\halton.gov.uk\1\FR\MP\prycek\My Documents\My Pictures\mid mersey age uk.png"/>
          <p:cNvPicPr/>
          <p:nvPr/>
        </p:nvPicPr>
        <p:blipFill>
          <a:blip r:embed="rId9">
            <a:extLst>
              <a:ext uri="{28A0092B-C50C-407E-A947-70E740481C1C}">
                <a14:useLocalDpi xmlns:a14="http://schemas.microsoft.com/office/drawing/2010/main" val="0"/>
              </a:ext>
            </a:extLst>
          </a:blip>
          <a:srcRect/>
          <a:stretch>
            <a:fillRect/>
          </a:stretch>
        </p:blipFill>
        <p:spPr bwMode="auto">
          <a:xfrm>
            <a:off x="2593792" y="3234690"/>
            <a:ext cx="2495550" cy="1076325"/>
          </a:xfrm>
          <a:prstGeom prst="rect">
            <a:avLst/>
          </a:prstGeom>
          <a:noFill/>
          <a:ln>
            <a:noFill/>
          </a:ln>
        </p:spPr>
      </p:pic>
      <p:pic>
        <p:nvPicPr>
          <p:cNvPr id="16" name="Picture 15" descr="\\halton.gov.uk\1\FR\MP\prycek\My Documents\My Pictures\cheshire fire and rescue.png"/>
          <p:cNvPicPr/>
          <p:nvPr/>
        </p:nvPicPr>
        <p:blipFill>
          <a:blip r:embed="rId10">
            <a:extLst>
              <a:ext uri="{28A0092B-C50C-407E-A947-70E740481C1C}">
                <a14:useLocalDpi xmlns:a14="http://schemas.microsoft.com/office/drawing/2010/main" val="0"/>
              </a:ext>
            </a:extLst>
          </a:blip>
          <a:srcRect/>
          <a:stretch>
            <a:fillRect/>
          </a:stretch>
        </p:blipFill>
        <p:spPr bwMode="auto">
          <a:xfrm>
            <a:off x="5730508" y="2992119"/>
            <a:ext cx="2514600" cy="1381125"/>
          </a:xfrm>
          <a:prstGeom prst="rect">
            <a:avLst/>
          </a:prstGeom>
          <a:noFill/>
          <a:ln>
            <a:noFill/>
          </a:ln>
        </p:spPr>
      </p:pic>
      <p:pic>
        <p:nvPicPr>
          <p:cNvPr id="17" name="Picture 16" descr="\\halton.gov.uk\1\FR\MP\prycek\My Documents\My Pictures\national probation service.png"/>
          <p:cNvPicPr/>
          <p:nvPr/>
        </p:nvPicPr>
        <p:blipFill>
          <a:blip r:embed="rId11">
            <a:extLst>
              <a:ext uri="{28A0092B-C50C-407E-A947-70E740481C1C}">
                <a14:useLocalDpi xmlns:a14="http://schemas.microsoft.com/office/drawing/2010/main" val="0"/>
              </a:ext>
            </a:extLst>
          </a:blip>
          <a:srcRect/>
          <a:stretch>
            <a:fillRect/>
          </a:stretch>
        </p:blipFill>
        <p:spPr bwMode="auto">
          <a:xfrm>
            <a:off x="8912133" y="3027271"/>
            <a:ext cx="2400300" cy="1449705"/>
          </a:xfrm>
          <a:prstGeom prst="rect">
            <a:avLst/>
          </a:prstGeom>
          <a:noFill/>
          <a:ln>
            <a:noFill/>
          </a:ln>
        </p:spPr>
      </p:pic>
      <p:pic>
        <p:nvPicPr>
          <p:cNvPr id="18" name="Picture 17" descr="\\halton.gov.uk\1\FR\MP\prycek\My Documents\My Pictures\healthwatch halton.png"/>
          <p:cNvPicPr/>
          <p:nvPr/>
        </p:nvPicPr>
        <p:blipFill>
          <a:blip r:embed="rId12">
            <a:extLst>
              <a:ext uri="{28A0092B-C50C-407E-A947-70E740481C1C}">
                <a14:useLocalDpi xmlns:a14="http://schemas.microsoft.com/office/drawing/2010/main" val="0"/>
              </a:ext>
            </a:extLst>
          </a:blip>
          <a:srcRect/>
          <a:stretch>
            <a:fillRect/>
          </a:stretch>
        </p:blipFill>
        <p:spPr bwMode="auto">
          <a:xfrm>
            <a:off x="240097" y="4368436"/>
            <a:ext cx="2295525" cy="1231265"/>
          </a:xfrm>
          <a:prstGeom prst="rect">
            <a:avLst/>
          </a:prstGeom>
          <a:noFill/>
          <a:ln>
            <a:noFill/>
          </a:ln>
        </p:spPr>
      </p:pic>
      <p:pic>
        <p:nvPicPr>
          <p:cNvPr id="19" name="Picture 18" descr="\\halton.gov.uk\1\FR\MP\prycek\My Documents\My Pictures\NHS boroughs trust.png"/>
          <p:cNvPicPr/>
          <p:nvPr/>
        </p:nvPicPr>
        <p:blipFill>
          <a:blip r:embed="rId13">
            <a:extLst>
              <a:ext uri="{28A0092B-C50C-407E-A947-70E740481C1C}">
                <a14:useLocalDpi xmlns:a14="http://schemas.microsoft.com/office/drawing/2010/main" val="0"/>
              </a:ext>
            </a:extLst>
          </a:blip>
          <a:srcRect/>
          <a:stretch>
            <a:fillRect/>
          </a:stretch>
        </p:blipFill>
        <p:spPr bwMode="auto">
          <a:xfrm>
            <a:off x="2944453" y="4476976"/>
            <a:ext cx="2152650" cy="1343025"/>
          </a:xfrm>
          <a:prstGeom prst="rect">
            <a:avLst/>
          </a:prstGeom>
          <a:noFill/>
          <a:ln>
            <a:noFill/>
          </a:ln>
        </p:spPr>
      </p:pic>
      <p:pic>
        <p:nvPicPr>
          <p:cNvPr id="20" name="Picture 19" descr="\\halton.gov.uk\1\FR\MP\prycek\My Documents\My Pictures\warrington halton hospital trust.png"/>
          <p:cNvPicPr/>
          <p:nvPr/>
        </p:nvPicPr>
        <p:blipFill>
          <a:blip r:embed="rId14">
            <a:extLst>
              <a:ext uri="{28A0092B-C50C-407E-A947-70E740481C1C}">
                <a14:useLocalDpi xmlns:a14="http://schemas.microsoft.com/office/drawing/2010/main" val="0"/>
              </a:ext>
            </a:extLst>
          </a:blip>
          <a:srcRect/>
          <a:stretch>
            <a:fillRect/>
          </a:stretch>
        </p:blipFill>
        <p:spPr bwMode="auto">
          <a:xfrm>
            <a:off x="5655535" y="4413973"/>
            <a:ext cx="2238375" cy="1199515"/>
          </a:xfrm>
          <a:prstGeom prst="rect">
            <a:avLst/>
          </a:prstGeom>
          <a:noFill/>
          <a:ln>
            <a:noFill/>
          </a:ln>
        </p:spPr>
      </p:pic>
      <p:pic>
        <p:nvPicPr>
          <p:cNvPr id="22" name="Picture 21" descr="\\halton.gov.uk\1\FR\MP\prycek\My Documents\My Pictures\st helens and knowsley hospital trust.png"/>
          <p:cNvPicPr/>
          <p:nvPr/>
        </p:nvPicPr>
        <p:blipFill>
          <a:blip r:embed="rId15">
            <a:extLst>
              <a:ext uri="{28A0092B-C50C-407E-A947-70E740481C1C}">
                <a14:useLocalDpi xmlns:a14="http://schemas.microsoft.com/office/drawing/2010/main" val="0"/>
              </a:ext>
            </a:extLst>
          </a:blip>
          <a:srcRect/>
          <a:stretch>
            <a:fillRect/>
          </a:stretch>
        </p:blipFill>
        <p:spPr bwMode="auto">
          <a:xfrm>
            <a:off x="8804705" y="4431300"/>
            <a:ext cx="2476500" cy="1105535"/>
          </a:xfrm>
          <a:prstGeom prst="rect">
            <a:avLst/>
          </a:prstGeom>
          <a:noFill/>
          <a:ln>
            <a:noFill/>
          </a:ln>
        </p:spPr>
      </p:pic>
      <p:pic>
        <p:nvPicPr>
          <p:cNvPr id="23" name="Picture 22" descr="\\halton.gov.uk\1\FR\MP\prycek\My Documents\My Pictures\public health engand.png"/>
          <p:cNvPicPr/>
          <p:nvPr/>
        </p:nvPicPr>
        <p:blipFill>
          <a:blip r:embed="rId16">
            <a:extLst>
              <a:ext uri="{28A0092B-C50C-407E-A947-70E740481C1C}">
                <a14:useLocalDpi xmlns:a14="http://schemas.microsoft.com/office/drawing/2010/main" val="0"/>
              </a:ext>
            </a:extLst>
          </a:blip>
          <a:srcRect/>
          <a:stretch>
            <a:fillRect/>
          </a:stretch>
        </p:blipFill>
        <p:spPr bwMode="auto">
          <a:xfrm>
            <a:off x="3321894" y="5778500"/>
            <a:ext cx="1819910" cy="942975"/>
          </a:xfrm>
          <a:prstGeom prst="rect">
            <a:avLst/>
          </a:prstGeom>
          <a:noFill/>
          <a:ln>
            <a:noFill/>
          </a:ln>
        </p:spPr>
      </p:pic>
    </p:spTree>
    <p:extLst>
      <p:ext uri="{BB962C8B-B14F-4D97-AF65-F5344CB8AC3E}">
        <p14:creationId xmlns:p14="http://schemas.microsoft.com/office/powerpoint/2010/main" val="662589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189355"/>
          </a:xfrm>
          <a:solidFill>
            <a:schemeClr val="accent1">
              <a:lumMod val="40000"/>
              <a:lumOff val="60000"/>
            </a:schemeClr>
          </a:solidFill>
        </p:spPr>
        <p:txBody>
          <a:bodyPr/>
          <a:lstStyle/>
          <a:p>
            <a:r>
              <a:rPr lang="en-GB" b="1" dirty="0" smtClean="0">
                <a:solidFill>
                  <a:schemeClr val="accent1">
                    <a:lumMod val="50000"/>
                  </a:schemeClr>
                </a:solidFill>
                <a:latin typeface="+mn-lt"/>
              </a:rPr>
              <a:t>Priorities for 2021-22</a:t>
            </a:r>
            <a:endParaRPr lang="en-GB" b="1" dirty="0">
              <a:solidFill>
                <a:schemeClr val="accent1">
                  <a:lumMod val="50000"/>
                </a:schemeClr>
              </a:solidFill>
              <a:latin typeface="+mn-lt"/>
            </a:endParaRPr>
          </a:p>
        </p:txBody>
      </p:sp>
      <p:sp>
        <p:nvSpPr>
          <p:cNvPr id="6" name="Content Placeholder 5"/>
          <p:cNvSpPr>
            <a:spLocks noGrp="1"/>
          </p:cNvSpPr>
          <p:nvPr>
            <p:ph sz="half" idx="2"/>
          </p:nvPr>
        </p:nvSpPr>
        <p:spPr>
          <a:xfrm>
            <a:off x="6172200" y="1189354"/>
            <a:ext cx="6019800" cy="5668645"/>
          </a:xfrm>
        </p:spPr>
        <p:txBody>
          <a:bodyPr>
            <a:normAutofit/>
          </a:bodyPr>
          <a:lstStyle/>
          <a:p>
            <a:pPr marL="0" indent="0">
              <a:buNone/>
            </a:pPr>
            <a:endParaRPr lang="en-GB" smtClean="0"/>
          </a:p>
          <a:p>
            <a:pPr marL="0" indent="0">
              <a:buNone/>
            </a:pPr>
            <a:endParaRPr lang="en-GB" sz="1800" dirty="0"/>
          </a:p>
        </p:txBody>
      </p:sp>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1"/>
            <a:ext cx="3486150" cy="1189355"/>
          </a:xfrm>
          <a:prstGeom prst="rect">
            <a:avLst/>
          </a:prstGeom>
          <a:noFill/>
          <a:ln>
            <a:noFill/>
          </a:ln>
        </p:spPr>
      </p:pic>
      <p:sp>
        <p:nvSpPr>
          <p:cNvPr id="8" name="Slide Number Placeholder 7"/>
          <p:cNvSpPr>
            <a:spLocks noGrp="1"/>
          </p:cNvSpPr>
          <p:nvPr>
            <p:ph type="sldNum" sz="quarter" idx="12"/>
          </p:nvPr>
        </p:nvSpPr>
        <p:spPr/>
        <p:txBody>
          <a:bodyPr/>
          <a:lstStyle/>
          <a:p>
            <a:fld id="{41566EE9-8AAC-435E-8482-679E54AB45E0}" type="slidenum">
              <a:rPr lang="en-GB" smtClean="0"/>
              <a:t>8</a:t>
            </a:fld>
            <a:endParaRPr lang="en-GB"/>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1158513841"/>
              </p:ext>
            </p:extLst>
          </p:nvPr>
        </p:nvGraphicFramePr>
        <p:xfrm>
          <a:off x="0" y="1189037"/>
          <a:ext cx="6172200" cy="5729198"/>
        </p:xfrm>
        <a:graphic>
          <a:graphicData uri="http://schemas.openxmlformats.org/drawingml/2006/table">
            <a:tbl>
              <a:tblPr firstRow="1" bandRow="1">
                <a:tableStyleId>{22838BEF-8BB2-4498-84A7-C5851F593DF1}</a:tableStyleId>
              </a:tblPr>
              <a:tblGrid>
                <a:gridCol w="3108960">
                  <a:extLst>
                    <a:ext uri="{9D8B030D-6E8A-4147-A177-3AD203B41FA5}">
                      <a16:colId xmlns:a16="http://schemas.microsoft.com/office/drawing/2014/main" val="193251357"/>
                    </a:ext>
                  </a:extLst>
                </a:gridCol>
                <a:gridCol w="3063240">
                  <a:extLst>
                    <a:ext uri="{9D8B030D-6E8A-4147-A177-3AD203B41FA5}">
                      <a16:colId xmlns:a16="http://schemas.microsoft.com/office/drawing/2014/main" val="3973748787"/>
                    </a:ext>
                  </a:extLst>
                </a:gridCol>
              </a:tblGrid>
              <a:tr h="2713445">
                <a:tc>
                  <a:txBody>
                    <a:bodyPr/>
                    <a:lstStyle/>
                    <a:p>
                      <a:r>
                        <a:rPr lang="en-GB" sz="1600" dirty="0" smtClean="0"/>
                        <a:t>Quality Assurance</a:t>
                      </a:r>
                    </a:p>
                    <a:p>
                      <a:endParaRPr lang="en-GB" sz="1600" dirty="0" smtClean="0"/>
                    </a:p>
                    <a:p>
                      <a:endParaRPr lang="en-GB" sz="1600" dirty="0" smtClean="0"/>
                    </a:p>
                    <a:p>
                      <a:endParaRPr lang="en-GB" sz="1600" dirty="0" smtClean="0"/>
                    </a:p>
                    <a:p>
                      <a:endParaRPr lang="en-GB" sz="1600"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5">
                        <a:lumMod val="20000"/>
                        <a:lumOff val="80000"/>
                      </a:schemeClr>
                    </a:solidFill>
                  </a:tcPr>
                </a:tc>
                <a:tc>
                  <a:txBody>
                    <a:bodyPr/>
                    <a:lstStyle/>
                    <a:p>
                      <a:pPr marL="285750" indent="-285750">
                        <a:buFont typeface="Wingdings" panose="05000000000000000000" pitchFamily="2" charset="2"/>
                        <a:buChar char="v"/>
                      </a:pPr>
                      <a:r>
                        <a:rPr lang="en-GB" sz="1600" dirty="0" smtClean="0"/>
                        <a:t>Ensuring</a:t>
                      </a:r>
                      <a:r>
                        <a:rPr lang="en-GB" sz="1600" baseline="0" dirty="0" smtClean="0"/>
                        <a:t> internal quality assurance frameworks are in place</a:t>
                      </a:r>
                    </a:p>
                    <a:p>
                      <a:pPr marL="285750" indent="-285750">
                        <a:buFont typeface="Wingdings" panose="05000000000000000000" pitchFamily="2" charset="2"/>
                        <a:buChar char="v"/>
                      </a:pPr>
                      <a:r>
                        <a:rPr lang="en-GB" sz="1600" baseline="0" dirty="0" smtClean="0"/>
                        <a:t>Ensuring any identified learning is shared</a:t>
                      </a:r>
                    </a:p>
                    <a:p>
                      <a:pPr marL="285750" indent="-285750">
                        <a:buFont typeface="Wingdings" panose="05000000000000000000" pitchFamily="2" charset="2"/>
                        <a:buChar char="v"/>
                      </a:pPr>
                      <a:r>
                        <a:rPr lang="en-GB" sz="1600" baseline="0" dirty="0" smtClean="0"/>
                        <a:t>Review of the safeguarding adults audit processes within </a:t>
                      </a:r>
                      <a:r>
                        <a:rPr lang="en-GB" sz="1600" baseline="0" dirty="0" err="1" smtClean="0"/>
                        <a:t>Halton</a:t>
                      </a:r>
                      <a:endParaRPr lang="en-GB" sz="1600" baseline="0" dirty="0" smtClean="0"/>
                    </a:p>
                    <a:p>
                      <a:pPr marL="285750" indent="-285750">
                        <a:buFont typeface="Wingdings" panose="05000000000000000000" pitchFamily="2" charset="2"/>
                        <a:buChar char="v"/>
                      </a:pPr>
                      <a:r>
                        <a:rPr lang="en-GB" sz="1600" baseline="0" dirty="0" smtClean="0"/>
                        <a:t>Sharing of information across HSAB members and provider services</a:t>
                      </a:r>
                      <a:endParaRPr lang="en-GB" sz="1600"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932126552"/>
                  </a:ext>
                </a:extLst>
              </a:tr>
              <a:tr h="2955518">
                <a:tc>
                  <a:txBody>
                    <a:bodyPr/>
                    <a:lstStyle/>
                    <a:p>
                      <a:r>
                        <a:rPr lang="en-GB" sz="1600" b="1" dirty="0" smtClean="0"/>
                        <a:t>Co-production</a:t>
                      </a:r>
                      <a:r>
                        <a:rPr lang="en-GB" sz="1600" b="1" baseline="0" dirty="0" smtClean="0"/>
                        <a:t> &amp; Engagement</a:t>
                      </a:r>
                      <a:endParaRPr lang="en-GB" sz="1600" b="1"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5">
                        <a:lumMod val="40000"/>
                        <a:lumOff val="60000"/>
                      </a:schemeClr>
                    </a:solidFill>
                  </a:tcPr>
                </a:tc>
                <a:tc>
                  <a:txBody>
                    <a:bodyPr/>
                    <a:lstStyle/>
                    <a:p>
                      <a:pPr marL="285750" indent="-285750">
                        <a:buFont typeface="Wingdings" panose="05000000000000000000" pitchFamily="2" charset="2"/>
                        <a:buChar char="v"/>
                      </a:pPr>
                      <a:r>
                        <a:rPr lang="en-GB" sz="1600" b="1" dirty="0" smtClean="0"/>
                        <a:t>Ensuring</a:t>
                      </a:r>
                      <a:r>
                        <a:rPr lang="en-GB" sz="1600" b="1" baseline="0" dirty="0" smtClean="0"/>
                        <a:t> HSAB partner agencies have learning and professional development opportunities in place for their individual workforce</a:t>
                      </a:r>
                    </a:p>
                    <a:p>
                      <a:pPr marL="285750" indent="-285750">
                        <a:buFont typeface="Wingdings" panose="05000000000000000000" pitchFamily="2" charset="2"/>
                        <a:buChar char="v"/>
                      </a:pPr>
                      <a:r>
                        <a:rPr lang="en-GB" sz="1600" b="1" baseline="0" dirty="0" smtClean="0"/>
                        <a:t>Ensure there is a consistency and standardisation of safeguarding practice across </a:t>
                      </a:r>
                      <a:r>
                        <a:rPr lang="en-GB" sz="1600" b="1" baseline="0" dirty="0" err="1" smtClean="0"/>
                        <a:t>Halton</a:t>
                      </a:r>
                      <a:endParaRPr lang="en-GB" sz="1600" b="1" baseline="0" dirty="0" smtClean="0"/>
                    </a:p>
                    <a:p>
                      <a:pPr marL="285750" indent="-285750">
                        <a:buFont typeface="Wingdings" panose="05000000000000000000" pitchFamily="2" charset="2"/>
                        <a:buChar char="v"/>
                      </a:pPr>
                      <a:endParaRPr lang="en-GB" sz="1600" b="1"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144098601"/>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875111328"/>
              </p:ext>
            </p:extLst>
          </p:nvPr>
        </p:nvGraphicFramePr>
        <p:xfrm>
          <a:off x="6172200" y="1194255"/>
          <a:ext cx="6019800" cy="1310640"/>
        </p:xfrm>
        <a:graphic>
          <a:graphicData uri="http://schemas.openxmlformats.org/drawingml/2006/table">
            <a:tbl>
              <a:tblPr firstRow="1" bandRow="1">
                <a:tableStyleId>{22838BEF-8BB2-4498-84A7-C5851F593DF1}</a:tableStyleId>
              </a:tblPr>
              <a:tblGrid>
                <a:gridCol w="3009900">
                  <a:extLst>
                    <a:ext uri="{9D8B030D-6E8A-4147-A177-3AD203B41FA5}">
                      <a16:colId xmlns:a16="http://schemas.microsoft.com/office/drawing/2014/main" val="3264828967"/>
                    </a:ext>
                  </a:extLst>
                </a:gridCol>
                <a:gridCol w="3009900">
                  <a:extLst>
                    <a:ext uri="{9D8B030D-6E8A-4147-A177-3AD203B41FA5}">
                      <a16:colId xmlns:a16="http://schemas.microsoft.com/office/drawing/2014/main" val="1133611385"/>
                    </a:ext>
                  </a:extLst>
                </a:gridCol>
              </a:tblGrid>
              <a:tr h="370840">
                <a:tc>
                  <a:txBody>
                    <a:bodyPr/>
                    <a:lstStyle/>
                    <a:p>
                      <a:endParaRPr lang="en-GB" sz="1600" b="1"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5">
                        <a:lumMod val="40000"/>
                        <a:lumOff val="60000"/>
                      </a:schemeClr>
                    </a:solidFill>
                  </a:tcPr>
                </a:tc>
                <a:tc>
                  <a:txBody>
                    <a:bodyPr/>
                    <a:lstStyle/>
                    <a:p>
                      <a:pPr marL="285750" indent="-285750">
                        <a:buFont typeface="Wingdings" panose="05000000000000000000" pitchFamily="2" charset="2"/>
                        <a:buChar char="v"/>
                      </a:pPr>
                      <a:r>
                        <a:rPr lang="en-GB" sz="1600" b="1" dirty="0" smtClean="0"/>
                        <a:t>Ensure all</a:t>
                      </a:r>
                      <a:r>
                        <a:rPr lang="en-GB" sz="1600" b="1" baseline="0" dirty="0" smtClean="0"/>
                        <a:t> agencies promote a Making Safeguarding Personal approach</a:t>
                      </a:r>
                    </a:p>
                    <a:p>
                      <a:pPr marL="285750" indent="-285750">
                        <a:buFont typeface="Wingdings" panose="05000000000000000000" pitchFamily="2" charset="2"/>
                        <a:buChar char="v"/>
                      </a:pPr>
                      <a:r>
                        <a:rPr lang="en-GB" sz="1600" b="1" baseline="0" dirty="0" smtClean="0"/>
                        <a:t>Ensure that there is effective communication of training</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76372735"/>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53753698"/>
              </p:ext>
            </p:extLst>
          </p:nvPr>
        </p:nvGraphicFramePr>
        <p:xfrm>
          <a:off x="6172200" y="2504895"/>
          <a:ext cx="6019800" cy="4413340"/>
        </p:xfrm>
        <a:graphic>
          <a:graphicData uri="http://schemas.openxmlformats.org/drawingml/2006/table">
            <a:tbl>
              <a:tblPr firstRow="1" bandRow="1">
                <a:tableStyleId>{5C22544A-7EE6-4342-B048-85BDC9FD1C3A}</a:tableStyleId>
              </a:tblPr>
              <a:tblGrid>
                <a:gridCol w="3009900">
                  <a:extLst>
                    <a:ext uri="{9D8B030D-6E8A-4147-A177-3AD203B41FA5}">
                      <a16:colId xmlns:a16="http://schemas.microsoft.com/office/drawing/2014/main" val="2396359008"/>
                    </a:ext>
                  </a:extLst>
                </a:gridCol>
                <a:gridCol w="3009900">
                  <a:extLst>
                    <a:ext uri="{9D8B030D-6E8A-4147-A177-3AD203B41FA5}">
                      <a16:colId xmlns:a16="http://schemas.microsoft.com/office/drawing/2014/main" val="3964898528"/>
                    </a:ext>
                  </a:extLst>
                </a:gridCol>
              </a:tblGrid>
              <a:tr h="4413340">
                <a:tc>
                  <a:txBody>
                    <a:bodyPr/>
                    <a:lstStyle/>
                    <a:p>
                      <a:r>
                        <a:rPr lang="en-GB" dirty="0" smtClean="0">
                          <a:solidFill>
                            <a:schemeClr val="tx1">
                              <a:lumMod val="95000"/>
                              <a:lumOff val="5000"/>
                            </a:schemeClr>
                          </a:solidFill>
                        </a:rPr>
                        <a:t>Learning</a:t>
                      </a:r>
                      <a:r>
                        <a:rPr lang="en-GB" baseline="0" dirty="0" smtClean="0">
                          <a:solidFill>
                            <a:schemeClr val="tx1">
                              <a:lumMod val="95000"/>
                              <a:lumOff val="5000"/>
                            </a:schemeClr>
                          </a:solidFill>
                        </a:rPr>
                        <a:t> &amp; Professional development</a:t>
                      </a:r>
                      <a:endParaRPr lang="en-GB" dirty="0">
                        <a:solidFill>
                          <a:schemeClr val="tx1">
                            <a:lumMod val="95000"/>
                            <a:lumOff val="5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5">
                        <a:lumMod val="20000"/>
                        <a:lumOff val="80000"/>
                      </a:schemeClr>
                    </a:solidFill>
                  </a:tcPr>
                </a:tc>
                <a:tc>
                  <a:txBody>
                    <a:bodyPr/>
                    <a:lstStyle/>
                    <a:p>
                      <a:pPr marL="285750" indent="-285750">
                        <a:buFont typeface="Wingdings" panose="05000000000000000000" pitchFamily="2" charset="2"/>
                        <a:buChar char="v"/>
                      </a:pPr>
                      <a:r>
                        <a:rPr lang="en-GB" sz="1600" dirty="0" smtClean="0">
                          <a:solidFill>
                            <a:schemeClr val="tx1">
                              <a:lumMod val="95000"/>
                              <a:lumOff val="5000"/>
                            </a:schemeClr>
                          </a:solidFill>
                        </a:rPr>
                        <a:t>Reassurance that safeguarding</a:t>
                      </a:r>
                      <a:r>
                        <a:rPr lang="en-GB" sz="1600" baseline="0" dirty="0" smtClean="0">
                          <a:solidFill>
                            <a:schemeClr val="tx1">
                              <a:lumMod val="95000"/>
                              <a:lumOff val="5000"/>
                            </a:schemeClr>
                          </a:solidFill>
                        </a:rPr>
                        <a:t> approaches are developed actively including representation from all key areas</a:t>
                      </a:r>
                    </a:p>
                    <a:p>
                      <a:pPr marL="285750" indent="-285750">
                        <a:buFont typeface="Wingdings" panose="05000000000000000000" pitchFamily="2" charset="2"/>
                        <a:buChar char="v"/>
                      </a:pPr>
                      <a:r>
                        <a:rPr lang="en-GB" sz="1600" baseline="0" dirty="0" smtClean="0">
                          <a:solidFill>
                            <a:schemeClr val="tx1">
                              <a:lumMod val="95000"/>
                              <a:lumOff val="5000"/>
                            </a:schemeClr>
                          </a:solidFill>
                        </a:rPr>
                        <a:t>Ensure that the voice of people who use services are heard, are involved in developing policy and are at the centre of any health and social care intervention ensuring their rights, wishes and feelings are at the heart of the decision making process</a:t>
                      </a:r>
                      <a:endParaRPr lang="en-GB" sz="1600" dirty="0">
                        <a:solidFill>
                          <a:schemeClr val="tx1">
                            <a:lumMod val="95000"/>
                            <a:lumOff val="5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227665232"/>
                  </a:ext>
                </a:extLst>
              </a:tr>
            </a:tbl>
          </a:graphicData>
        </a:graphic>
      </p:graphicFrame>
      <p:pic>
        <p:nvPicPr>
          <p:cNvPr id="3" name="Picture 2"/>
          <p:cNvPicPr>
            <a:picLocks noChangeAspect="1"/>
          </p:cNvPicPr>
          <p:nvPr/>
        </p:nvPicPr>
        <p:blipFill>
          <a:blip r:embed="rId4"/>
          <a:stretch>
            <a:fillRect/>
          </a:stretch>
        </p:blipFill>
        <p:spPr>
          <a:xfrm>
            <a:off x="295817" y="1551393"/>
            <a:ext cx="2142857" cy="2142857"/>
          </a:xfrm>
          <a:prstGeom prst="rect">
            <a:avLst/>
          </a:prstGeom>
        </p:spPr>
      </p:pic>
      <p:pic>
        <p:nvPicPr>
          <p:cNvPr id="16" name="Picture 15"/>
          <p:cNvPicPr/>
          <p:nvPr/>
        </p:nvPicPr>
        <p:blipFill>
          <a:blip r:embed="rId5">
            <a:extLst>
              <a:ext uri="{28A0092B-C50C-407E-A947-70E740481C1C}">
                <a14:useLocalDpi xmlns:a14="http://schemas.microsoft.com/office/drawing/2010/main" val="0"/>
              </a:ext>
            </a:extLst>
          </a:blip>
          <a:srcRect/>
          <a:stretch>
            <a:fillRect/>
          </a:stretch>
        </p:blipFill>
        <p:spPr bwMode="auto">
          <a:xfrm>
            <a:off x="0" y="4711565"/>
            <a:ext cx="3091542" cy="1258161"/>
          </a:xfrm>
          <a:prstGeom prst="rect">
            <a:avLst/>
          </a:prstGeom>
          <a:noFill/>
          <a:ln>
            <a:noFill/>
          </a:ln>
        </p:spPr>
      </p:pic>
      <p:pic>
        <p:nvPicPr>
          <p:cNvPr id="17" name="Picture 16"/>
          <p:cNvPicPr/>
          <p:nvPr/>
        </p:nvPicPr>
        <p:blipFill>
          <a:blip r:embed="rId6">
            <a:extLst>
              <a:ext uri="{28A0092B-C50C-407E-A947-70E740481C1C}">
                <a14:useLocalDpi xmlns:a14="http://schemas.microsoft.com/office/drawing/2010/main" val="0"/>
              </a:ext>
            </a:extLst>
          </a:blip>
          <a:srcRect/>
          <a:stretch>
            <a:fillRect/>
          </a:stretch>
        </p:blipFill>
        <p:spPr bwMode="auto">
          <a:xfrm>
            <a:off x="6204857" y="3490734"/>
            <a:ext cx="2952206" cy="1550075"/>
          </a:xfrm>
          <a:prstGeom prst="rect">
            <a:avLst/>
          </a:prstGeom>
          <a:noFill/>
          <a:ln>
            <a:noFill/>
          </a:ln>
        </p:spPr>
      </p:pic>
    </p:spTree>
    <p:extLst>
      <p:ext uri="{BB962C8B-B14F-4D97-AF65-F5344CB8AC3E}">
        <p14:creationId xmlns:p14="http://schemas.microsoft.com/office/powerpoint/2010/main" val="4279155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05"/>
            <a:ext cx="10515600" cy="1257460"/>
          </a:xfrm>
          <a:solidFill>
            <a:schemeClr val="accent1">
              <a:lumMod val="40000"/>
              <a:lumOff val="60000"/>
            </a:schemeClr>
          </a:solidFill>
        </p:spPr>
        <p:txBody>
          <a:bodyPr/>
          <a:lstStyle/>
          <a:p>
            <a:r>
              <a:rPr lang="en-GB" b="1" dirty="0" smtClean="0">
                <a:solidFill>
                  <a:schemeClr val="accent1">
                    <a:lumMod val="50000"/>
                  </a:schemeClr>
                </a:solidFill>
                <a:latin typeface="+mn-lt"/>
              </a:rPr>
              <a:t>HSAB Achievements 2021/22</a:t>
            </a:r>
            <a:endParaRPr lang="en-GB" b="1" dirty="0">
              <a:solidFill>
                <a:schemeClr val="accent1">
                  <a:lumMod val="50000"/>
                </a:schemeClr>
              </a:solidFill>
              <a:latin typeface="+mn-l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47237588"/>
              </p:ext>
            </p:extLst>
          </p:nvPr>
        </p:nvGraphicFramePr>
        <p:xfrm>
          <a:off x="15875" y="1189038"/>
          <a:ext cx="12176124" cy="3901440"/>
        </p:xfrm>
        <a:graphic>
          <a:graphicData uri="http://schemas.openxmlformats.org/drawingml/2006/table">
            <a:tbl>
              <a:tblPr firstRow="1" bandRow="1">
                <a:tableStyleId>{5C22544A-7EE6-4342-B048-85BDC9FD1C3A}</a:tableStyleId>
              </a:tblPr>
              <a:tblGrid>
                <a:gridCol w="2675074">
                  <a:extLst>
                    <a:ext uri="{9D8B030D-6E8A-4147-A177-3AD203B41FA5}">
                      <a16:colId xmlns:a16="http://schemas.microsoft.com/office/drawing/2014/main" val="3753664701"/>
                    </a:ext>
                  </a:extLst>
                </a:gridCol>
                <a:gridCol w="4637314">
                  <a:extLst>
                    <a:ext uri="{9D8B030D-6E8A-4147-A177-3AD203B41FA5}">
                      <a16:colId xmlns:a16="http://schemas.microsoft.com/office/drawing/2014/main" val="1709495678"/>
                    </a:ext>
                  </a:extLst>
                </a:gridCol>
                <a:gridCol w="4863736">
                  <a:extLst>
                    <a:ext uri="{9D8B030D-6E8A-4147-A177-3AD203B41FA5}">
                      <a16:colId xmlns:a16="http://schemas.microsoft.com/office/drawing/2014/main" val="461914071"/>
                    </a:ext>
                  </a:extLst>
                </a:gridCol>
              </a:tblGrid>
              <a:tr h="342430">
                <a:tc>
                  <a:txBody>
                    <a:bodyPr/>
                    <a:lstStyle/>
                    <a:p>
                      <a:r>
                        <a:rPr lang="en-GB" dirty="0" smtClean="0"/>
                        <a:t>Priority</a:t>
                      </a:r>
                      <a:endParaRPr lang="en-GB" dirty="0"/>
                    </a:p>
                  </a:txBody>
                  <a:tcPr/>
                </a:tc>
                <a:tc>
                  <a:txBody>
                    <a:bodyPr/>
                    <a:lstStyle/>
                    <a:p>
                      <a:r>
                        <a:rPr lang="en-GB" dirty="0" smtClean="0"/>
                        <a:t>What we said we’d do</a:t>
                      </a:r>
                      <a:endParaRPr lang="en-GB" dirty="0"/>
                    </a:p>
                  </a:txBody>
                  <a:tcPr/>
                </a:tc>
                <a:tc>
                  <a:txBody>
                    <a:bodyPr/>
                    <a:lstStyle/>
                    <a:p>
                      <a:r>
                        <a:rPr lang="en-GB" dirty="0" smtClean="0"/>
                        <a:t>What we did</a:t>
                      </a:r>
                      <a:endParaRPr lang="en-GB" dirty="0"/>
                    </a:p>
                  </a:txBody>
                  <a:tcPr/>
                </a:tc>
                <a:extLst>
                  <a:ext uri="{0D108BD9-81ED-4DB2-BD59-A6C34878D82A}">
                    <a16:rowId xmlns:a16="http://schemas.microsoft.com/office/drawing/2014/main" val="2020523331"/>
                  </a:ext>
                </a:extLst>
              </a:tr>
              <a:tr h="985074">
                <a:tc>
                  <a:txBody>
                    <a:bodyPr/>
                    <a:lstStyle/>
                    <a:p>
                      <a:r>
                        <a:rPr lang="en-GB" sz="1600" b="1" dirty="0" smtClean="0"/>
                        <a:t>Quality</a:t>
                      </a:r>
                      <a:r>
                        <a:rPr lang="en-GB" sz="1600" b="1" baseline="0" dirty="0" smtClean="0"/>
                        <a:t> Assurance</a:t>
                      </a:r>
                      <a:endParaRPr lang="en-GB" sz="1600" b="1" dirty="0"/>
                    </a:p>
                  </a:txBody>
                  <a:tcPr/>
                </a:tc>
                <a:tc>
                  <a:txBody>
                    <a:bodyPr/>
                    <a:lstStyle/>
                    <a:p>
                      <a:r>
                        <a:rPr lang="en-GB" sz="1600" dirty="0" smtClean="0"/>
                        <a:t>Ensuring</a:t>
                      </a:r>
                      <a:r>
                        <a:rPr lang="en-GB" sz="1600" baseline="0" dirty="0" smtClean="0"/>
                        <a:t> internal quality assurance frameworks are in place</a:t>
                      </a:r>
                      <a:endParaRPr lang="en-GB" sz="1600" dirty="0"/>
                    </a:p>
                  </a:txBody>
                  <a:tcPr/>
                </a:tc>
                <a:tc>
                  <a:txBody>
                    <a:bodyPr/>
                    <a:lstStyle/>
                    <a:p>
                      <a:r>
                        <a:rPr lang="en-GB" sz="1600" dirty="0" smtClean="0"/>
                        <a:t>Following</a:t>
                      </a:r>
                      <a:r>
                        <a:rPr lang="en-GB" sz="1600" baseline="0" dirty="0" smtClean="0"/>
                        <a:t> a restructure of HSAB last year, the Board now has a clear reporting structure in place which ensures that work programmes are closely monitored and any issues are identified and resolved quickly.</a:t>
                      </a:r>
                      <a:endParaRPr lang="en-GB" sz="1600" dirty="0"/>
                    </a:p>
                  </a:txBody>
                  <a:tcPr/>
                </a:tc>
                <a:extLst>
                  <a:ext uri="{0D108BD9-81ED-4DB2-BD59-A6C34878D82A}">
                    <a16:rowId xmlns:a16="http://schemas.microsoft.com/office/drawing/2014/main" val="2393288766"/>
                  </a:ext>
                </a:extLst>
              </a:tr>
              <a:tr h="759915">
                <a:tc>
                  <a:txBody>
                    <a:bodyPr/>
                    <a:lstStyle/>
                    <a:p>
                      <a:endParaRPr lang="en-GB" sz="1600" dirty="0"/>
                    </a:p>
                  </a:txBody>
                  <a:tcPr/>
                </a:tc>
                <a:tc>
                  <a:txBody>
                    <a:bodyPr/>
                    <a:lstStyle/>
                    <a:p>
                      <a:r>
                        <a:rPr lang="en-GB" sz="1600" dirty="0" smtClean="0"/>
                        <a:t>Share</a:t>
                      </a:r>
                      <a:r>
                        <a:rPr lang="en-GB" sz="1600" baseline="0" dirty="0" smtClean="0"/>
                        <a:t> identified learning</a:t>
                      </a:r>
                      <a:endParaRPr lang="en-GB" sz="1600" dirty="0"/>
                    </a:p>
                  </a:txBody>
                  <a:tcPr/>
                </a:tc>
                <a:tc>
                  <a:txBody>
                    <a:bodyPr/>
                    <a:lstStyle/>
                    <a:p>
                      <a:r>
                        <a:rPr lang="en-GB" sz="1600" dirty="0" smtClean="0"/>
                        <a:t>The</a:t>
                      </a:r>
                      <a:r>
                        <a:rPr lang="en-GB" sz="1600" baseline="0" dirty="0" smtClean="0"/>
                        <a:t> Safeguarding Practice Sub Group ensures that any lessons learned or areas of good practice are shared and adopted where possible.</a:t>
                      </a:r>
                      <a:endParaRPr lang="en-GB" sz="1600" dirty="0"/>
                    </a:p>
                  </a:txBody>
                  <a:tcPr/>
                </a:tc>
                <a:extLst>
                  <a:ext uri="{0D108BD9-81ED-4DB2-BD59-A6C34878D82A}">
                    <a16:rowId xmlns:a16="http://schemas.microsoft.com/office/drawing/2014/main" val="702509910"/>
                  </a:ext>
                </a:extLst>
              </a:tr>
              <a:tr h="759915">
                <a:tc>
                  <a:txBody>
                    <a:bodyPr/>
                    <a:lstStyle/>
                    <a:p>
                      <a:endParaRPr lang="en-GB" sz="1600" dirty="0"/>
                    </a:p>
                  </a:txBody>
                  <a:tcPr/>
                </a:tc>
                <a:tc>
                  <a:txBody>
                    <a:bodyPr/>
                    <a:lstStyle/>
                    <a:p>
                      <a:r>
                        <a:rPr lang="en-GB" sz="1600" dirty="0" smtClean="0"/>
                        <a:t>Review</a:t>
                      </a:r>
                      <a:r>
                        <a:rPr lang="en-GB" sz="1600" baseline="0" dirty="0" smtClean="0"/>
                        <a:t> of the safeguarding adults audit processes within </a:t>
                      </a:r>
                      <a:r>
                        <a:rPr lang="en-GB" sz="1600" baseline="0" dirty="0" err="1" smtClean="0"/>
                        <a:t>Halton</a:t>
                      </a:r>
                      <a:endParaRPr lang="en-GB" sz="1600" dirty="0"/>
                    </a:p>
                  </a:txBody>
                  <a:tcPr/>
                </a:tc>
                <a:tc>
                  <a:txBody>
                    <a:bodyPr/>
                    <a:lstStyle/>
                    <a:p>
                      <a:r>
                        <a:rPr lang="en-GB" sz="1600" dirty="0" smtClean="0"/>
                        <a:t>The Safeguarding Adult Case File</a:t>
                      </a:r>
                      <a:r>
                        <a:rPr lang="en-GB" sz="1600" baseline="0" dirty="0" smtClean="0"/>
                        <a:t> Audit policy was reviewed and updated, with the new process to go live from July 2022.</a:t>
                      </a:r>
                      <a:endParaRPr lang="en-GB" sz="1600" dirty="0"/>
                    </a:p>
                  </a:txBody>
                  <a:tcPr/>
                </a:tc>
                <a:extLst>
                  <a:ext uri="{0D108BD9-81ED-4DB2-BD59-A6C34878D82A}">
                    <a16:rowId xmlns:a16="http://schemas.microsoft.com/office/drawing/2014/main" val="4038970824"/>
                  </a:ext>
                </a:extLst>
              </a:tr>
              <a:tr h="759915">
                <a:tc>
                  <a:txBody>
                    <a:bodyPr/>
                    <a:lstStyle/>
                    <a:p>
                      <a:endParaRPr lang="en-GB" sz="1600" dirty="0"/>
                    </a:p>
                  </a:txBody>
                  <a:tcPr/>
                </a:tc>
                <a:tc>
                  <a:txBody>
                    <a:bodyPr/>
                    <a:lstStyle/>
                    <a:p>
                      <a:r>
                        <a:rPr lang="en-GB" sz="1600" dirty="0" smtClean="0"/>
                        <a:t>Sharing of information across HSAB members and provider services</a:t>
                      </a:r>
                    </a:p>
                    <a:p>
                      <a:endParaRPr lang="en-GB" sz="1600" dirty="0" smtClean="0"/>
                    </a:p>
                  </a:txBody>
                  <a:tcPr/>
                </a:tc>
                <a:tc>
                  <a:txBody>
                    <a:bodyPr/>
                    <a:lstStyle/>
                    <a:p>
                      <a:r>
                        <a:rPr lang="en-GB" sz="1600" dirty="0" smtClean="0"/>
                        <a:t>The</a:t>
                      </a:r>
                      <a:r>
                        <a:rPr lang="en-GB" sz="1600" baseline="0" dirty="0" smtClean="0"/>
                        <a:t> Chairs of each sub group are asked to share information within their groups on a regular basis, with quarterly reports presented to the Board. </a:t>
                      </a:r>
                      <a:endParaRPr lang="en-GB" sz="1600" dirty="0"/>
                    </a:p>
                  </a:txBody>
                  <a:tcPr/>
                </a:tc>
                <a:extLst>
                  <a:ext uri="{0D108BD9-81ED-4DB2-BD59-A6C34878D82A}">
                    <a16:rowId xmlns:a16="http://schemas.microsoft.com/office/drawing/2014/main" val="2945109990"/>
                  </a:ext>
                </a:extLst>
              </a:tr>
            </a:tbl>
          </a:graphicData>
        </a:graphic>
      </p:graphicFrame>
      <p:pic>
        <p:nvPicPr>
          <p:cNvPr id="4" name="Picture 3" descr="cid:image002.jpg@01D69251.A40649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5850" y="-68105"/>
            <a:ext cx="3486150" cy="1257459"/>
          </a:xfrm>
          <a:prstGeom prst="rect">
            <a:avLst/>
          </a:prstGeom>
          <a:noFill/>
          <a:ln>
            <a:noFill/>
          </a:ln>
        </p:spPr>
      </p:pic>
      <p:pic>
        <p:nvPicPr>
          <p:cNvPr id="5" name="Picture 4"/>
          <p:cNvPicPr>
            <a:picLocks noChangeAspect="1"/>
          </p:cNvPicPr>
          <p:nvPr/>
        </p:nvPicPr>
        <p:blipFill>
          <a:blip r:embed="rId4"/>
          <a:stretch>
            <a:fillRect/>
          </a:stretch>
        </p:blipFill>
        <p:spPr>
          <a:xfrm>
            <a:off x="178251" y="2293096"/>
            <a:ext cx="2142857" cy="2079207"/>
          </a:xfrm>
          <a:prstGeom prst="rect">
            <a:avLst/>
          </a:prstGeom>
        </p:spPr>
      </p:pic>
    </p:spTree>
    <p:extLst>
      <p:ext uri="{BB962C8B-B14F-4D97-AF65-F5344CB8AC3E}">
        <p14:creationId xmlns:p14="http://schemas.microsoft.com/office/powerpoint/2010/main" val="25774149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file>

<file path=customXml/item3.xml><?xml version="1.0" encoding="utf-8"?>
<ct:contentTypeSchema xmlns:ct="http://schemas.microsoft.com/office/2006/metadata/contentType" xmlns:ma="http://schemas.microsoft.com/office/2006/metadata/properties/metaAttributes" ct:_="" ma:_="" ma:contentTypeName="Document" ma:contentTypeID="0x01010033DF95642045C04EA55963787A5E5C25" ma:contentTypeVersion="3" ma:contentTypeDescription="Create a new document." ma:contentTypeScope="" ma:versionID="30df4d3c562784e5efa2463b77ce2107">
  <xsd:schema xmlns:xsd="http://www.w3.org/2001/XMLSchema" xmlns:xs="http://www.w3.org/2001/XMLSchema" xmlns:p="http://schemas.microsoft.com/office/2006/metadata/properties" xmlns:ns1="http://schemas.microsoft.com/sharepoint/v3" xmlns:ns2="752ecd1f-4185-4f2a-9830-15d3ce795b03" xmlns:ns3="9e14bc9f-d43a-4562-9a47-6bccc43a8b23" targetNamespace="http://schemas.microsoft.com/office/2006/metadata/properties" ma:root="true" ma:fieldsID="337390625865b6632969e5e1d3c9a821" ns1:_="" ns2:_="" ns3:_="">
    <xsd:import namespace="http://schemas.microsoft.com/sharepoint/v3"/>
    <xsd:import namespace="752ecd1f-4185-4f2a-9830-15d3ce795b03"/>
    <xsd:import namespace="9e14bc9f-d43a-4562-9a47-6bccc43a8b23"/>
    <xsd:element name="properties">
      <xsd:complexType>
        <xsd:sequence>
          <xsd:element name="documentManagement">
            <xsd:complexType>
              <xsd:all>
                <xsd:element ref="ns2:_dlc_DocId" minOccurs="0"/>
                <xsd:element ref="ns2:_dlc_DocIdUrl" minOccurs="0"/>
                <xsd:element ref="ns2:_dlc_DocIdPersistId" minOccurs="0"/>
                <xsd:element ref="ns3:38D7918E8D62_DiskName" minOccurs="0"/>
                <xsd:element ref="ns1:FileShareFlag" minOccurs="0"/>
                <xsd:element ref="ns1:LargeFileSiz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ShareFlag" ma:index="12" nillable="true" ma:displayName="File Share Flag" ma:default="0.0" ma:hidden="true" ma:internalName="_x0024_Resources_x003a_FSDLResources_x002c_VDL_FileShareFlag_x003b_" ma:readOnly="true">
      <xsd:simpleType>
        <xsd:restriction base="dms:Number"/>
      </xsd:simpleType>
    </xsd:element>
    <xsd:element name="LargeFileSize" ma:index="13" nillable="true" ma:displayName="Linked File Size" ma:hidden="true" ma:internalName="LargeFileSiz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2ecd1f-4185-4f2a-9830-15d3ce795b0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e14bc9f-d43a-4562-9a47-6bccc43a8b23" elementFormDefault="qualified">
    <xsd:import namespace="http://schemas.microsoft.com/office/2006/documentManagement/types"/>
    <xsd:import namespace="http://schemas.microsoft.com/office/infopath/2007/PartnerControls"/>
    <xsd:element name="38D7918E8D62_DiskName" ma:index="11" nillable="true" ma:displayName="DiskName" ma:description="" ma:hidden="true" ma:internalName="DiskName"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9EE326-ADC9-46B7-BAC6-942622F6B659}">
  <ds:schemaRefs>
    <ds:schemaRef ds:uri="http://schemas.microsoft.com/sharepoint/v3/contenttype/forms"/>
  </ds:schemaRefs>
</ds:datastoreItem>
</file>

<file path=customXml/itemProps2.xml><?xml version="1.0" encoding="utf-8"?>
<ds:datastoreItem xmlns:ds="http://schemas.openxmlformats.org/officeDocument/2006/customXml" ds:itemID="{42B2732A-2F54-4268-AAE0-4D7DA985CB2E}">
  <ds:schemaRefs>
    <ds:schemaRef ds:uri="http://schemas.microsoft.com/sharepoint/events"/>
  </ds:schemaRefs>
</ds:datastoreItem>
</file>

<file path=customXml/itemProps3.xml><?xml version="1.0" encoding="utf-8"?>
<ds:datastoreItem xmlns:ds="http://schemas.openxmlformats.org/officeDocument/2006/customXml" ds:itemID="{17019BA6-7D74-489D-8A5F-6333ED0637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52ecd1f-4185-4f2a-9830-15d3ce795b03"/>
    <ds:schemaRef ds:uri="9e14bc9f-d43a-4562-9a47-6bccc43a8b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1049</TotalTime>
  <Words>7250</Words>
  <Application>Microsoft Office PowerPoint</Application>
  <PresentationFormat>Widescreen</PresentationFormat>
  <Paragraphs>533</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MS Mincho</vt:lpstr>
      <vt:lpstr>Times New Roman</vt:lpstr>
      <vt:lpstr>Wingdings</vt:lpstr>
      <vt:lpstr>Office Theme</vt:lpstr>
      <vt:lpstr>Halton Safeguarding Adults Board Annual Report April 2021 – March 2022</vt:lpstr>
      <vt:lpstr>Message from the Chair</vt:lpstr>
      <vt:lpstr>Key Safeguarding Facts 2021-22</vt:lpstr>
      <vt:lpstr>Deprivation of Liberty Safeguards</vt:lpstr>
      <vt:lpstr>Overview of the Board</vt:lpstr>
      <vt:lpstr>Overview of the Board</vt:lpstr>
      <vt:lpstr>Overview of the Board</vt:lpstr>
      <vt:lpstr>Priorities for 2021-22</vt:lpstr>
      <vt:lpstr>HSAB Achievements 2021/22</vt:lpstr>
      <vt:lpstr>HSAB Achievements 2021/22</vt:lpstr>
      <vt:lpstr>HSAB Achievements 2021/22</vt:lpstr>
      <vt:lpstr>HSAB Achievements 2021/22</vt:lpstr>
      <vt:lpstr>Partner Achievements 2021/22</vt:lpstr>
      <vt:lpstr>Partner Achievements 2021/22</vt:lpstr>
      <vt:lpstr>Partner Achievements 2021/22</vt:lpstr>
      <vt:lpstr>Partner Achievements 2021/22</vt:lpstr>
      <vt:lpstr>Partner Achievements 2021/22</vt:lpstr>
      <vt:lpstr>Partner Achievements 2021/22</vt:lpstr>
      <vt:lpstr>Partner Achievements 2021/22</vt:lpstr>
      <vt:lpstr>Partner Achievements 2021/22</vt:lpstr>
      <vt:lpstr>Partner Achievements 2021/22</vt:lpstr>
      <vt:lpstr>Partner Achievements 2021/22</vt:lpstr>
      <vt:lpstr>Partner Achievements 2021/22</vt:lpstr>
      <vt:lpstr>Partner Achievements 2021/22</vt:lpstr>
      <vt:lpstr>Partner Achievements 2021/22</vt:lpstr>
      <vt:lpstr>Partner Achievements 2021/22</vt:lpstr>
      <vt:lpstr>HSAB Strategic Planning Event</vt:lpstr>
      <vt:lpstr>HSAB Strategic Planning Event</vt:lpstr>
      <vt:lpstr>National Safeguarding Week</vt:lpstr>
      <vt:lpstr>National Safeguarding Week</vt:lpstr>
      <vt:lpstr>Asylum Seekers &amp; Refugees in Halton</vt:lpstr>
      <vt:lpstr>Asylum Seekers &amp; Refugees in Halton</vt:lpstr>
      <vt:lpstr>LeDeR Update</vt:lpstr>
      <vt:lpstr>LeDeR Update continued</vt:lpstr>
    </vt:vector>
  </TitlesOfParts>
  <Company>Halton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Halton Safeguarding Adults Board Annual Report April 2021 – March 2023</dc:title>
  <dc:creator>Katy Rushworth</dc:creator>
  <cp:lastModifiedBy>Katy Rushworth</cp:lastModifiedBy>
  <cp:revision>156</cp:revision>
  <dcterms:created xsi:type="dcterms:W3CDTF">2022-04-21T13:36:34Z</dcterms:created>
  <dcterms:modified xsi:type="dcterms:W3CDTF">2022-09-01T13:49:35Z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0x01010033DF95642045C04EA55963787A5E5C25</vt:lpwstr>
  </property>
</Properties>
</file>