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81" r:id="rId3"/>
    <p:sldId id="274" r:id="rId4"/>
    <p:sldId id="276" r:id="rId5"/>
    <p:sldId id="277" r:id="rId6"/>
    <p:sldId id="266" r:id="rId7"/>
    <p:sldId id="280" r:id="rId8"/>
    <p:sldId id="268" r:id="rId9"/>
    <p:sldId id="275" r:id="rId10"/>
    <p:sldId id="278" r:id="rId11"/>
    <p:sldId id="273" r:id="rId12"/>
    <p:sldId id="279" r:id="rId13"/>
    <p:sldId id="282" r:id="rId14"/>
    <p:sldId id="26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AB9C"/>
    <a:srgbClr val="3E4478"/>
    <a:srgbClr val="EE1231"/>
    <a:srgbClr val="E0B61C"/>
    <a:srgbClr val="20BA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D697CAA-DF3B-472C-BA79-CCF80C5DB4AB}" type="datetimeFigureOut">
              <a:rPr lang="en-GB" smtClean="0"/>
              <a:t>22/11/2022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171A0A4-946A-4167-821A-35F4C7FA8975}" type="slidenum">
              <a:rPr lang="en-GB" smtClean="0"/>
              <a:t>‹#›</a:t>
            </a:fld>
            <a:endParaRPr lang="en-GB"/>
          </a:p>
        </p:txBody>
      </p:sp>
    </p:spTree>
    <p:extLst>
      <p:ext uri="{BB962C8B-B14F-4D97-AF65-F5344CB8AC3E}">
        <p14:creationId xmlns:p14="http://schemas.microsoft.com/office/powerpoint/2010/main" val="28881038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7F0CF8-6E95-4489-A101-7455FB3C2028}" type="datetimeFigureOut">
              <a:rPr lang="en-GB" smtClean="0"/>
              <a:t>22/11/2022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69F3DD-8D27-4D62-A3F9-3F674AF59E09}" type="slidenum">
              <a:rPr lang="en-GB" smtClean="0"/>
              <a:t>‹#›</a:t>
            </a:fld>
            <a:endParaRPr lang="en-GB"/>
          </a:p>
        </p:txBody>
      </p:sp>
    </p:spTree>
    <p:extLst>
      <p:ext uri="{BB962C8B-B14F-4D97-AF65-F5344CB8AC3E}">
        <p14:creationId xmlns:p14="http://schemas.microsoft.com/office/powerpoint/2010/main" val="405145112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469F3DD-8D27-4D62-A3F9-3F674AF59E09}" type="slidenum">
              <a:rPr lang="en-GB" smtClean="0"/>
              <a:t>1</a:t>
            </a:fld>
            <a:endParaRPr lang="en-GB"/>
          </a:p>
        </p:txBody>
      </p:sp>
    </p:spTree>
    <p:extLst>
      <p:ext uri="{BB962C8B-B14F-4D97-AF65-F5344CB8AC3E}">
        <p14:creationId xmlns:p14="http://schemas.microsoft.com/office/powerpoint/2010/main" val="995791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469F3DD-8D27-4D62-A3F9-3F674AF59E09}" type="slidenum">
              <a:rPr lang="en-GB" smtClean="0"/>
              <a:t>14</a:t>
            </a:fld>
            <a:endParaRPr lang="en-GB"/>
          </a:p>
        </p:txBody>
      </p:sp>
    </p:spTree>
    <p:extLst>
      <p:ext uri="{BB962C8B-B14F-4D97-AF65-F5344CB8AC3E}">
        <p14:creationId xmlns:p14="http://schemas.microsoft.com/office/powerpoint/2010/main" val="1004004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F236BD6-E09C-4A39-A972-6D1D785663EA}" type="datetime1">
              <a:rPr lang="en-GB" smtClean="0"/>
              <a:t>22/11/2022</a:t>
            </a:fld>
            <a:endParaRPr lang="en-GB"/>
          </a:p>
        </p:txBody>
      </p:sp>
      <p:sp>
        <p:nvSpPr>
          <p:cNvPr id="5" name="Footer Placeholder 4"/>
          <p:cNvSpPr>
            <a:spLocks noGrp="1"/>
          </p:cNvSpPr>
          <p:nvPr>
            <p:ph type="ftr" sz="quarter" idx="11"/>
          </p:nvPr>
        </p:nvSpPr>
        <p:spPr/>
        <p:txBody>
          <a:bodyPr/>
          <a:lstStyle/>
          <a:p>
            <a:r>
              <a:rPr lang="en-GB" smtClean="0"/>
              <a:t>PCF domain</a:t>
            </a:r>
            <a:endParaRPr lang="en-GB"/>
          </a:p>
        </p:txBody>
      </p:sp>
      <p:sp>
        <p:nvSpPr>
          <p:cNvPr id="6" name="Slide Number Placeholder 5"/>
          <p:cNvSpPr>
            <a:spLocks noGrp="1"/>
          </p:cNvSpPr>
          <p:nvPr>
            <p:ph type="sldNum" sz="quarter" idx="12"/>
          </p:nvPr>
        </p:nvSpPr>
        <p:spPr/>
        <p:txBody>
          <a:bodyPr/>
          <a:lstStyle/>
          <a:p>
            <a:fld id="{6BE58DBE-F0BE-4518-A608-8D76CD03A0E6}" type="slidenum">
              <a:rPr lang="en-GB" smtClean="0"/>
              <a:t>‹#›</a:t>
            </a:fld>
            <a:endParaRPr lang="en-GB"/>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095037-ABCE-4DB1-AA42-C4633FA675F1}" type="datetime1">
              <a:rPr lang="en-GB" smtClean="0"/>
              <a:t>22/11/2022</a:t>
            </a:fld>
            <a:endParaRPr lang="en-GB"/>
          </a:p>
        </p:txBody>
      </p:sp>
      <p:sp>
        <p:nvSpPr>
          <p:cNvPr id="5" name="Footer Placeholder 4"/>
          <p:cNvSpPr>
            <a:spLocks noGrp="1"/>
          </p:cNvSpPr>
          <p:nvPr>
            <p:ph type="ftr" sz="quarter" idx="11"/>
          </p:nvPr>
        </p:nvSpPr>
        <p:spPr/>
        <p:txBody>
          <a:bodyPr/>
          <a:lstStyle/>
          <a:p>
            <a:r>
              <a:rPr lang="en-GB" smtClean="0"/>
              <a:t>PCF domain</a:t>
            </a:r>
            <a:endParaRPr lang="en-GB"/>
          </a:p>
        </p:txBody>
      </p:sp>
      <p:sp>
        <p:nvSpPr>
          <p:cNvPr id="6" name="Slide Number Placeholder 5"/>
          <p:cNvSpPr>
            <a:spLocks noGrp="1"/>
          </p:cNvSpPr>
          <p:nvPr>
            <p:ph type="sldNum" sz="quarter" idx="12"/>
          </p:nvPr>
        </p:nvSpPr>
        <p:spPr/>
        <p:txBody>
          <a:bodyPr/>
          <a:lstStyle/>
          <a:p>
            <a:fld id="{6BE58DBE-F0BE-4518-A608-8D76CD03A0E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E76B29-BACC-4A86-84C9-2CE64CCA40D5}" type="datetime1">
              <a:rPr lang="en-GB" smtClean="0"/>
              <a:t>22/11/2022</a:t>
            </a:fld>
            <a:endParaRPr lang="en-GB"/>
          </a:p>
        </p:txBody>
      </p:sp>
      <p:sp>
        <p:nvSpPr>
          <p:cNvPr id="5" name="Footer Placeholder 4"/>
          <p:cNvSpPr>
            <a:spLocks noGrp="1"/>
          </p:cNvSpPr>
          <p:nvPr>
            <p:ph type="ftr" sz="quarter" idx="11"/>
          </p:nvPr>
        </p:nvSpPr>
        <p:spPr/>
        <p:txBody>
          <a:bodyPr/>
          <a:lstStyle/>
          <a:p>
            <a:r>
              <a:rPr lang="en-GB" smtClean="0"/>
              <a:t>PCF domain</a:t>
            </a:r>
            <a:endParaRPr lang="en-GB"/>
          </a:p>
        </p:txBody>
      </p:sp>
      <p:sp>
        <p:nvSpPr>
          <p:cNvPr id="6" name="Slide Number Placeholder 5"/>
          <p:cNvSpPr>
            <a:spLocks noGrp="1"/>
          </p:cNvSpPr>
          <p:nvPr>
            <p:ph type="sldNum" sz="quarter" idx="12"/>
          </p:nvPr>
        </p:nvSpPr>
        <p:spPr/>
        <p:txBody>
          <a:bodyPr/>
          <a:lstStyle/>
          <a:p>
            <a:fld id="{6BE58DBE-F0BE-4518-A608-8D76CD03A0E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DAB74F-47B4-4958-A715-E88D03EECE65}" type="datetime1">
              <a:rPr lang="en-GB" smtClean="0"/>
              <a:t>22/11/2022</a:t>
            </a:fld>
            <a:endParaRPr lang="en-GB"/>
          </a:p>
        </p:txBody>
      </p:sp>
      <p:sp>
        <p:nvSpPr>
          <p:cNvPr id="5" name="Footer Placeholder 4"/>
          <p:cNvSpPr>
            <a:spLocks noGrp="1"/>
          </p:cNvSpPr>
          <p:nvPr>
            <p:ph type="ftr" sz="quarter" idx="11"/>
          </p:nvPr>
        </p:nvSpPr>
        <p:spPr/>
        <p:txBody>
          <a:bodyPr/>
          <a:lstStyle/>
          <a:p>
            <a:r>
              <a:rPr lang="en-GB" smtClean="0"/>
              <a:t>PCF domain</a:t>
            </a:r>
            <a:endParaRPr lang="en-GB"/>
          </a:p>
        </p:txBody>
      </p:sp>
      <p:sp>
        <p:nvSpPr>
          <p:cNvPr id="6" name="Slide Number Placeholder 5"/>
          <p:cNvSpPr>
            <a:spLocks noGrp="1"/>
          </p:cNvSpPr>
          <p:nvPr>
            <p:ph type="sldNum" sz="quarter" idx="12"/>
          </p:nvPr>
        </p:nvSpPr>
        <p:spPr/>
        <p:txBody>
          <a:bodyPr/>
          <a:lstStyle/>
          <a:p>
            <a:fld id="{6BE58DBE-F0BE-4518-A608-8D76CD03A0E6}"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BD231A-612C-4CB4-81A1-C543693254B5}" type="datetime1">
              <a:rPr lang="en-GB" smtClean="0"/>
              <a:t>22/11/2022</a:t>
            </a:fld>
            <a:endParaRPr lang="en-GB"/>
          </a:p>
        </p:txBody>
      </p:sp>
      <p:sp>
        <p:nvSpPr>
          <p:cNvPr id="5" name="Footer Placeholder 4"/>
          <p:cNvSpPr>
            <a:spLocks noGrp="1"/>
          </p:cNvSpPr>
          <p:nvPr>
            <p:ph type="ftr" sz="quarter" idx="11"/>
          </p:nvPr>
        </p:nvSpPr>
        <p:spPr/>
        <p:txBody>
          <a:bodyPr/>
          <a:lstStyle/>
          <a:p>
            <a:r>
              <a:rPr lang="en-GB" smtClean="0"/>
              <a:t>PCF domain</a:t>
            </a:r>
            <a:endParaRPr lang="en-GB"/>
          </a:p>
        </p:txBody>
      </p:sp>
      <p:sp>
        <p:nvSpPr>
          <p:cNvPr id="6" name="Slide Number Placeholder 5"/>
          <p:cNvSpPr>
            <a:spLocks noGrp="1"/>
          </p:cNvSpPr>
          <p:nvPr>
            <p:ph type="sldNum" sz="quarter" idx="12"/>
          </p:nvPr>
        </p:nvSpPr>
        <p:spPr/>
        <p:txBody>
          <a:bodyPr/>
          <a:lstStyle/>
          <a:p>
            <a:fld id="{6BE58DBE-F0BE-4518-A608-8D76CD03A0E6}" type="slidenum">
              <a:rPr lang="en-GB" smtClean="0"/>
              <a:t>‹#›</a:t>
            </a:fld>
            <a:endParaRPr lang="en-GB"/>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D28975C-A60B-4B1C-A46A-2ECA444FDED8}" type="datetime1">
              <a:rPr lang="en-GB" smtClean="0"/>
              <a:t>22/11/2022</a:t>
            </a:fld>
            <a:endParaRPr lang="en-GB"/>
          </a:p>
        </p:txBody>
      </p:sp>
      <p:sp>
        <p:nvSpPr>
          <p:cNvPr id="6" name="Footer Placeholder 5"/>
          <p:cNvSpPr>
            <a:spLocks noGrp="1"/>
          </p:cNvSpPr>
          <p:nvPr>
            <p:ph type="ftr" sz="quarter" idx="11"/>
          </p:nvPr>
        </p:nvSpPr>
        <p:spPr/>
        <p:txBody>
          <a:bodyPr/>
          <a:lstStyle/>
          <a:p>
            <a:r>
              <a:rPr lang="en-GB" smtClean="0"/>
              <a:t>PCF domain</a:t>
            </a:r>
            <a:endParaRPr lang="en-GB"/>
          </a:p>
        </p:txBody>
      </p:sp>
      <p:sp>
        <p:nvSpPr>
          <p:cNvPr id="7" name="Slide Number Placeholder 6"/>
          <p:cNvSpPr>
            <a:spLocks noGrp="1"/>
          </p:cNvSpPr>
          <p:nvPr>
            <p:ph type="sldNum" sz="quarter" idx="12"/>
          </p:nvPr>
        </p:nvSpPr>
        <p:spPr/>
        <p:txBody>
          <a:bodyPr/>
          <a:lstStyle/>
          <a:p>
            <a:fld id="{6BE58DBE-F0BE-4518-A608-8D76CD03A0E6}"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D151F6E-D7A0-48B8-8C80-E6CD8C0F8868}" type="datetime1">
              <a:rPr lang="en-GB" smtClean="0"/>
              <a:t>22/11/2022</a:t>
            </a:fld>
            <a:endParaRPr lang="en-GB"/>
          </a:p>
        </p:txBody>
      </p:sp>
      <p:sp>
        <p:nvSpPr>
          <p:cNvPr id="8" name="Footer Placeholder 7"/>
          <p:cNvSpPr>
            <a:spLocks noGrp="1"/>
          </p:cNvSpPr>
          <p:nvPr>
            <p:ph type="ftr" sz="quarter" idx="11"/>
          </p:nvPr>
        </p:nvSpPr>
        <p:spPr/>
        <p:txBody>
          <a:bodyPr/>
          <a:lstStyle/>
          <a:p>
            <a:r>
              <a:rPr lang="en-GB" smtClean="0"/>
              <a:t>PCF domain</a:t>
            </a:r>
            <a:endParaRPr lang="en-GB"/>
          </a:p>
        </p:txBody>
      </p:sp>
      <p:sp>
        <p:nvSpPr>
          <p:cNvPr id="9" name="Slide Number Placeholder 8"/>
          <p:cNvSpPr>
            <a:spLocks noGrp="1"/>
          </p:cNvSpPr>
          <p:nvPr>
            <p:ph type="sldNum" sz="quarter" idx="12"/>
          </p:nvPr>
        </p:nvSpPr>
        <p:spPr/>
        <p:txBody>
          <a:bodyPr/>
          <a:lstStyle/>
          <a:p>
            <a:fld id="{6BE58DBE-F0BE-4518-A608-8D76CD03A0E6}" type="slidenum">
              <a:rPr lang="en-GB" smtClean="0"/>
              <a:t>‹#›</a:t>
            </a:fld>
            <a:endParaRPr lang="en-GB"/>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A34195-E7F8-4131-BD14-811C804CD27B}" type="datetime1">
              <a:rPr lang="en-GB" smtClean="0"/>
              <a:t>22/11/2022</a:t>
            </a:fld>
            <a:endParaRPr lang="en-GB"/>
          </a:p>
        </p:txBody>
      </p:sp>
      <p:sp>
        <p:nvSpPr>
          <p:cNvPr id="4" name="Footer Placeholder 3"/>
          <p:cNvSpPr>
            <a:spLocks noGrp="1"/>
          </p:cNvSpPr>
          <p:nvPr>
            <p:ph type="ftr" sz="quarter" idx="11"/>
          </p:nvPr>
        </p:nvSpPr>
        <p:spPr/>
        <p:txBody>
          <a:bodyPr/>
          <a:lstStyle/>
          <a:p>
            <a:r>
              <a:rPr lang="en-GB" smtClean="0"/>
              <a:t>PCF domain</a:t>
            </a:r>
            <a:endParaRPr lang="en-GB"/>
          </a:p>
        </p:txBody>
      </p:sp>
      <p:sp>
        <p:nvSpPr>
          <p:cNvPr id="5" name="Slide Number Placeholder 4"/>
          <p:cNvSpPr>
            <a:spLocks noGrp="1"/>
          </p:cNvSpPr>
          <p:nvPr>
            <p:ph type="sldNum" sz="quarter" idx="12"/>
          </p:nvPr>
        </p:nvSpPr>
        <p:spPr/>
        <p:txBody>
          <a:bodyPr/>
          <a:lstStyle/>
          <a:p>
            <a:fld id="{6BE58DBE-F0BE-4518-A608-8D76CD03A0E6}"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443B5F-CBF4-4B4D-9948-0BECF5007990}" type="datetime1">
              <a:rPr lang="en-GB" smtClean="0"/>
              <a:t>22/11/2022</a:t>
            </a:fld>
            <a:endParaRPr lang="en-GB"/>
          </a:p>
        </p:txBody>
      </p:sp>
      <p:sp>
        <p:nvSpPr>
          <p:cNvPr id="3" name="Footer Placeholder 2"/>
          <p:cNvSpPr>
            <a:spLocks noGrp="1"/>
          </p:cNvSpPr>
          <p:nvPr>
            <p:ph type="ftr" sz="quarter" idx="11"/>
          </p:nvPr>
        </p:nvSpPr>
        <p:spPr/>
        <p:txBody>
          <a:bodyPr/>
          <a:lstStyle/>
          <a:p>
            <a:r>
              <a:rPr lang="en-GB" smtClean="0"/>
              <a:t>PCF domain</a:t>
            </a:r>
            <a:endParaRPr lang="en-GB"/>
          </a:p>
        </p:txBody>
      </p:sp>
      <p:sp>
        <p:nvSpPr>
          <p:cNvPr id="4" name="Slide Number Placeholder 3"/>
          <p:cNvSpPr>
            <a:spLocks noGrp="1"/>
          </p:cNvSpPr>
          <p:nvPr>
            <p:ph type="sldNum" sz="quarter" idx="12"/>
          </p:nvPr>
        </p:nvSpPr>
        <p:spPr/>
        <p:txBody>
          <a:bodyPr/>
          <a:lstStyle/>
          <a:p>
            <a:fld id="{6BE58DBE-F0BE-4518-A608-8D76CD03A0E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A86B3D-F1BF-46E8-AAF6-C07464B33B4D}" type="datetime1">
              <a:rPr lang="en-GB" smtClean="0"/>
              <a:t>22/11/2022</a:t>
            </a:fld>
            <a:endParaRPr lang="en-GB"/>
          </a:p>
        </p:txBody>
      </p:sp>
      <p:sp>
        <p:nvSpPr>
          <p:cNvPr id="6" name="Footer Placeholder 5"/>
          <p:cNvSpPr>
            <a:spLocks noGrp="1"/>
          </p:cNvSpPr>
          <p:nvPr>
            <p:ph type="ftr" sz="quarter" idx="11"/>
          </p:nvPr>
        </p:nvSpPr>
        <p:spPr/>
        <p:txBody>
          <a:bodyPr/>
          <a:lstStyle/>
          <a:p>
            <a:r>
              <a:rPr lang="en-GB" smtClean="0"/>
              <a:t>PCF domain</a:t>
            </a:r>
            <a:endParaRPr lang="en-GB"/>
          </a:p>
        </p:txBody>
      </p:sp>
      <p:sp>
        <p:nvSpPr>
          <p:cNvPr id="7" name="Slide Number Placeholder 6"/>
          <p:cNvSpPr>
            <a:spLocks noGrp="1"/>
          </p:cNvSpPr>
          <p:nvPr>
            <p:ph type="sldNum" sz="quarter" idx="12"/>
          </p:nvPr>
        </p:nvSpPr>
        <p:spPr/>
        <p:txBody>
          <a:bodyPr/>
          <a:lstStyle/>
          <a:p>
            <a:fld id="{6BE58DBE-F0BE-4518-A608-8D76CD03A0E6}" type="slidenum">
              <a:rPr lang="en-GB" smtClean="0"/>
              <a:t>‹#›</a:t>
            </a:fld>
            <a:endParaRPr lang="en-GB"/>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34BF1C-E90D-459C-A785-C93CEAF7CFA5}" type="datetime1">
              <a:rPr lang="en-GB" smtClean="0"/>
              <a:t>22/11/2022</a:t>
            </a:fld>
            <a:endParaRPr lang="en-GB"/>
          </a:p>
        </p:txBody>
      </p:sp>
      <p:sp>
        <p:nvSpPr>
          <p:cNvPr id="6" name="Footer Placeholder 5"/>
          <p:cNvSpPr>
            <a:spLocks noGrp="1"/>
          </p:cNvSpPr>
          <p:nvPr>
            <p:ph type="ftr" sz="quarter" idx="11"/>
          </p:nvPr>
        </p:nvSpPr>
        <p:spPr/>
        <p:txBody>
          <a:bodyPr/>
          <a:lstStyle/>
          <a:p>
            <a:r>
              <a:rPr lang="en-GB" smtClean="0"/>
              <a:t>PCF domain</a:t>
            </a:r>
            <a:endParaRPr lang="en-GB"/>
          </a:p>
        </p:txBody>
      </p:sp>
      <p:sp>
        <p:nvSpPr>
          <p:cNvPr id="7" name="Slide Number Placeholder 6"/>
          <p:cNvSpPr>
            <a:spLocks noGrp="1"/>
          </p:cNvSpPr>
          <p:nvPr>
            <p:ph type="sldNum" sz="quarter" idx="12"/>
          </p:nvPr>
        </p:nvSpPr>
        <p:spPr/>
        <p:txBody>
          <a:bodyPr/>
          <a:lstStyle/>
          <a:p>
            <a:fld id="{6BE58DBE-F0BE-4518-A608-8D76CD03A0E6}"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C726C03-634E-441A-8F83-39A3E145B89C}" type="datetime1">
              <a:rPr lang="en-GB" smtClean="0"/>
              <a:t>22/11/2022</a:t>
            </a:fld>
            <a:endParaRPr lang="en-GB"/>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GB" smtClean="0"/>
              <a:t>PCF domain</a:t>
            </a:r>
            <a:endParaRPr lang="en-GB"/>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BE58DBE-F0BE-4518-A608-8D76CD03A0E6}"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adult.haltonsafeguarding.co.uk/docs/selfneglectpolicy.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340768"/>
            <a:ext cx="7772400" cy="2259682"/>
          </a:xfrm>
        </p:spPr>
        <p:txBody>
          <a:bodyPr/>
          <a:lstStyle/>
          <a:p>
            <a:pPr algn="ctr"/>
            <a:r>
              <a:rPr lang="en-GB" b="1" dirty="0" smtClean="0"/>
              <a:t>SELF NEGLECT</a:t>
            </a:r>
            <a:endParaRPr lang="en-GB" b="1" dirty="0"/>
          </a:p>
        </p:txBody>
      </p:sp>
      <p:sp>
        <p:nvSpPr>
          <p:cNvPr id="3" name="Subtitle 2"/>
          <p:cNvSpPr>
            <a:spLocks noGrp="1"/>
          </p:cNvSpPr>
          <p:nvPr>
            <p:ph type="subTitle" idx="1"/>
          </p:nvPr>
        </p:nvSpPr>
        <p:spPr>
          <a:xfrm>
            <a:off x="1371600" y="3886200"/>
            <a:ext cx="6400800" cy="910952"/>
          </a:xfrm>
        </p:spPr>
        <p:txBody>
          <a:bodyPr>
            <a:noAutofit/>
          </a:bodyPr>
          <a:lstStyle/>
          <a:p>
            <a:pPr algn="ctr"/>
            <a:r>
              <a:rPr lang="en-GB" sz="2400" b="1" dirty="0" smtClean="0">
                <a:solidFill>
                  <a:schemeClr val="tx1"/>
                </a:solidFill>
              </a:rPr>
              <a:t>National Safeguarding Week </a:t>
            </a:r>
          </a:p>
          <a:p>
            <a:pPr algn="ctr"/>
            <a:endParaRPr lang="en-GB" sz="2400" dirty="0" smtClean="0">
              <a:solidFill>
                <a:schemeClr val="tx1"/>
              </a:solidFill>
            </a:endParaRPr>
          </a:p>
          <a:p>
            <a:pPr algn="ctr"/>
            <a:r>
              <a:rPr lang="en-GB" sz="2400" dirty="0" smtClean="0">
                <a:solidFill>
                  <a:schemeClr val="tx1"/>
                </a:solidFill>
              </a:rPr>
              <a:t>Gabrielle Ormisher &amp; Nichola Nelson  Tuesday 22</a:t>
            </a:r>
            <a:r>
              <a:rPr lang="en-GB" sz="2400" baseline="30000" dirty="0" smtClean="0">
                <a:solidFill>
                  <a:schemeClr val="tx1"/>
                </a:solidFill>
              </a:rPr>
              <a:t>nd</a:t>
            </a:r>
            <a:r>
              <a:rPr lang="en-GB" sz="2400" dirty="0" smtClean="0">
                <a:solidFill>
                  <a:schemeClr val="tx1"/>
                </a:solidFill>
              </a:rPr>
              <a:t> November 2022</a:t>
            </a:r>
            <a:endParaRPr lang="en-GB" sz="2400" dirty="0">
              <a:solidFill>
                <a:schemeClr val="tx1"/>
              </a:solidFill>
            </a:endParaRPr>
          </a:p>
        </p:txBody>
      </p:sp>
    </p:spTree>
    <p:extLst>
      <p:ext uri="{BB962C8B-B14F-4D97-AF65-F5344CB8AC3E}">
        <p14:creationId xmlns:p14="http://schemas.microsoft.com/office/powerpoint/2010/main" val="11964338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u="sng" dirty="0" smtClean="0"/>
              <a:t>How to support </a:t>
            </a:r>
            <a:r>
              <a:rPr lang="en-GB" b="1" dirty="0" smtClean="0"/>
              <a:t>- </a:t>
            </a:r>
            <a:r>
              <a:rPr lang="en-GB" b="1" dirty="0"/>
              <a:t/>
            </a:r>
            <a:br>
              <a:rPr lang="en-GB" b="1" dirty="0"/>
            </a:br>
            <a:endParaRPr lang="en-GB" b="1" dirty="0"/>
          </a:p>
        </p:txBody>
      </p:sp>
      <p:sp>
        <p:nvSpPr>
          <p:cNvPr id="3" name="Content Placeholder 2"/>
          <p:cNvSpPr>
            <a:spLocks noGrp="1"/>
          </p:cNvSpPr>
          <p:nvPr>
            <p:ph idx="1"/>
          </p:nvPr>
        </p:nvSpPr>
        <p:spPr/>
        <p:txBody>
          <a:bodyPr>
            <a:normAutofit fontScale="92500" lnSpcReduction="10000"/>
          </a:bodyPr>
          <a:lstStyle/>
          <a:p>
            <a:pPr lvl="0"/>
            <a:r>
              <a:rPr lang="en-GB" dirty="0" smtClean="0"/>
              <a:t>Use </a:t>
            </a:r>
            <a:r>
              <a:rPr lang="en-GB" dirty="0"/>
              <a:t>of appropriate legislation (Human Rights Act 1998, Care Act 2014, Mental Capacity Act 2005, Mental Health Act 1983)</a:t>
            </a:r>
          </a:p>
          <a:p>
            <a:pPr lvl="0"/>
            <a:r>
              <a:rPr lang="en-GB" dirty="0"/>
              <a:t>Care Management / Risk Management Plan. </a:t>
            </a:r>
          </a:p>
          <a:p>
            <a:pPr lvl="0"/>
            <a:r>
              <a:rPr lang="en-GB" dirty="0"/>
              <a:t>Joint working with all agencies involved (Police, Care staff, alcohol / substance misuse services, probation, safeguarding and health services) involved or make referrals. </a:t>
            </a:r>
          </a:p>
          <a:p>
            <a:pPr lvl="0"/>
            <a:r>
              <a:rPr lang="en-GB" dirty="0"/>
              <a:t>Escalate to partner agencies if not involved.</a:t>
            </a:r>
          </a:p>
          <a:p>
            <a:pPr lvl="0"/>
            <a:r>
              <a:rPr lang="en-GB" dirty="0"/>
              <a:t>Professionals Meetings, Self-Neglect Panel, </a:t>
            </a:r>
            <a:r>
              <a:rPr lang="en-GB" dirty="0" smtClean="0"/>
              <a:t>Legal Advice Panel (LAP), </a:t>
            </a:r>
            <a:r>
              <a:rPr lang="en-GB" dirty="0"/>
              <a:t>MAPPA, MARAC with all partner agencies involved.</a:t>
            </a:r>
          </a:p>
          <a:p>
            <a:pPr lvl="0"/>
            <a:r>
              <a:rPr lang="en-GB" dirty="0"/>
              <a:t>Discuss multi agency plan / options to reduce / minimise risks. </a:t>
            </a:r>
          </a:p>
          <a:p>
            <a:pPr lvl="0"/>
            <a:r>
              <a:rPr lang="en-GB" dirty="0"/>
              <a:t>Formulate plan. </a:t>
            </a:r>
          </a:p>
          <a:p>
            <a:pPr lvl="0"/>
            <a:r>
              <a:rPr lang="en-GB" dirty="0"/>
              <a:t>Critical risk - request Risk Enablement Panel</a:t>
            </a:r>
            <a:r>
              <a:rPr lang="en-GB" dirty="0" smtClean="0"/>
              <a:t>.</a:t>
            </a:r>
            <a:endParaRPr lang="en-GB" dirty="0"/>
          </a:p>
          <a:p>
            <a:endParaRPr lang="en-GB" dirty="0"/>
          </a:p>
        </p:txBody>
      </p:sp>
    </p:spTree>
    <p:extLst>
      <p:ext uri="{BB962C8B-B14F-4D97-AF65-F5344CB8AC3E}">
        <p14:creationId xmlns:p14="http://schemas.microsoft.com/office/powerpoint/2010/main" val="1559778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b="1" u="sng" dirty="0" smtClean="0"/>
              <a:t>Legislation, Policies and Procedures</a:t>
            </a:r>
            <a:endParaRPr lang="en-GB" sz="3200" b="1" u="sng" dirty="0"/>
          </a:p>
        </p:txBody>
      </p:sp>
      <p:sp>
        <p:nvSpPr>
          <p:cNvPr id="3" name="Content Placeholder 2"/>
          <p:cNvSpPr>
            <a:spLocks noGrp="1"/>
          </p:cNvSpPr>
          <p:nvPr>
            <p:ph idx="1"/>
          </p:nvPr>
        </p:nvSpPr>
        <p:spPr/>
        <p:txBody>
          <a:bodyPr>
            <a:normAutofit lnSpcReduction="10000"/>
          </a:bodyPr>
          <a:lstStyle/>
          <a:p>
            <a:pPr marL="0" indent="0">
              <a:buNone/>
            </a:pPr>
            <a:endParaRPr lang="en-GB" dirty="0"/>
          </a:p>
          <a:p>
            <a:r>
              <a:rPr lang="en-GB" dirty="0" smtClean="0"/>
              <a:t>Mental </a:t>
            </a:r>
            <a:r>
              <a:rPr lang="en-GB" dirty="0"/>
              <a:t>Capacity Act (2005</a:t>
            </a:r>
            <a:r>
              <a:rPr lang="en-GB" smtClean="0"/>
              <a:t>). </a:t>
            </a:r>
            <a:endParaRPr lang="en-GB" dirty="0"/>
          </a:p>
          <a:p>
            <a:r>
              <a:rPr lang="en-GB" smtClean="0"/>
              <a:t>Care </a:t>
            </a:r>
            <a:r>
              <a:rPr lang="en-GB" dirty="0"/>
              <a:t>Act (2014</a:t>
            </a:r>
            <a:r>
              <a:rPr lang="en-GB" dirty="0" smtClean="0"/>
              <a:t>) – The </a:t>
            </a:r>
            <a:r>
              <a:rPr lang="en-GB" dirty="0"/>
              <a:t>Care Act 2014 clarified the relationship between self-neglect and safeguarding and made self-neglect a category of harm about which the Local Authority has a duty to make enquiries and to assess need with the promotion of wellbeing at the </a:t>
            </a:r>
            <a:r>
              <a:rPr lang="en-GB" dirty="0" smtClean="0"/>
              <a:t>heart.  </a:t>
            </a:r>
            <a:endParaRPr lang="en-GB" dirty="0"/>
          </a:p>
          <a:p>
            <a:r>
              <a:rPr lang="en-GB" dirty="0"/>
              <a:t>Mental Health Act (1983</a:t>
            </a:r>
            <a:r>
              <a:rPr lang="en-GB" dirty="0" smtClean="0"/>
              <a:t>) </a:t>
            </a:r>
          </a:p>
          <a:p>
            <a:r>
              <a:rPr lang="en-GB" dirty="0" smtClean="0"/>
              <a:t>Human Rights (1998) </a:t>
            </a:r>
            <a:r>
              <a:rPr lang="en-GB" dirty="0"/>
              <a:t>Article </a:t>
            </a:r>
            <a:r>
              <a:rPr lang="en-GB" dirty="0" smtClean="0"/>
              <a:t>5 – right to liberty and security,  Article 8 – respect for your private and family life. </a:t>
            </a:r>
          </a:p>
          <a:p>
            <a:r>
              <a:rPr lang="en-GB" dirty="0" smtClean="0"/>
              <a:t>Self Neglect Policy – HBC </a:t>
            </a:r>
            <a:r>
              <a:rPr lang="en-GB" u="sng" dirty="0">
                <a:hlinkClick r:id="rId2"/>
              </a:rPr>
              <a:t>https://adult.haltonsafeguarding.co.uk/docs/selfneglectpolicy.pdf</a:t>
            </a:r>
            <a:endParaRPr lang="en-GB" dirty="0" smtClean="0"/>
          </a:p>
          <a:p>
            <a:endParaRPr lang="en-GB" dirty="0" smtClean="0"/>
          </a:p>
        </p:txBody>
      </p:sp>
    </p:spTree>
    <p:extLst>
      <p:ext uri="{BB962C8B-B14F-4D97-AF65-F5344CB8AC3E}">
        <p14:creationId xmlns:p14="http://schemas.microsoft.com/office/powerpoint/2010/main" val="34523439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63352"/>
          </a:xfrm>
        </p:spPr>
        <p:txBody>
          <a:bodyPr>
            <a:normAutofit fontScale="90000"/>
          </a:bodyPr>
          <a:lstStyle/>
          <a:p>
            <a:pPr algn="ctr"/>
            <a:r>
              <a:rPr lang="en-GB" b="1" u="sng" dirty="0" smtClean="0"/>
              <a:t>HBC Self Neglect Policy</a:t>
            </a:r>
            <a:r>
              <a:rPr lang="en-GB" b="1" dirty="0" smtClean="0"/>
              <a:t> -</a:t>
            </a:r>
            <a:endParaRPr lang="en-GB" b="1" dirty="0"/>
          </a:p>
        </p:txBody>
      </p:sp>
      <p:sp>
        <p:nvSpPr>
          <p:cNvPr id="3" name="Content Placeholder 2"/>
          <p:cNvSpPr>
            <a:spLocks noGrp="1"/>
          </p:cNvSpPr>
          <p:nvPr>
            <p:ph idx="1"/>
          </p:nvPr>
        </p:nvSpPr>
        <p:spPr>
          <a:xfrm>
            <a:off x="462342" y="1196752"/>
            <a:ext cx="8229600" cy="5328592"/>
          </a:xfrm>
        </p:spPr>
        <p:txBody>
          <a:bodyPr>
            <a:noAutofit/>
          </a:bodyPr>
          <a:lstStyle/>
          <a:p>
            <a:pPr marL="0" indent="0">
              <a:buNone/>
            </a:pPr>
            <a:r>
              <a:rPr lang="en-GB" sz="1100" b="1" dirty="0" smtClean="0"/>
              <a:t>Aims and objectives - </a:t>
            </a:r>
            <a:endParaRPr lang="en-GB" sz="1100" b="1" dirty="0"/>
          </a:p>
          <a:p>
            <a:r>
              <a:rPr lang="en-GB" sz="1100" dirty="0"/>
              <a:t>Individuals are empowered as far as possible, to understand the implications of their actions </a:t>
            </a:r>
          </a:p>
          <a:p>
            <a:r>
              <a:rPr lang="en-GB" sz="1100" dirty="0" smtClean="0"/>
              <a:t>There </a:t>
            </a:r>
            <a:r>
              <a:rPr lang="en-GB" sz="1100" dirty="0"/>
              <a:t>is a shared multi-agency understanding and recognition of the issues concerning self-neglect </a:t>
            </a:r>
          </a:p>
          <a:p>
            <a:r>
              <a:rPr lang="en-GB" sz="1100" dirty="0" smtClean="0"/>
              <a:t>There </a:t>
            </a:r>
            <a:r>
              <a:rPr lang="en-GB" sz="1100" dirty="0"/>
              <a:t>are effective multi-agency working practices in place </a:t>
            </a:r>
          </a:p>
          <a:p>
            <a:r>
              <a:rPr lang="en-GB" sz="1100" dirty="0" smtClean="0"/>
              <a:t>Concerns </a:t>
            </a:r>
            <a:r>
              <a:rPr lang="en-GB" sz="1100" dirty="0"/>
              <a:t>received regarding self-neglect are prioritised appropriately </a:t>
            </a:r>
          </a:p>
          <a:p>
            <a:r>
              <a:rPr lang="en-GB" sz="1100" dirty="0" smtClean="0"/>
              <a:t>There </a:t>
            </a:r>
            <a:r>
              <a:rPr lang="en-GB" sz="1100" dirty="0"/>
              <a:t>is a proportionate response to the level of risk to self and others </a:t>
            </a:r>
            <a:endParaRPr lang="en-GB" sz="1100" dirty="0" smtClean="0"/>
          </a:p>
          <a:p>
            <a:pPr marL="0" indent="0">
              <a:buNone/>
            </a:pPr>
            <a:r>
              <a:rPr lang="en-GB" sz="1100" b="1" dirty="0" smtClean="0"/>
              <a:t>These aims and objectives can be achieved by –</a:t>
            </a:r>
            <a:endParaRPr lang="en-GB" sz="1100" b="1" dirty="0"/>
          </a:p>
          <a:p>
            <a:r>
              <a:rPr lang="en-GB" sz="1100" dirty="0"/>
              <a:t>Promoting a person-centred approach which supports the right of the individual to be treated with respect, dignity and to be in control of, and as far as possible, to lead an independent life </a:t>
            </a:r>
          </a:p>
          <a:p>
            <a:r>
              <a:rPr lang="en-GB" sz="1100" dirty="0" smtClean="0"/>
              <a:t> </a:t>
            </a:r>
            <a:r>
              <a:rPr lang="en-GB" sz="1100" dirty="0"/>
              <a:t>Increasing knowledge and awareness of self-neglect including relevant legislation </a:t>
            </a:r>
            <a:endParaRPr lang="en-GB" sz="1100" dirty="0" smtClean="0"/>
          </a:p>
          <a:p>
            <a:r>
              <a:rPr lang="en-GB" sz="1100" dirty="0" smtClean="0"/>
              <a:t> </a:t>
            </a:r>
            <a:r>
              <a:rPr lang="en-GB" sz="1100" dirty="0"/>
              <a:t>Promoting a proportionate response to self-neglect and approach to risk assessment </a:t>
            </a:r>
          </a:p>
          <a:p>
            <a:r>
              <a:rPr lang="en-GB" sz="1100" dirty="0" smtClean="0"/>
              <a:t>Clarification </a:t>
            </a:r>
            <a:r>
              <a:rPr lang="en-GB" sz="1100" dirty="0"/>
              <a:t>of different agency and practitioner responsibilities in order to aid identification of a lead agency, when required </a:t>
            </a:r>
          </a:p>
          <a:p>
            <a:r>
              <a:rPr lang="en-GB" sz="1100" dirty="0" smtClean="0"/>
              <a:t>Promoting </a:t>
            </a:r>
            <a:r>
              <a:rPr lang="en-GB" sz="1100" dirty="0"/>
              <a:t>an appropriate level of intervention through a multi-agency approach </a:t>
            </a:r>
          </a:p>
          <a:p>
            <a:pPr marL="0" indent="0">
              <a:buNone/>
            </a:pPr>
            <a:r>
              <a:rPr lang="en-GB" sz="1100" b="1" dirty="0" smtClean="0"/>
              <a:t>Principles – </a:t>
            </a:r>
            <a:endParaRPr lang="en-GB" sz="1100" b="1" dirty="0"/>
          </a:p>
          <a:p>
            <a:r>
              <a:rPr lang="en-GB" sz="1100" dirty="0"/>
              <a:t>The most effective approach to hoarding and self-neglect is to use consensual and relationship-based approaches. These may be more effective if carried out by, or in partnership with, non-statutory parties including but not limited to family members; friends; housing associations; charities and voluntary sector organisations </a:t>
            </a:r>
          </a:p>
          <a:p>
            <a:r>
              <a:rPr lang="en-GB" sz="1100" dirty="0" smtClean="0"/>
              <a:t>Hoarding </a:t>
            </a:r>
            <a:r>
              <a:rPr lang="en-GB" sz="1100" dirty="0"/>
              <a:t>and self-neglect will be approached in the least restrictive manner unless there is evidence that a clear risk of significant harm exists, which may require a non-consensual intervention </a:t>
            </a:r>
          </a:p>
          <a:p>
            <a:r>
              <a:rPr lang="en-GB" sz="1100" dirty="0" smtClean="0"/>
              <a:t>The </a:t>
            </a:r>
            <a:r>
              <a:rPr lang="en-GB" sz="1100" dirty="0"/>
              <a:t>rights of individuals under the Human Rights Act 1998 will be supported and consensual interventions will be made unless there is evidence that a clear risk of significant harm exists which may require a non-consensual intervention </a:t>
            </a:r>
            <a:endParaRPr lang="en-GB" sz="1100" dirty="0" smtClean="0"/>
          </a:p>
          <a:p>
            <a:r>
              <a:rPr lang="en-GB" sz="1100" dirty="0" smtClean="0"/>
              <a:t>Risk </a:t>
            </a:r>
            <a:r>
              <a:rPr lang="en-GB" sz="1100" dirty="0"/>
              <a:t>of harm should always be considered in terms of harm to the individual and harm to other people, for instance, neighbours </a:t>
            </a:r>
            <a:endParaRPr lang="en-GB" sz="1100" dirty="0" smtClean="0"/>
          </a:p>
          <a:p>
            <a:r>
              <a:rPr lang="en-GB" sz="1100" dirty="0" smtClean="0"/>
              <a:t>A </a:t>
            </a:r>
            <a:r>
              <a:rPr lang="en-GB" sz="1100" dirty="0"/>
              <a:t>lead organisation has to be identified when it is necessary to coordinate interventions across multiple organisations to reduce risk of harm to an individual/community </a:t>
            </a:r>
            <a:endParaRPr lang="en-GB" sz="1100" dirty="0" smtClean="0"/>
          </a:p>
          <a:p>
            <a:r>
              <a:rPr lang="en-GB" sz="1200" dirty="0" smtClean="0"/>
              <a:t>Leading </a:t>
            </a:r>
            <a:r>
              <a:rPr lang="en-GB" sz="1200" dirty="0"/>
              <a:t>and coordinating does not mean taking responsibility for carrying out </a:t>
            </a:r>
            <a:r>
              <a:rPr lang="en-GB" sz="1200" b="1" dirty="0"/>
              <a:t>all </a:t>
            </a:r>
            <a:r>
              <a:rPr lang="en-GB" sz="1200" dirty="0"/>
              <a:t>of the necessary work and interventions </a:t>
            </a:r>
          </a:p>
          <a:p>
            <a:pPr marL="0" indent="0">
              <a:buNone/>
            </a:pPr>
            <a:endParaRPr lang="en-GB" sz="1200" dirty="0"/>
          </a:p>
        </p:txBody>
      </p:sp>
    </p:spTree>
    <p:extLst>
      <p:ext uri="{BB962C8B-B14F-4D97-AF65-F5344CB8AC3E}">
        <p14:creationId xmlns:p14="http://schemas.microsoft.com/office/powerpoint/2010/main" val="2106150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t>Outcomes</a:t>
            </a:r>
            <a:r>
              <a:rPr lang="en-GB" b="1" dirty="0" smtClean="0"/>
              <a:t> -</a:t>
            </a:r>
            <a:endParaRPr lang="en-GB" b="1" dirty="0"/>
          </a:p>
        </p:txBody>
      </p:sp>
      <p:sp>
        <p:nvSpPr>
          <p:cNvPr id="3" name="Content Placeholder 2"/>
          <p:cNvSpPr>
            <a:spLocks noGrp="1"/>
          </p:cNvSpPr>
          <p:nvPr>
            <p:ph idx="1"/>
          </p:nvPr>
        </p:nvSpPr>
        <p:spPr/>
        <p:txBody>
          <a:bodyPr/>
          <a:lstStyle/>
          <a:p>
            <a:r>
              <a:rPr lang="en-GB" dirty="0" smtClean="0"/>
              <a:t>Reduction in risk to self - No self harm, reduction in others visiting her home address </a:t>
            </a:r>
          </a:p>
          <a:p>
            <a:r>
              <a:rPr lang="en-GB" dirty="0" smtClean="0"/>
              <a:t>Reduction in alcohol consumption outside of the home address</a:t>
            </a:r>
          </a:p>
          <a:p>
            <a:r>
              <a:rPr lang="en-GB" dirty="0" smtClean="0"/>
              <a:t>Positive engagement with Social Care, Alcohol services, Probation and Police</a:t>
            </a:r>
          </a:p>
          <a:p>
            <a:r>
              <a:rPr lang="en-GB" dirty="0" smtClean="0"/>
              <a:t>No issues from neighbours or complaints of ASB</a:t>
            </a:r>
          </a:p>
          <a:p>
            <a:r>
              <a:rPr lang="en-GB" dirty="0" smtClean="0"/>
              <a:t>Less Crisis Intervention </a:t>
            </a:r>
          </a:p>
          <a:p>
            <a:r>
              <a:rPr lang="en-GB" dirty="0" smtClean="0"/>
              <a:t>Settled in own home </a:t>
            </a:r>
          </a:p>
          <a:p>
            <a:r>
              <a:rPr lang="en-GB" dirty="0" smtClean="0"/>
              <a:t>Sadly passed away. Acute alcohol toxicity</a:t>
            </a:r>
          </a:p>
          <a:p>
            <a:endParaRPr lang="en-GB" dirty="0"/>
          </a:p>
        </p:txBody>
      </p:sp>
    </p:spTree>
    <p:extLst>
      <p:ext uri="{BB962C8B-B14F-4D97-AF65-F5344CB8AC3E}">
        <p14:creationId xmlns:p14="http://schemas.microsoft.com/office/powerpoint/2010/main" val="639461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t>Gibbs Reflective Model 1988</a:t>
            </a:r>
            <a:endParaRPr lang="en-GB" b="1" u="sng"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484784"/>
            <a:ext cx="8136904" cy="5143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346028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GB" b="1" u="sng" dirty="0" smtClean="0"/>
              <a:t>What learning and reflection? </a:t>
            </a:r>
            <a:endParaRPr lang="en-GB" b="1" u="sng" dirty="0"/>
          </a:p>
        </p:txBody>
      </p:sp>
      <p:sp>
        <p:nvSpPr>
          <p:cNvPr id="5" name="Content Placeholder 4"/>
          <p:cNvSpPr>
            <a:spLocks noGrp="1"/>
          </p:cNvSpPr>
          <p:nvPr>
            <p:ph idx="1"/>
          </p:nvPr>
        </p:nvSpPr>
        <p:spPr/>
        <p:txBody>
          <a:bodyPr/>
          <a:lstStyle/>
          <a:p>
            <a:pPr marL="0" indent="0">
              <a:buNone/>
            </a:pPr>
            <a:endParaRPr lang="en-GB" sz="2800" dirty="0" smtClean="0"/>
          </a:p>
          <a:p>
            <a:r>
              <a:rPr lang="en-GB" sz="2800" dirty="0" smtClean="0"/>
              <a:t>Gibbs Reflective Model 1988 – Feelings and Analysis</a:t>
            </a:r>
          </a:p>
          <a:p>
            <a:r>
              <a:rPr lang="en-GB" sz="2800" dirty="0" smtClean="0"/>
              <a:t>Non judgemental approach</a:t>
            </a:r>
          </a:p>
          <a:p>
            <a:r>
              <a:rPr lang="en-GB" sz="2800" dirty="0" smtClean="0"/>
              <a:t>Positive risk management   </a:t>
            </a:r>
          </a:p>
          <a:p>
            <a:r>
              <a:rPr lang="en-GB" sz="2800" dirty="0" smtClean="0"/>
              <a:t>What learnt from the experience?</a:t>
            </a:r>
          </a:p>
          <a:p>
            <a:r>
              <a:rPr lang="en-GB" sz="2800" dirty="0" smtClean="0"/>
              <a:t>Gaps in support – alcohol services outreach</a:t>
            </a:r>
          </a:p>
          <a:p>
            <a:endParaRPr lang="en-GB" sz="2800" dirty="0" smtClean="0"/>
          </a:p>
          <a:p>
            <a:pPr marL="0" indent="0" algn="ctr">
              <a:buNone/>
            </a:pPr>
            <a:r>
              <a:rPr lang="en-GB" sz="4000" b="1" dirty="0" smtClean="0"/>
              <a:t>Future learning????????? </a:t>
            </a:r>
          </a:p>
          <a:p>
            <a:pPr marL="0" indent="0">
              <a:buNone/>
            </a:pPr>
            <a:endParaRPr lang="en-GB" dirty="0"/>
          </a:p>
        </p:txBody>
      </p:sp>
      <p:sp>
        <p:nvSpPr>
          <p:cNvPr id="2" name="Footer Placeholder 1"/>
          <p:cNvSpPr>
            <a:spLocks noGrp="1"/>
          </p:cNvSpPr>
          <p:nvPr>
            <p:ph type="ftr" sz="quarter" idx="11"/>
          </p:nvPr>
        </p:nvSpPr>
        <p:spPr>
          <a:xfrm>
            <a:off x="3429000" y="18288"/>
            <a:ext cx="5607496" cy="329184"/>
          </a:xfrm>
        </p:spPr>
        <p:txBody>
          <a:bodyPr/>
          <a:lstStyle/>
          <a:p>
            <a:r>
              <a:rPr lang="en-GB" dirty="0" smtClean="0"/>
              <a:t>                                                     </a:t>
            </a:r>
          </a:p>
        </p:txBody>
      </p:sp>
    </p:spTree>
    <p:extLst>
      <p:ext uri="{BB962C8B-B14F-4D97-AF65-F5344CB8AC3E}">
        <p14:creationId xmlns:p14="http://schemas.microsoft.com/office/powerpoint/2010/main" val="15652945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b="1" dirty="0" smtClean="0"/>
              <a:t>Thank You </a:t>
            </a:r>
            <a:endParaRPr lang="en-GB" b="1" dirty="0"/>
          </a:p>
        </p:txBody>
      </p:sp>
      <p:sp>
        <p:nvSpPr>
          <p:cNvPr id="5" name="Subtitle 4"/>
          <p:cNvSpPr>
            <a:spLocks noGrp="1"/>
          </p:cNvSpPr>
          <p:nvPr>
            <p:ph type="subTitle" idx="1"/>
          </p:nvPr>
        </p:nvSpPr>
        <p:spPr/>
        <p:txBody>
          <a:bodyPr/>
          <a:lstStyle/>
          <a:p>
            <a:r>
              <a:rPr lang="en-GB" dirty="0" smtClean="0">
                <a:solidFill>
                  <a:schemeClr val="tx1"/>
                </a:solidFill>
              </a:rPr>
              <a:t>Any questions? </a:t>
            </a:r>
            <a:endParaRPr lang="en-GB" dirty="0">
              <a:solidFill>
                <a:schemeClr val="tx1"/>
              </a:solidFill>
            </a:endParaRPr>
          </a:p>
        </p:txBody>
      </p:sp>
    </p:spTree>
    <p:extLst>
      <p:ext uri="{BB962C8B-B14F-4D97-AF65-F5344CB8AC3E}">
        <p14:creationId xmlns:p14="http://schemas.microsoft.com/office/powerpoint/2010/main" val="406180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t>What is </a:t>
            </a:r>
            <a:r>
              <a:rPr lang="en-GB" b="1" u="sng" dirty="0"/>
              <a:t>s</a:t>
            </a:r>
            <a:r>
              <a:rPr lang="en-GB" b="1" u="sng" dirty="0" smtClean="0"/>
              <a:t>elf neglect</a:t>
            </a:r>
            <a:r>
              <a:rPr lang="en-GB" b="1" dirty="0" smtClean="0"/>
              <a:t>?</a:t>
            </a:r>
            <a:endParaRPr lang="en-GB" b="1" dirty="0"/>
          </a:p>
        </p:txBody>
      </p:sp>
      <p:sp>
        <p:nvSpPr>
          <p:cNvPr id="3" name="Content Placeholder 2"/>
          <p:cNvSpPr>
            <a:spLocks noGrp="1"/>
          </p:cNvSpPr>
          <p:nvPr>
            <p:ph idx="1"/>
          </p:nvPr>
        </p:nvSpPr>
        <p:spPr>
          <a:xfrm>
            <a:off x="457200" y="1505671"/>
            <a:ext cx="8229600" cy="4876800"/>
          </a:xfrm>
        </p:spPr>
        <p:txBody>
          <a:bodyPr/>
          <a:lstStyle/>
          <a:p>
            <a:endParaRPr lang="en-GB" dirty="0" smtClean="0"/>
          </a:p>
          <a:p>
            <a:r>
              <a:rPr lang="en-GB" dirty="0" smtClean="0"/>
              <a:t>Lack </a:t>
            </a:r>
            <a:r>
              <a:rPr lang="en-GB" dirty="0"/>
              <a:t>of self-care to an extent that it threatens personal health and safety</a:t>
            </a:r>
          </a:p>
          <a:p>
            <a:r>
              <a:rPr lang="en-GB" dirty="0"/>
              <a:t>Neglecting to care for one’s personal hygiene, health or surroundings</a:t>
            </a:r>
          </a:p>
          <a:p>
            <a:r>
              <a:rPr lang="en-GB" dirty="0"/>
              <a:t>Inability to avoid harm as a result of self-neglect</a:t>
            </a:r>
          </a:p>
          <a:p>
            <a:r>
              <a:rPr lang="en-GB" dirty="0"/>
              <a:t>Failure to seek help or access services to meet health and social care needs</a:t>
            </a:r>
          </a:p>
          <a:p>
            <a:r>
              <a:rPr lang="en-GB" dirty="0"/>
              <a:t>Inability or unwillingness to manage one’s personal affairs</a:t>
            </a:r>
          </a:p>
          <a:p>
            <a:pPr marL="0" indent="0">
              <a:buNone/>
            </a:pPr>
            <a:endParaRPr lang="en-GB" dirty="0" smtClean="0"/>
          </a:p>
          <a:p>
            <a:pPr marL="0" indent="0">
              <a:buNone/>
            </a:pPr>
            <a:r>
              <a:rPr lang="en-GB" dirty="0" smtClean="0"/>
              <a:t>(SCIE, 2022)</a:t>
            </a:r>
            <a:endParaRPr lang="en-GB" dirty="0"/>
          </a:p>
        </p:txBody>
      </p:sp>
    </p:spTree>
    <p:extLst>
      <p:ext uri="{BB962C8B-B14F-4D97-AF65-F5344CB8AC3E}">
        <p14:creationId xmlns:p14="http://schemas.microsoft.com/office/powerpoint/2010/main" val="1132166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b="1" u="sng" dirty="0"/>
              <a:t>Case Summary </a:t>
            </a:r>
            <a:endParaRPr lang="en-GB" sz="3200" dirty="0"/>
          </a:p>
        </p:txBody>
      </p:sp>
      <p:sp>
        <p:nvSpPr>
          <p:cNvPr id="3" name="Content Placeholder 2"/>
          <p:cNvSpPr>
            <a:spLocks noGrp="1"/>
          </p:cNvSpPr>
          <p:nvPr>
            <p:ph idx="1"/>
          </p:nvPr>
        </p:nvSpPr>
        <p:spPr/>
        <p:txBody>
          <a:bodyPr>
            <a:normAutofit fontScale="77500" lnSpcReduction="20000"/>
          </a:bodyPr>
          <a:lstStyle/>
          <a:p>
            <a:r>
              <a:rPr lang="en-GB" sz="2300" dirty="0" smtClean="0"/>
              <a:t>Case A – Female, Age 47, Lives alone, </a:t>
            </a:r>
          </a:p>
          <a:p>
            <a:r>
              <a:rPr lang="en-GB" sz="2300" dirty="0" smtClean="0"/>
              <a:t>No family. Trustees manage finances.  </a:t>
            </a:r>
          </a:p>
          <a:p>
            <a:r>
              <a:rPr lang="en-GB" sz="2300" dirty="0" smtClean="0"/>
              <a:t>Diagnosis </a:t>
            </a:r>
            <a:r>
              <a:rPr lang="en-GB" sz="2300" dirty="0"/>
              <a:t>of Asperger’s, Emotionally Unstable Personality disorder, Eating disorder and alcohol / substance misuse. </a:t>
            </a:r>
            <a:endParaRPr lang="en-GB" sz="2300" dirty="0" smtClean="0"/>
          </a:p>
          <a:p>
            <a:r>
              <a:rPr lang="en-GB" sz="2300" dirty="0" smtClean="0"/>
              <a:t>History of self harm and harm to others. </a:t>
            </a:r>
            <a:endParaRPr lang="en-GB" sz="2300" dirty="0"/>
          </a:p>
          <a:p>
            <a:r>
              <a:rPr lang="en-GB" sz="2300" dirty="0"/>
              <a:t>Closed to mental health services due to non-engagement with Psychological Therapies.</a:t>
            </a:r>
          </a:p>
          <a:p>
            <a:r>
              <a:rPr lang="en-GB" sz="2300" dirty="0"/>
              <a:t>Prescribed medication via GP. </a:t>
            </a:r>
          </a:p>
          <a:p>
            <a:r>
              <a:rPr lang="en-GB" sz="2300" dirty="0"/>
              <a:t>Open case to Mental Health Social Work Team, alcohol and substance misuse services, Police, Probation service.</a:t>
            </a:r>
          </a:p>
          <a:p>
            <a:r>
              <a:rPr lang="en-GB" sz="2300" dirty="0"/>
              <a:t>Criminal Behaviour Order in place. Repeatedly breaches often resulting in custodial sentence.  </a:t>
            </a:r>
          </a:p>
          <a:p>
            <a:r>
              <a:rPr lang="en-GB" sz="2300" dirty="0"/>
              <a:t>Previous high levels of care including Supported Accommodation. </a:t>
            </a:r>
          </a:p>
          <a:p>
            <a:r>
              <a:rPr lang="en-GB" sz="2300" dirty="0"/>
              <a:t>On residing in supported accommodation risks of self-harm increased.</a:t>
            </a:r>
          </a:p>
          <a:p>
            <a:r>
              <a:rPr lang="en-GB" sz="2300" dirty="0"/>
              <a:t>Deemed to have mental capacity (accommodation, alcohol use). Alcohol / substances misuse impacts negatively on decision making process and making unwise decisions.  </a:t>
            </a:r>
            <a:endParaRPr lang="en-GB" sz="2300" dirty="0" smtClean="0"/>
          </a:p>
          <a:p>
            <a:r>
              <a:rPr lang="en-GB" sz="2300" dirty="0" smtClean="0"/>
              <a:t>Previous alcohol detox and rehabilitation. </a:t>
            </a:r>
            <a:endParaRPr lang="en-GB" sz="2300" dirty="0"/>
          </a:p>
          <a:p>
            <a:endParaRPr lang="en-GB" dirty="0" smtClean="0"/>
          </a:p>
          <a:p>
            <a:endParaRPr lang="en-GB" dirty="0"/>
          </a:p>
        </p:txBody>
      </p:sp>
      <p:sp>
        <p:nvSpPr>
          <p:cNvPr id="4" name="Footer Placeholder 3"/>
          <p:cNvSpPr>
            <a:spLocks noGrp="1"/>
          </p:cNvSpPr>
          <p:nvPr>
            <p:ph type="ftr" sz="quarter" idx="11"/>
          </p:nvPr>
        </p:nvSpPr>
        <p:spPr>
          <a:xfrm>
            <a:off x="179512" y="18288"/>
            <a:ext cx="8856984" cy="329184"/>
          </a:xfrm>
        </p:spPr>
        <p:txBody>
          <a:bodyPr/>
          <a:lstStyle/>
          <a:p>
            <a:r>
              <a:rPr lang="en-GB" dirty="0" smtClean="0"/>
              <a:t>                                                                           </a:t>
            </a:r>
          </a:p>
        </p:txBody>
      </p:sp>
    </p:spTree>
    <p:extLst>
      <p:ext uri="{BB962C8B-B14F-4D97-AF65-F5344CB8AC3E}">
        <p14:creationId xmlns:p14="http://schemas.microsoft.com/office/powerpoint/2010/main" val="1157171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GB" b="1" u="sng" dirty="0" smtClean="0"/>
              <a:t>Risks </a:t>
            </a:r>
            <a:endParaRPr lang="en-GB" b="1" u="sng" dirty="0"/>
          </a:p>
        </p:txBody>
      </p:sp>
      <p:sp>
        <p:nvSpPr>
          <p:cNvPr id="7" name="Content Placeholder 6"/>
          <p:cNvSpPr>
            <a:spLocks noGrp="1"/>
          </p:cNvSpPr>
          <p:nvPr>
            <p:ph idx="1"/>
          </p:nvPr>
        </p:nvSpPr>
        <p:spPr/>
        <p:txBody>
          <a:bodyPr>
            <a:normAutofit fontScale="92500" lnSpcReduction="20000"/>
          </a:bodyPr>
          <a:lstStyle/>
          <a:p>
            <a:pPr marL="0" indent="0">
              <a:lnSpc>
                <a:spcPct val="107000"/>
              </a:lnSpc>
              <a:spcAft>
                <a:spcPts val="800"/>
              </a:spcAft>
              <a:buNone/>
            </a:pP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Risk of increased vulnerability from others including sexual assault, financial abuse, retaliation, cohesion and assault. </a:t>
            </a: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Risk of harm to self – history of self-harm including cutting, overdose and limiting dietary intake.</a:t>
            </a: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Risk of death - history of self-harm including cutting, overdose and limiting dietary intake. Accidental and intentional risk of death through self-harm and alcohol misuse. </a:t>
            </a: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Risk to others – history of assault to others including Police and </a:t>
            </a:r>
            <a:r>
              <a:rPr lang="en-GB" dirty="0" smtClean="0">
                <a:latin typeface="Calibri" panose="020F0502020204030204" pitchFamily="34" charset="0"/>
                <a:ea typeface="Calibri" panose="020F0502020204030204" pitchFamily="34" charset="0"/>
                <a:cs typeface="Times New Roman" panose="02020603050405020304" pitchFamily="18" charset="0"/>
              </a:rPr>
              <a:t>ex-partner resulting in hospital order. </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Risk of homelessness – unsettled accommodation and limited options due to presentation and damage causes to properties. </a:t>
            </a:r>
          </a:p>
          <a:p>
            <a:endParaRPr lang="en-GB" dirty="0"/>
          </a:p>
        </p:txBody>
      </p:sp>
    </p:spTree>
    <p:extLst>
      <p:ext uri="{BB962C8B-B14F-4D97-AF65-F5344CB8AC3E}">
        <p14:creationId xmlns:p14="http://schemas.microsoft.com/office/powerpoint/2010/main" val="660954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u="sng" dirty="0"/>
              <a:t>Previously tried </a:t>
            </a:r>
            <a:r>
              <a:rPr lang="en-GB" b="1" dirty="0"/>
              <a:t>– </a:t>
            </a:r>
            <a:br>
              <a:rPr lang="en-GB" b="1" dirty="0"/>
            </a:br>
            <a:endParaRPr lang="en-GB" b="1" dirty="0"/>
          </a:p>
        </p:txBody>
      </p:sp>
      <p:sp>
        <p:nvSpPr>
          <p:cNvPr id="3" name="Content Placeholder 2"/>
          <p:cNvSpPr>
            <a:spLocks noGrp="1"/>
          </p:cNvSpPr>
          <p:nvPr>
            <p:ph idx="1"/>
          </p:nvPr>
        </p:nvSpPr>
        <p:spPr/>
        <p:txBody>
          <a:bodyPr>
            <a:normAutofit fontScale="47500" lnSpcReduction="20000"/>
          </a:bodyPr>
          <a:lstStyle/>
          <a:p>
            <a:r>
              <a:rPr lang="en-GB" sz="2700" dirty="0" smtClean="0"/>
              <a:t>Client </a:t>
            </a:r>
            <a:r>
              <a:rPr lang="en-GB" sz="2700" dirty="0"/>
              <a:t>historically detained under Section 37 Mental Health Act 1983 (Hospital Order) following assault (stabbed ex-partner). Subject to Section 117 (aftercare) Mental Health Act 1983. </a:t>
            </a:r>
          </a:p>
          <a:p>
            <a:r>
              <a:rPr lang="en-GB" sz="2700" dirty="0"/>
              <a:t>Client had resided in Supported Accommodation however, self-harm risks increased as she disliked placement. Moved into community property. Multiple moves / evicted due to unsettled accommodation and anti-social behaviour. Multiple accommodations where tried and failed. Housing Solutions Team involved for housing guidance / options. Independent housing provider identified.  Managed initially with minimal support of care provider and Mental Health social care team however, increased anti-social behaviour and risk to self (sexual assault, increased alcohol / substance misuse). Alcohol and substance misuse services involved. Police and Anti-social behaviour (ASB) team involved. Landlord supportive working alongside ASB Officer, Police, Probation and Mental Health social care team. Not wishing to evict from property. Issued with Community Behaviour Order (CBO). </a:t>
            </a:r>
          </a:p>
          <a:p>
            <a:r>
              <a:rPr lang="en-GB" sz="2700" dirty="0"/>
              <a:t>Repeatedly breached CBO and sentenced to short custodial sentences. Evicted from the property. On release from custodial sentences homeless. Staying in hotel accommodation. Repeatedly arrested due to breach of the peace. Intoxicated on arrest.  </a:t>
            </a:r>
          </a:p>
          <a:p>
            <a:r>
              <a:rPr lang="en-GB" sz="2700" dirty="0"/>
              <a:t>Multiple multi agency professionals meetings held. Discussions re: accommodation options including historical supported accommodation and associated risks. </a:t>
            </a:r>
          </a:p>
          <a:p>
            <a:r>
              <a:rPr lang="en-GB" sz="2700" dirty="0"/>
              <a:t>Client able to purchase own property. Work undertaken with local Police regarding areas in Runcorn area with any ASB / community issues. Identified area and property. Property purchased. Risk of self-harm decreased. Client owning her own property increased self-worth and her wishes to maintain a habitable home environment. Varied levels of alcohol / substance misuse and engagement with alcohol / substance misuse services. Risk of self-harm reduced, risk from others reduced as would not allow strangers back to her owner occupied tenancy, independence increased travelling further afield and attending local AA meetings.  Ongoing breaches of CBO however on release from custody returned back to her property with support of Mental Health social care, Probation, Police and alcohol / substance misuse services. Joint collection by Mental Health social care and Police from custody who would explain CBO conditions and assess mental capacity (CBO and alcohol use) on release due to client not being intoxicated. </a:t>
            </a:r>
          </a:p>
          <a:p>
            <a:endParaRPr lang="en-GB" dirty="0"/>
          </a:p>
        </p:txBody>
      </p:sp>
    </p:spTree>
    <p:extLst>
      <p:ext uri="{BB962C8B-B14F-4D97-AF65-F5344CB8AC3E}">
        <p14:creationId xmlns:p14="http://schemas.microsoft.com/office/powerpoint/2010/main" val="3789975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t>Theory </a:t>
            </a:r>
            <a:endParaRPr lang="en-GB" b="1" u="sng" dirty="0"/>
          </a:p>
        </p:txBody>
      </p:sp>
      <p:sp>
        <p:nvSpPr>
          <p:cNvPr id="4" name="Content Placeholder 3"/>
          <p:cNvSpPr>
            <a:spLocks noGrp="1"/>
          </p:cNvSpPr>
          <p:nvPr>
            <p:ph idx="1"/>
          </p:nvPr>
        </p:nvSpPr>
        <p:spPr>
          <a:xfrm>
            <a:off x="323528" y="1524000"/>
            <a:ext cx="8229600" cy="4876800"/>
          </a:xfrm>
        </p:spPr>
        <p:txBody>
          <a:bodyPr>
            <a:normAutofit lnSpcReduction="10000"/>
          </a:bodyPr>
          <a:lstStyle/>
          <a:p>
            <a:pPr marL="0" indent="0">
              <a:buNone/>
            </a:pPr>
            <a:r>
              <a:rPr lang="en-GB" sz="2800" b="1" u="sng" dirty="0" smtClean="0"/>
              <a:t>Crisis Theory </a:t>
            </a:r>
            <a:r>
              <a:rPr lang="en-GB" sz="2800" b="1" dirty="0" smtClean="0"/>
              <a:t>– </a:t>
            </a:r>
          </a:p>
          <a:p>
            <a:r>
              <a:rPr lang="en-GB" dirty="0" smtClean="0"/>
              <a:t>Time limited</a:t>
            </a:r>
          </a:p>
          <a:p>
            <a:r>
              <a:rPr lang="en-GB" dirty="0" smtClean="0"/>
              <a:t>Relieving immediate problems</a:t>
            </a:r>
          </a:p>
          <a:p>
            <a:r>
              <a:rPr lang="en-GB" dirty="0" smtClean="0"/>
              <a:t>To make connections with previous events </a:t>
            </a:r>
          </a:p>
          <a:p>
            <a:r>
              <a:rPr lang="en-GB" dirty="0" smtClean="0"/>
              <a:t>Building individuals resources of coping </a:t>
            </a:r>
          </a:p>
          <a:p>
            <a:pPr marL="0" indent="0">
              <a:buNone/>
            </a:pPr>
            <a:endParaRPr lang="en-GB" dirty="0" smtClean="0"/>
          </a:p>
          <a:p>
            <a:pPr marL="0" indent="0">
              <a:buNone/>
            </a:pPr>
            <a:r>
              <a:rPr lang="en-GB" b="1" i="1" dirty="0" smtClean="0"/>
              <a:t>….how individuals have coped with a crisis in their lives, particularly one involving a mental health problem. </a:t>
            </a:r>
          </a:p>
          <a:p>
            <a:pPr marL="0" indent="0">
              <a:buNone/>
            </a:pPr>
            <a:endParaRPr lang="en-GB" b="1" i="1" dirty="0"/>
          </a:p>
          <a:p>
            <a:pPr marL="0" indent="0">
              <a:buNone/>
            </a:pPr>
            <a:r>
              <a:rPr lang="en-GB" dirty="0" smtClean="0"/>
              <a:t>(Caplan, G. (1995) Principles of Preventative Psychiatry, London, Tavistock)</a:t>
            </a:r>
          </a:p>
          <a:p>
            <a:pPr marL="0" indent="0">
              <a:buNone/>
            </a:pPr>
            <a:endParaRPr lang="en-GB" dirty="0"/>
          </a:p>
        </p:txBody>
      </p:sp>
      <p:sp>
        <p:nvSpPr>
          <p:cNvPr id="3" name="Footer Placeholder 2"/>
          <p:cNvSpPr>
            <a:spLocks noGrp="1"/>
          </p:cNvSpPr>
          <p:nvPr>
            <p:ph type="ftr" sz="quarter" idx="11"/>
          </p:nvPr>
        </p:nvSpPr>
        <p:spPr>
          <a:xfrm>
            <a:off x="683568" y="18288"/>
            <a:ext cx="8352928" cy="329184"/>
          </a:xfrm>
        </p:spPr>
        <p:txBody>
          <a:bodyPr/>
          <a:lstStyle/>
          <a:p>
            <a:r>
              <a:rPr lang="en-GB" dirty="0" smtClean="0"/>
              <a:t>                                                                                             </a:t>
            </a:r>
            <a:endParaRPr lang="en-GB" dirty="0"/>
          </a:p>
        </p:txBody>
      </p:sp>
    </p:spTree>
    <p:extLst>
      <p:ext uri="{BB962C8B-B14F-4D97-AF65-F5344CB8AC3E}">
        <p14:creationId xmlns:p14="http://schemas.microsoft.com/office/powerpoint/2010/main" val="18364433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t>Theory </a:t>
            </a:r>
            <a:endParaRPr lang="en-GB" b="1" u="sng" dirty="0"/>
          </a:p>
        </p:txBody>
      </p:sp>
      <p:sp>
        <p:nvSpPr>
          <p:cNvPr id="3" name="Content Placeholder 2"/>
          <p:cNvSpPr>
            <a:spLocks noGrp="1"/>
          </p:cNvSpPr>
          <p:nvPr>
            <p:ph idx="1"/>
          </p:nvPr>
        </p:nvSpPr>
        <p:spPr/>
        <p:txBody>
          <a:bodyPr>
            <a:normAutofit/>
          </a:bodyPr>
          <a:lstStyle/>
          <a:p>
            <a:pPr marL="0" indent="0">
              <a:buNone/>
            </a:pPr>
            <a:r>
              <a:rPr lang="en-GB" b="1" u="sng" dirty="0" smtClean="0"/>
              <a:t>Strengths based approach – </a:t>
            </a:r>
          </a:p>
          <a:p>
            <a:pPr marL="0" indent="0">
              <a:buNone/>
            </a:pPr>
            <a:endParaRPr lang="en-GB" dirty="0" smtClean="0"/>
          </a:p>
          <a:p>
            <a:pPr marL="0" indent="0">
              <a:buNone/>
            </a:pPr>
            <a:r>
              <a:rPr lang="en-GB" i="1" dirty="0" smtClean="0"/>
              <a:t>“Focuses on individuals</a:t>
            </a:r>
            <a:r>
              <a:rPr lang="en-GB" i="1" dirty="0"/>
              <a:t>’ strengths (including personal strengths and social and community networks) and not on their </a:t>
            </a:r>
            <a:r>
              <a:rPr lang="en-GB" i="1" dirty="0" smtClean="0"/>
              <a:t>deficits”</a:t>
            </a:r>
          </a:p>
          <a:p>
            <a:pPr marL="0" indent="0">
              <a:buNone/>
            </a:pPr>
            <a:endParaRPr lang="en-GB" i="1" dirty="0"/>
          </a:p>
          <a:p>
            <a:pPr marL="0" indent="0">
              <a:buNone/>
            </a:pPr>
            <a:r>
              <a:rPr lang="en-GB" dirty="0"/>
              <a:t>(SCIE, 2022</a:t>
            </a:r>
            <a:r>
              <a:rPr lang="en-GB" dirty="0" smtClean="0"/>
              <a:t>)</a:t>
            </a:r>
          </a:p>
          <a:p>
            <a:pPr marL="0" indent="0">
              <a:buNone/>
            </a:pPr>
            <a:endParaRPr lang="en-GB" dirty="0" smtClean="0"/>
          </a:p>
          <a:p>
            <a:r>
              <a:rPr lang="en-GB" dirty="0" smtClean="0"/>
              <a:t>Holistic</a:t>
            </a:r>
          </a:p>
          <a:p>
            <a:r>
              <a:rPr lang="en-GB" dirty="0" smtClean="0"/>
              <a:t>Multi-disciplinary to promote the individuals well-being</a:t>
            </a:r>
          </a:p>
          <a:p>
            <a:r>
              <a:rPr lang="en-GB" dirty="0" smtClean="0"/>
              <a:t>Outcomes led and not services led</a:t>
            </a:r>
          </a:p>
          <a:p>
            <a:endParaRPr lang="en-GB" dirty="0" smtClean="0"/>
          </a:p>
          <a:p>
            <a:endParaRPr lang="en-GB" u="sng" dirty="0" smtClean="0"/>
          </a:p>
          <a:p>
            <a:pPr marL="0" indent="0">
              <a:buNone/>
            </a:pPr>
            <a:endParaRPr lang="en-GB" dirty="0"/>
          </a:p>
        </p:txBody>
      </p:sp>
    </p:spTree>
    <p:extLst>
      <p:ext uri="{BB962C8B-B14F-4D97-AF65-F5344CB8AC3E}">
        <p14:creationId xmlns:p14="http://schemas.microsoft.com/office/powerpoint/2010/main" val="2777142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t>Essential skills </a:t>
            </a:r>
            <a:endParaRPr lang="en-GB" b="1" u="sng" dirty="0"/>
          </a:p>
        </p:txBody>
      </p:sp>
      <p:sp>
        <p:nvSpPr>
          <p:cNvPr id="3" name="Content Placeholder 2"/>
          <p:cNvSpPr>
            <a:spLocks noGrp="1"/>
          </p:cNvSpPr>
          <p:nvPr>
            <p:ph idx="1"/>
          </p:nvPr>
        </p:nvSpPr>
        <p:spPr/>
        <p:txBody>
          <a:bodyPr>
            <a:normAutofit lnSpcReduction="10000"/>
          </a:bodyPr>
          <a:lstStyle/>
          <a:p>
            <a:r>
              <a:rPr lang="en-GB" dirty="0" smtClean="0"/>
              <a:t>Non-judgemental</a:t>
            </a:r>
          </a:p>
          <a:p>
            <a:r>
              <a:rPr lang="en-GB" dirty="0" smtClean="0"/>
              <a:t>Person-Centred </a:t>
            </a:r>
          </a:p>
          <a:p>
            <a:r>
              <a:rPr lang="en-GB" dirty="0" smtClean="0"/>
              <a:t>Building of rapport, trying to break down barriers </a:t>
            </a:r>
          </a:p>
          <a:p>
            <a:r>
              <a:rPr lang="en-GB" dirty="0" smtClean="0"/>
              <a:t>Partnership working</a:t>
            </a:r>
          </a:p>
          <a:p>
            <a:r>
              <a:rPr lang="en-GB" dirty="0" smtClean="0"/>
              <a:t>Observational skills </a:t>
            </a:r>
          </a:p>
          <a:p>
            <a:r>
              <a:rPr lang="en-GB" dirty="0" smtClean="0"/>
              <a:t>Effective communication with adaptable communication methods </a:t>
            </a:r>
          </a:p>
          <a:p>
            <a:r>
              <a:rPr lang="en-GB" dirty="0" smtClean="0"/>
              <a:t>Active listening </a:t>
            </a:r>
          </a:p>
          <a:p>
            <a:r>
              <a:rPr lang="en-GB" dirty="0" smtClean="0"/>
              <a:t>Interpersonal skills </a:t>
            </a:r>
          </a:p>
          <a:p>
            <a:r>
              <a:rPr lang="en-GB" dirty="0" smtClean="0"/>
              <a:t>Emotional intelligence </a:t>
            </a:r>
          </a:p>
          <a:p>
            <a:r>
              <a:rPr lang="en-GB" dirty="0" smtClean="0"/>
              <a:t>Openness and transparency</a:t>
            </a:r>
          </a:p>
          <a:p>
            <a:r>
              <a:rPr lang="en-GB" dirty="0" smtClean="0"/>
              <a:t>Empathy  </a:t>
            </a:r>
          </a:p>
          <a:p>
            <a:endParaRPr lang="en-GB" dirty="0"/>
          </a:p>
        </p:txBody>
      </p:sp>
      <p:sp>
        <p:nvSpPr>
          <p:cNvPr id="4" name="Footer Placeholder 3"/>
          <p:cNvSpPr>
            <a:spLocks noGrp="1"/>
          </p:cNvSpPr>
          <p:nvPr>
            <p:ph type="ftr" sz="quarter" idx="11"/>
          </p:nvPr>
        </p:nvSpPr>
        <p:spPr>
          <a:xfrm>
            <a:off x="3429000" y="18288"/>
            <a:ext cx="5715000" cy="329184"/>
          </a:xfrm>
        </p:spPr>
        <p:txBody>
          <a:bodyPr/>
          <a:lstStyle/>
          <a:p>
            <a:r>
              <a:rPr lang="en-GB" dirty="0" smtClean="0"/>
              <a:t>                                         </a:t>
            </a:r>
            <a:endParaRPr lang="en-GB" dirty="0"/>
          </a:p>
        </p:txBody>
      </p:sp>
    </p:spTree>
    <p:extLst>
      <p:ext uri="{BB962C8B-B14F-4D97-AF65-F5344CB8AC3E}">
        <p14:creationId xmlns:p14="http://schemas.microsoft.com/office/powerpoint/2010/main" val="37494274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t>Values and Ethics </a:t>
            </a:r>
            <a:endParaRPr lang="en-GB" b="1" u="sng" dirty="0"/>
          </a:p>
        </p:txBody>
      </p:sp>
      <p:sp>
        <p:nvSpPr>
          <p:cNvPr id="3" name="Content Placeholder 2"/>
          <p:cNvSpPr>
            <a:spLocks noGrp="1"/>
          </p:cNvSpPr>
          <p:nvPr>
            <p:ph idx="1"/>
          </p:nvPr>
        </p:nvSpPr>
        <p:spPr/>
        <p:txBody>
          <a:bodyPr/>
          <a:lstStyle/>
          <a:p>
            <a:pPr lvl="1"/>
            <a:endParaRPr lang="en-GB" sz="2400" dirty="0" smtClean="0"/>
          </a:p>
          <a:p>
            <a:pPr lvl="1"/>
            <a:r>
              <a:rPr lang="en-GB" sz="2400" dirty="0" smtClean="0"/>
              <a:t>Respect for Human Rights</a:t>
            </a:r>
          </a:p>
          <a:p>
            <a:pPr lvl="1"/>
            <a:r>
              <a:rPr lang="en-GB" sz="2400" dirty="0" smtClean="0"/>
              <a:t>Support, protect and empower</a:t>
            </a:r>
          </a:p>
          <a:p>
            <a:pPr lvl="1"/>
            <a:r>
              <a:rPr lang="en-GB" sz="2400" dirty="0" smtClean="0"/>
              <a:t>Dignity</a:t>
            </a:r>
          </a:p>
          <a:p>
            <a:pPr lvl="1"/>
            <a:r>
              <a:rPr lang="en-GB" sz="2400" dirty="0" smtClean="0"/>
              <a:t>Well-being</a:t>
            </a:r>
          </a:p>
          <a:p>
            <a:pPr lvl="1"/>
            <a:r>
              <a:rPr lang="en-GB" sz="2400" dirty="0" smtClean="0"/>
              <a:t>Promote</a:t>
            </a:r>
          </a:p>
          <a:p>
            <a:pPr lvl="1"/>
            <a:r>
              <a:rPr lang="en-GB" sz="2400" dirty="0" smtClean="0"/>
              <a:t>Empowerment</a:t>
            </a:r>
          </a:p>
          <a:p>
            <a:pPr lvl="1"/>
            <a:r>
              <a:rPr lang="en-GB" sz="2400" dirty="0" smtClean="0"/>
              <a:t>Personal values</a:t>
            </a:r>
          </a:p>
          <a:p>
            <a:pPr lvl="1"/>
            <a:r>
              <a:rPr lang="en-GB" sz="2400" dirty="0" smtClean="0"/>
              <a:t>Professional values </a:t>
            </a:r>
          </a:p>
          <a:p>
            <a:pPr lvl="1"/>
            <a:endParaRPr lang="en-GB" dirty="0" smtClean="0"/>
          </a:p>
          <a:p>
            <a:pPr lvl="1"/>
            <a:endParaRPr lang="en-GB" b="1" u="sng" dirty="0" smtClean="0"/>
          </a:p>
        </p:txBody>
      </p:sp>
      <p:sp>
        <p:nvSpPr>
          <p:cNvPr id="4" name="Footer Placeholder 3"/>
          <p:cNvSpPr>
            <a:spLocks noGrp="1"/>
          </p:cNvSpPr>
          <p:nvPr>
            <p:ph type="ftr" sz="quarter" idx="11"/>
          </p:nvPr>
        </p:nvSpPr>
        <p:spPr>
          <a:xfrm>
            <a:off x="3347864" y="-13997"/>
            <a:ext cx="5688632" cy="329184"/>
          </a:xfrm>
        </p:spPr>
        <p:txBody>
          <a:bodyPr/>
          <a:lstStyle/>
          <a:p>
            <a:r>
              <a:rPr lang="en-GB" dirty="0" smtClean="0"/>
              <a:t>                                                        </a:t>
            </a:r>
            <a:endParaRPr lang="en-GB" dirty="0"/>
          </a:p>
        </p:txBody>
      </p:sp>
    </p:spTree>
    <p:extLst>
      <p:ext uri="{BB962C8B-B14F-4D97-AF65-F5344CB8AC3E}">
        <p14:creationId xmlns:p14="http://schemas.microsoft.com/office/powerpoint/2010/main" val="11455293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1478</TotalTime>
  <Words>1564</Words>
  <Application>Microsoft Office PowerPoint</Application>
  <PresentationFormat>On-screen Show (4:3)</PresentationFormat>
  <Paragraphs>145</Paragraphs>
  <Slides>16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Clarity</vt:lpstr>
      <vt:lpstr>SELF NEGLECT</vt:lpstr>
      <vt:lpstr>What is self neglect?</vt:lpstr>
      <vt:lpstr>Case Summary </vt:lpstr>
      <vt:lpstr>Risks </vt:lpstr>
      <vt:lpstr>Previously tried –  </vt:lpstr>
      <vt:lpstr>Theory </vt:lpstr>
      <vt:lpstr>Theory </vt:lpstr>
      <vt:lpstr>Essential skills </vt:lpstr>
      <vt:lpstr>Values and Ethics </vt:lpstr>
      <vt:lpstr>How to support -  </vt:lpstr>
      <vt:lpstr>Legislation, Policies and Procedures</vt:lpstr>
      <vt:lpstr>HBC Self Neglect Policy -</vt:lpstr>
      <vt:lpstr>Outcomes -</vt:lpstr>
      <vt:lpstr>Gibbs Reflective Model 1988</vt:lpstr>
      <vt:lpstr>What learning and reflection? </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Nicola Sandbach</dc:creator>
  <cp:lastModifiedBy>Katy Rushworth</cp:lastModifiedBy>
  <cp:revision>121</cp:revision>
  <dcterms:created xsi:type="dcterms:W3CDTF">2016-01-07T11:09:38Z</dcterms:created>
  <dcterms:modified xsi:type="dcterms:W3CDTF">2022-11-22T13:42:42Z</dcterms:modified>
</cp:coreProperties>
</file>