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3"/>
  </p:notesMasterIdLst>
  <p:sldIdLst>
    <p:sldId id="256" r:id="rId5"/>
    <p:sldId id="310" r:id="rId6"/>
    <p:sldId id="311" r:id="rId7"/>
    <p:sldId id="258" r:id="rId8"/>
    <p:sldId id="287" r:id="rId9"/>
    <p:sldId id="259" r:id="rId10"/>
    <p:sldId id="260" r:id="rId11"/>
    <p:sldId id="261" r:id="rId12"/>
    <p:sldId id="262" r:id="rId13"/>
    <p:sldId id="263" r:id="rId14"/>
    <p:sldId id="264" r:id="rId15"/>
    <p:sldId id="275" r:id="rId16"/>
    <p:sldId id="265" r:id="rId17"/>
    <p:sldId id="276" r:id="rId18"/>
    <p:sldId id="314" r:id="rId19"/>
    <p:sldId id="280" r:id="rId20"/>
    <p:sldId id="291" r:id="rId21"/>
    <p:sldId id="277" r:id="rId22"/>
    <p:sldId id="281" r:id="rId23"/>
    <p:sldId id="292" r:id="rId24"/>
    <p:sldId id="293" r:id="rId25"/>
    <p:sldId id="294" r:id="rId26"/>
    <p:sldId id="295" r:id="rId27"/>
    <p:sldId id="297" r:id="rId28"/>
    <p:sldId id="298" r:id="rId29"/>
    <p:sldId id="300" r:id="rId30"/>
    <p:sldId id="301" r:id="rId31"/>
    <p:sldId id="266" r:id="rId32"/>
    <p:sldId id="267" r:id="rId33"/>
    <p:sldId id="303" r:id="rId34"/>
    <p:sldId id="306" r:id="rId35"/>
    <p:sldId id="307" r:id="rId36"/>
    <p:sldId id="308" r:id="rId37"/>
    <p:sldId id="309" r:id="rId38"/>
    <p:sldId id="286" r:id="rId39"/>
    <p:sldId id="288" r:id="rId40"/>
    <p:sldId id="289" r:id="rId41"/>
    <p:sldId id="290" r:id="rId42"/>
    <p:sldId id="271" r:id="rId43"/>
    <p:sldId id="272" r:id="rId44"/>
    <p:sldId id="273" r:id="rId45"/>
    <p:sldId id="274" r:id="rId46"/>
    <p:sldId id="285" r:id="rId47"/>
    <p:sldId id="302" r:id="rId48"/>
    <p:sldId id="312" r:id="rId49"/>
    <p:sldId id="313" r:id="rId50"/>
    <p:sldId id="304" r:id="rId51"/>
    <p:sldId id="305" r:id="rId5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1" d="100"/>
          <a:sy n="81" d="100"/>
        </p:scale>
        <p:origin x="3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22FE63B-27F0-49E3-BEA7-007F52120247}" type="datetimeFigureOut">
              <a:rPr lang="en-GB" smtClean="0"/>
              <a:t>08/11/2023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6592742-57B1-4AEB-927E-6B20940D801B}" type="slidenum">
              <a:rPr lang="en-GB" smtClean="0"/>
              <a:t>‹#›</a:t>
            </a:fld>
            <a:endParaRPr lang="en-GB"/>
          </a:p>
        </p:txBody>
      </p:sp>
    </p:spTree>
    <p:extLst>
      <p:ext uri="{BB962C8B-B14F-4D97-AF65-F5344CB8AC3E}">
        <p14:creationId xmlns:p14="http://schemas.microsoft.com/office/powerpoint/2010/main" val="113598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557047-275F-4293-898D-3A767CAD18B1}" type="datetime1">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152882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173C37-B497-4717-9193-C0A1A194931B}" type="datetime1">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262910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5B8431-7783-449F-918B-1F80CA567701}" type="datetime1">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309882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3C35A1-3730-4551-8C9C-504E62F010B2}" type="datetime1">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231479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ACEA58-7436-408B-A201-F7911605589E}" type="datetime1">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169455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ADAC07-5F66-41E3-8468-5FFFB95DD9A0}" type="datetime1">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417581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E44C97-48BA-415D-8B9D-56F3C470F259}" type="datetime1">
              <a:rPr lang="en-GB" smtClean="0"/>
              <a:t>08/11/2023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122129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AF48ED-1307-40C8-9FCE-7A7974560548}" type="datetime1">
              <a:rPr lang="en-GB" smtClean="0"/>
              <a:t>08/11/2023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337924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071C0-7E30-4E3B-A785-C3AD57BDC151}" type="datetime1">
              <a:rPr lang="en-GB" smtClean="0"/>
              <a:t>08/11/2023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172469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7F766-F888-4D97-905D-671FC627F777}" type="datetime1">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271458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F8305D-D384-49EE-8896-F3074BD4C5D7}" type="datetime1">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43622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6E81F-2E51-43F8-8B98-49EE575B0F27}" type="datetime1">
              <a:rPr lang="en-GB" smtClean="0"/>
              <a:t>08/11/2023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66EE9-8AAC-435E-8482-679E54AB45E0}" type="slidenum">
              <a:rPr lang="en-GB" smtClean="0"/>
              <a:t>‹#›</a:t>
            </a:fld>
            <a:endParaRPr lang="en-GB"/>
          </a:p>
        </p:txBody>
      </p:sp>
    </p:spTree>
    <p:extLst>
      <p:ext uri="{BB962C8B-B14F-4D97-AF65-F5344CB8AC3E}">
        <p14:creationId xmlns:p14="http://schemas.microsoft.com/office/powerpoint/2010/main" val="393722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cid:image002.jpg@01D69251.A406495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bridgewater.nhs.uk/wp-content/uploads/2023/02/Are-you-a-carer-leaflet.pdf" TargetMode="External"/><Relationship Id="rId4" Type="http://schemas.openxmlformats.org/officeDocument/2006/relationships/hyperlink" Target="https://bridgewater.nhs.uk/aboutus/information-for-carer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cid:image002.jpg@01D69251.A4064950" TargetMode="External"/><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cid:image002.jpg@01D69251.A4064950" TargetMode="External"/><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2.png"/><Relationship Id="rId5" Type="http://schemas.openxmlformats.org/officeDocument/2006/relationships/image" Target="../media/image34.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6.png"/></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cid:image002.jpg@01D69251.A4064950" TargetMode="External"/><Relationship Id="rId7" Type="http://schemas.openxmlformats.org/officeDocument/2006/relationships/image" Target="cid:4c22e169-2d2a-482b-b242-245605bba255@GBRP265.PROD.OUTLOOK.COM"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 Id="rId9" Type="http://schemas.openxmlformats.org/officeDocument/2006/relationships/image" Target="../media/image41.jpeg"/></Relationships>
</file>

<file path=ppt/slides/_rels/slide43.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cid:2a49eb00-1e8e-4b9a-b179-a7a3fc479ae1@GBRP265.PROD.OUTLOOK.COM" TargetMode="External"/><Relationship Id="rId3" Type="http://schemas.openxmlformats.org/officeDocument/2006/relationships/image" Target="cid:image002.jpg@01D69251.A4064950" TargetMode="External"/><Relationship Id="rId7" Type="http://schemas.openxmlformats.org/officeDocument/2006/relationships/image" Target="../media/image43.png"/><Relationship Id="rId12" Type="http://schemas.openxmlformats.org/officeDocument/2006/relationships/image" Target="../media/image47.jpeg"/><Relationship Id="rId17" Type="http://schemas.openxmlformats.org/officeDocument/2006/relationships/image" Target="cid:cec8dad1-c87f-4156-9686-85909b169079@GBRP265.PROD.OUTLOOK.COM" TargetMode="External"/><Relationship Id="rId2" Type="http://schemas.openxmlformats.org/officeDocument/2006/relationships/image" Target="../media/image2.jpeg"/><Relationship Id="rId16"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14.png"/><Relationship Id="rId15" Type="http://schemas.openxmlformats.org/officeDocument/2006/relationships/image" Target="cid:719a7823-079a-4ead-ad67-4980b341952c@GBRP265.PROD.OUTLOOK.COM" TargetMode="External"/><Relationship Id="rId10" Type="http://schemas.openxmlformats.org/officeDocument/2006/relationships/image" Target="../media/image45.jpeg"/><Relationship Id="rId4" Type="http://schemas.openxmlformats.org/officeDocument/2006/relationships/image" Target="../media/image12.png"/><Relationship Id="rId9" Type="http://schemas.openxmlformats.org/officeDocument/2006/relationships/image" Target="cid:56cebc83-3c35-4825-932e-dd8481c2f8fa@GBRP265.PROD.OUTLOOK.COM" TargetMode="External"/><Relationship Id="rId1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alton.gov.uk/adultsafeguarding" TargetMode="Externa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cid:image002.jpg@01D69251.A406495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cid:image002.jpg@01D69251.A4064950" TargetMode="Externa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2.jpeg"/><Relationship Id="rId16"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1" cy="6862875"/>
          </a:xfrm>
          <a:prstGeom prst="rect">
            <a:avLst/>
          </a:prstGeom>
        </p:spPr>
      </p:pic>
      <p:sp>
        <p:nvSpPr>
          <p:cNvPr id="2" name="Title 1"/>
          <p:cNvSpPr>
            <a:spLocks noGrp="1"/>
          </p:cNvSpPr>
          <p:nvPr>
            <p:ph type="ctrTitle"/>
          </p:nvPr>
        </p:nvSpPr>
        <p:spPr>
          <a:xfrm>
            <a:off x="1419497" y="3611676"/>
            <a:ext cx="9144000" cy="2387600"/>
          </a:xfrm>
        </p:spPr>
        <p:txBody>
          <a:bodyPr>
            <a:normAutofit/>
          </a:bodyPr>
          <a:lstStyle/>
          <a:p>
            <a:r>
              <a:rPr lang="en-GB" sz="3600" b="1" dirty="0">
                <a:solidFill>
                  <a:schemeClr val="accent1"/>
                </a:solidFill>
                <a:latin typeface="+mn-lt"/>
              </a:rPr>
              <a:t>Halton Safeguarding Adults Board Annual Report April 2022 – March 2023</a:t>
            </a:r>
          </a:p>
        </p:txBody>
      </p:sp>
      <p:pic>
        <p:nvPicPr>
          <p:cNvPr id="5" name="Picture 4" descr="cid:image002.jpg@01D69251.A406495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3486150" cy="1471930"/>
          </a:xfrm>
          <a:prstGeom prst="rect">
            <a:avLst/>
          </a:prstGeom>
          <a:noFill/>
          <a:ln>
            <a:noFill/>
          </a:ln>
        </p:spPr>
      </p:pic>
    </p:spTree>
    <p:extLst>
      <p:ext uri="{BB962C8B-B14F-4D97-AF65-F5344CB8AC3E}">
        <p14:creationId xmlns:p14="http://schemas.microsoft.com/office/powerpoint/2010/main" val="185038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HSAB Achievements 2022/23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443818"/>
              </p:ext>
            </p:extLst>
          </p:nvPr>
        </p:nvGraphicFramePr>
        <p:xfrm>
          <a:off x="15875" y="1189038"/>
          <a:ext cx="12176124" cy="4389120"/>
        </p:xfrm>
        <a:graphic>
          <a:graphicData uri="http://schemas.openxmlformats.org/drawingml/2006/table">
            <a:tbl>
              <a:tblPr firstRow="1" bandRow="1">
                <a:tableStyleId>{5C22544A-7EE6-4342-B048-85BDC9FD1C3A}</a:tableStyleId>
              </a:tblPr>
              <a:tblGrid>
                <a:gridCol w="2675074">
                  <a:extLst>
                    <a:ext uri="{9D8B030D-6E8A-4147-A177-3AD203B41FA5}">
                      <a16:colId xmlns:a16="http://schemas.microsoft.com/office/drawing/2014/main" val="3753664701"/>
                    </a:ext>
                  </a:extLst>
                </a:gridCol>
                <a:gridCol w="4637314">
                  <a:extLst>
                    <a:ext uri="{9D8B030D-6E8A-4147-A177-3AD203B41FA5}">
                      <a16:colId xmlns:a16="http://schemas.microsoft.com/office/drawing/2014/main" val="1709495678"/>
                    </a:ext>
                  </a:extLst>
                </a:gridCol>
                <a:gridCol w="4863736">
                  <a:extLst>
                    <a:ext uri="{9D8B030D-6E8A-4147-A177-3AD203B41FA5}">
                      <a16:colId xmlns:a16="http://schemas.microsoft.com/office/drawing/2014/main" val="461914071"/>
                    </a:ext>
                  </a:extLst>
                </a:gridCol>
              </a:tblGrid>
              <a:tr h="342430">
                <a:tc>
                  <a:txBody>
                    <a:bodyPr/>
                    <a:lstStyle/>
                    <a:p>
                      <a:r>
                        <a:rPr lang="en-GB" dirty="0"/>
                        <a:t>Priority</a:t>
                      </a:r>
                    </a:p>
                  </a:txBody>
                  <a:tcPr/>
                </a:tc>
                <a:tc>
                  <a:txBody>
                    <a:bodyPr/>
                    <a:lstStyle/>
                    <a:p>
                      <a:r>
                        <a:rPr lang="en-GB" dirty="0"/>
                        <a:t>What we said we’d do</a:t>
                      </a:r>
                    </a:p>
                  </a:txBody>
                  <a:tcPr/>
                </a:tc>
                <a:tc>
                  <a:txBody>
                    <a:bodyPr/>
                    <a:lstStyle/>
                    <a:p>
                      <a:r>
                        <a:rPr lang="en-GB" dirty="0"/>
                        <a:t>What we did</a:t>
                      </a:r>
                    </a:p>
                  </a:txBody>
                  <a:tcPr/>
                </a:tc>
                <a:extLst>
                  <a:ext uri="{0D108BD9-81ED-4DB2-BD59-A6C34878D82A}">
                    <a16:rowId xmlns:a16="http://schemas.microsoft.com/office/drawing/2014/main" val="2020523331"/>
                  </a:ext>
                </a:extLst>
              </a:tr>
              <a:tr h="985074">
                <a:tc>
                  <a:txBody>
                    <a:bodyPr/>
                    <a:lstStyle/>
                    <a:p>
                      <a:r>
                        <a:rPr lang="en-GB" sz="1600" b="1" dirty="0"/>
                        <a:t>Quality</a:t>
                      </a:r>
                      <a:r>
                        <a:rPr lang="en-GB" sz="1600" b="1" baseline="0" dirty="0"/>
                        <a:t> Assurance</a:t>
                      </a:r>
                      <a:endParaRPr lang="en-GB" sz="1600" b="1" dirty="0"/>
                    </a:p>
                  </a:txBody>
                  <a:tcPr/>
                </a:tc>
                <a:tc>
                  <a:txBody>
                    <a:bodyPr/>
                    <a:lstStyle/>
                    <a:p>
                      <a:r>
                        <a:rPr lang="en-GB" sz="1600" dirty="0"/>
                        <a:t>Ensuring</a:t>
                      </a:r>
                      <a:r>
                        <a:rPr lang="en-GB" sz="1600" baseline="0" dirty="0"/>
                        <a:t> internal quality assurance frameworks are in place</a:t>
                      </a:r>
                      <a:endParaRPr lang="en-GB" sz="1600" dirty="0"/>
                    </a:p>
                  </a:txBody>
                  <a:tcPr/>
                </a:tc>
                <a:tc>
                  <a:txBody>
                    <a:bodyPr/>
                    <a:lstStyle/>
                    <a:p>
                      <a:r>
                        <a:rPr lang="en-GB" sz="1600" dirty="0">
                          <a:solidFill>
                            <a:schemeClr val="tx1"/>
                          </a:solidFill>
                        </a:rPr>
                        <a:t>Following</a:t>
                      </a:r>
                      <a:r>
                        <a:rPr lang="en-GB" sz="1600" baseline="0" dirty="0">
                          <a:solidFill>
                            <a:schemeClr val="tx1"/>
                          </a:solidFill>
                        </a:rPr>
                        <a:t> a restructure of HSAB and its sub groups, the Board now has a clear reporting structure in place which ensures that work programmes are closely monitored and any issues are identified and resolved quickly.</a:t>
                      </a:r>
                      <a:endParaRPr lang="en-GB" sz="1600" dirty="0">
                        <a:solidFill>
                          <a:schemeClr val="tx1"/>
                        </a:solidFill>
                      </a:endParaRPr>
                    </a:p>
                  </a:txBody>
                  <a:tcPr/>
                </a:tc>
                <a:extLst>
                  <a:ext uri="{0D108BD9-81ED-4DB2-BD59-A6C34878D82A}">
                    <a16:rowId xmlns:a16="http://schemas.microsoft.com/office/drawing/2014/main" val="2393288766"/>
                  </a:ext>
                </a:extLst>
              </a:tr>
              <a:tr h="759915">
                <a:tc>
                  <a:txBody>
                    <a:bodyPr/>
                    <a:lstStyle/>
                    <a:p>
                      <a:endParaRPr lang="en-GB" sz="1600" dirty="0"/>
                    </a:p>
                  </a:txBody>
                  <a:tcPr/>
                </a:tc>
                <a:tc>
                  <a:txBody>
                    <a:bodyPr/>
                    <a:lstStyle/>
                    <a:p>
                      <a:r>
                        <a:rPr lang="en-GB" sz="1600" dirty="0"/>
                        <a:t>Share</a:t>
                      </a:r>
                      <a:r>
                        <a:rPr lang="en-GB" sz="1600" baseline="0" dirty="0"/>
                        <a:t> identified learning</a:t>
                      </a:r>
                      <a:endParaRPr lang="en-GB" sz="1600" dirty="0"/>
                    </a:p>
                  </a:txBody>
                  <a:tcPr/>
                </a:tc>
                <a:tc>
                  <a:txBody>
                    <a:bodyPr/>
                    <a:lstStyle/>
                    <a:p>
                      <a:r>
                        <a:rPr lang="en-GB" sz="1600" dirty="0">
                          <a:solidFill>
                            <a:schemeClr val="tx1"/>
                          </a:solidFill>
                        </a:rPr>
                        <a:t>The</a:t>
                      </a:r>
                      <a:r>
                        <a:rPr lang="en-GB" sz="1600" baseline="0" dirty="0">
                          <a:solidFill>
                            <a:schemeClr val="tx1"/>
                          </a:solidFill>
                        </a:rPr>
                        <a:t> Safeguarding Policy, Procedure &amp; Practice Sub Group ensures that any lessons learned or areas of good practice are shared and adopted where possible.</a:t>
                      </a:r>
                      <a:endParaRPr lang="en-GB" sz="1600" dirty="0">
                        <a:solidFill>
                          <a:schemeClr val="tx1"/>
                        </a:solidFill>
                      </a:endParaRPr>
                    </a:p>
                  </a:txBody>
                  <a:tcPr/>
                </a:tc>
                <a:extLst>
                  <a:ext uri="{0D108BD9-81ED-4DB2-BD59-A6C34878D82A}">
                    <a16:rowId xmlns:a16="http://schemas.microsoft.com/office/drawing/2014/main" val="702509910"/>
                  </a:ext>
                </a:extLst>
              </a:tr>
              <a:tr h="759915">
                <a:tc>
                  <a:txBody>
                    <a:bodyPr/>
                    <a:lstStyle/>
                    <a:p>
                      <a:endParaRPr lang="en-GB" sz="1600" dirty="0"/>
                    </a:p>
                  </a:txBody>
                  <a:tcPr/>
                </a:tc>
                <a:tc>
                  <a:txBody>
                    <a:bodyPr/>
                    <a:lstStyle/>
                    <a:p>
                      <a:r>
                        <a:rPr lang="en-GB" sz="1600" dirty="0"/>
                        <a:t>Review</a:t>
                      </a:r>
                      <a:r>
                        <a:rPr lang="en-GB" sz="1600" baseline="0" dirty="0"/>
                        <a:t> of the safeguarding adults audit processes within </a:t>
                      </a:r>
                      <a:r>
                        <a:rPr lang="en-GB" sz="1600" baseline="0" dirty="0" err="1"/>
                        <a:t>Halton</a:t>
                      </a:r>
                      <a:endParaRPr lang="en-GB" sz="1600" dirty="0"/>
                    </a:p>
                  </a:txBody>
                  <a:tcPr/>
                </a:tc>
                <a:tc>
                  <a:txBody>
                    <a:bodyPr/>
                    <a:lstStyle/>
                    <a:p>
                      <a:r>
                        <a:rPr lang="en-GB" sz="1600" dirty="0">
                          <a:solidFill>
                            <a:schemeClr val="tx1"/>
                          </a:solidFill>
                        </a:rPr>
                        <a:t>The Safeguarding Adult Case File</a:t>
                      </a:r>
                      <a:r>
                        <a:rPr lang="en-GB" sz="1600" baseline="0" dirty="0">
                          <a:solidFill>
                            <a:schemeClr val="tx1"/>
                          </a:solidFill>
                        </a:rPr>
                        <a:t> Audit policy was reviewed and updated in July 2022.  There have been 2 multi-agency audits held during the year. The first audit focused on financial abuse and the second audit focused on self-neglect.</a:t>
                      </a:r>
                      <a:endParaRPr lang="en-GB" sz="1600" dirty="0">
                        <a:solidFill>
                          <a:schemeClr val="tx1"/>
                        </a:solidFill>
                      </a:endParaRPr>
                    </a:p>
                  </a:txBody>
                  <a:tcPr/>
                </a:tc>
                <a:extLst>
                  <a:ext uri="{0D108BD9-81ED-4DB2-BD59-A6C34878D82A}">
                    <a16:rowId xmlns:a16="http://schemas.microsoft.com/office/drawing/2014/main" val="4038970824"/>
                  </a:ext>
                </a:extLst>
              </a:tr>
              <a:tr h="759915">
                <a:tc>
                  <a:txBody>
                    <a:bodyPr/>
                    <a:lstStyle/>
                    <a:p>
                      <a:endParaRPr lang="en-GB" sz="1600" dirty="0"/>
                    </a:p>
                  </a:txBody>
                  <a:tcPr/>
                </a:tc>
                <a:tc>
                  <a:txBody>
                    <a:bodyPr/>
                    <a:lstStyle/>
                    <a:p>
                      <a:r>
                        <a:rPr lang="en-GB" sz="1600" dirty="0"/>
                        <a:t>Sharing of information across HSAB members and provider services</a:t>
                      </a:r>
                    </a:p>
                    <a:p>
                      <a:endParaRPr lang="en-GB" sz="1600" dirty="0"/>
                    </a:p>
                  </a:txBody>
                  <a:tcPr/>
                </a:tc>
                <a:tc>
                  <a:txBody>
                    <a:bodyPr/>
                    <a:lstStyle/>
                    <a:p>
                      <a:r>
                        <a:rPr lang="en-GB" sz="1600" dirty="0">
                          <a:solidFill>
                            <a:schemeClr val="tx1"/>
                          </a:solidFill>
                        </a:rPr>
                        <a:t>The</a:t>
                      </a:r>
                      <a:r>
                        <a:rPr lang="en-GB" sz="1600" baseline="0" dirty="0">
                          <a:solidFill>
                            <a:schemeClr val="tx1"/>
                          </a:solidFill>
                        </a:rPr>
                        <a:t> Chairs of each sub group are asked to share information within their groups on a regular basis, with quarterly reports presented to the Board. </a:t>
                      </a:r>
                      <a:endParaRPr lang="en-GB" sz="1600" dirty="0">
                        <a:solidFill>
                          <a:schemeClr val="tx1"/>
                        </a:solidFill>
                      </a:endParaRPr>
                    </a:p>
                  </a:txBody>
                  <a:tcPr/>
                </a:tc>
                <a:extLst>
                  <a:ext uri="{0D108BD9-81ED-4DB2-BD59-A6C34878D82A}">
                    <a16:rowId xmlns:a16="http://schemas.microsoft.com/office/drawing/2014/main" val="2945109990"/>
                  </a:ext>
                </a:extLst>
              </a:tr>
            </a:tbl>
          </a:graphicData>
        </a:graphic>
      </p:graphicFrame>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pic>
        <p:nvPicPr>
          <p:cNvPr id="5" name="Picture 4"/>
          <p:cNvPicPr>
            <a:picLocks noChangeAspect="1"/>
          </p:cNvPicPr>
          <p:nvPr/>
        </p:nvPicPr>
        <p:blipFill>
          <a:blip r:embed="rId4"/>
          <a:stretch>
            <a:fillRect/>
          </a:stretch>
        </p:blipFill>
        <p:spPr>
          <a:xfrm>
            <a:off x="178251" y="2293096"/>
            <a:ext cx="2142857" cy="2079207"/>
          </a:xfrm>
          <a:prstGeom prst="rect">
            <a:avLst/>
          </a:prstGeom>
        </p:spPr>
      </p:pic>
      <p:sp>
        <p:nvSpPr>
          <p:cNvPr id="3" name="Slide Number Placeholder 2"/>
          <p:cNvSpPr>
            <a:spLocks noGrp="1"/>
          </p:cNvSpPr>
          <p:nvPr>
            <p:ph type="sldNum" sz="quarter" idx="12"/>
          </p:nvPr>
        </p:nvSpPr>
        <p:spPr>
          <a:xfrm>
            <a:off x="11482250" y="6343287"/>
            <a:ext cx="459377" cy="365125"/>
          </a:xfrm>
        </p:spPr>
        <p:txBody>
          <a:bodyPr/>
          <a:lstStyle/>
          <a:p>
            <a:fld id="{41566EE9-8AAC-435E-8482-679E54AB45E0}" type="slidenum">
              <a:rPr lang="en-GB" smtClean="0"/>
              <a:t>10</a:t>
            </a:fld>
            <a:endParaRPr lang="en-GB"/>
          </a:p>
        </p:txBody>
      </p:sp>
    </p:spTree>
    <p:extLst>
      <p:ext uri="{BB962C8B-B14F-4D97-AF65-F5344CB8AC3E}">
        <p14:creationId xmlns:p14="http://schemas.microsoft.com/office/powerpoint/2010/main" val="257741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HSAB Achievements 2022/23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23406913"/>
              </p:ext>
            </p:extLst>
          </p:nvPr>
        </p:nvGraphicFramePr>
        <p:xfrm>
          <a:off x="15875" y="1189038"/>
          <a:ext cx="12176124" cy="4453792"/>
        </p:xfrm>
        <a:graphic>
          <a:graphicData uri="http://schemas.openxmlformats.org/drawingml/2006/table">
            <a:tbl>
              <a:tblPr firstRow="1" bandRow="1">
                <a:tableStyleId>{5C22544A-7EE6-4342-B048-85BDC9FD1C3A}</a:tableStyleId>
              </a:tblPr>
              <a:tblGrid>
                <a:gridCol w="2675074">
                  <a:extLst>
                    <a:ext uri="{9D8B030D-6E8A-4147-A177-3AD203B41FA5}">
                      <a16:colId xmlns:a16="http://schemas.microsoft.com/office/drawing/2014/main" val="3753664701"/>
                    </a:ext>
                  </a:extLst>
                </a:gridCol>
                <a:gridCol w="4637314">
                  <a:extLst>
                    <a:ext uri="{9D8B030D-6E8A-4147-A177-3AD203B41FA5}">
                      <a16:colId xmlns:a16="http://schemas.microsoft.com/office/drawing/2014/main" val="1709495678"/>
                    </a:ext>
                  </a:extLst>
                </a:gridCol>
                <a:gridCol w="4863736">
                  <a:extLst>
                    <a:ext uri="{9D8B030D-6E8A-4147-A177-3AD203B41FA5}">
                      <a16:colId xmlns:a16="http://schemas.microsoft.com/office/drawing/2014/main" val="461914071"/>
                    </a:ext>
                  </a:extLst>
                </a:gridCol>
              </a:tblGrid>
              <a:tr h="378622">
                <a:tc>
                  <a:txBody>
                    <a:bodyPr/>
                    <a:lstStyle/>
                    <a:p>
                      <a:r>
                        <a:rPr lang="en-GB" dirty="0"/>
                        <a:t>Priority</a:t>
                      </a:r>
                    </a:p>
                  </a:txBody>
                  <a:tcPr/>
                </a:tc>
                <a:tc>
                  <a:txBody>
                    <a:bodyPr/>
                    <a:lstStyle/>
                    <a:p>
                      <a:r>
                        <a:rPr lang="en-GB" dirty="0"/>
                        <a:t>What we said we’d do</a:t>
                      </a:r>
                    </a:p>
                  </a:txBody>
                  <a:tcPr/>
                </a:tc>
                <a:tc>
                  <a:txBody>
                    <a:bodyPr/>
                    <a:lstStyle/>
                    <a:p>
                      <a:r>
                        <a:rPr lang="en-GB" dirty="0"/>
                        <a:t>What we did</a:t>
                      </a:r>
                    </a:p>
                  </a:txBody>
                  <a:tcPr/>
                </a:tc>
                <a:extLst>
                  <a:ext uri="{0D108BD9-81ED-4DB2-BD59-A6C34878D82A}">
                    <a16:rowId xmlns:a16="http://schemas.microsoft.com/office/drawing/2014/main" val="2020523331"/>
                  </a:ext>
                </a:extLst>
              </a:tr>
              <a:tr h="840230">
                <a:tc>
                  <a:txBody>
                    <a:bodyPr/>
                    <a:lstStyle/>
                    <a:p>
                      <a:r>
                        <a:rPr lang="en-GB" sz="1600" b="1" dirty="0"/>
                        <a:t>Co Production &amp; Engagement</a:t>
                      </a:r>
                    </a:p>
                  </a:txBody>
                  <a:tcPr/>
                </a:tc>
                <a:tc>
                  <a:txBody>
                    <a:bodyPr/>
                    <a:lstStyle/>
                    <a:p>
                      <a:r>
                        <a:rPr lang="en-GB" sz="1600" dirty="0"/>
                        <a:t>HSAB partner agencies to have</a:t>
                      </a:r>
                      <a:r>
                        <a:rPr lang="en-GB" sz="1600" baseline="0" dirty="0"/>
                        <a:t> learning and professional development opportunities in place for their individual workforce</a:t>
                      </a:r>
                      <a:endParaRPr lang="en-GB" sz="1600" dirty="0"/>
                    </a:p>
                  </a:txBody>
                  <a:tcPr/>
                </a:tc>
                <a:tc>
                  <a:txBody>
                    <a:bodyPr/>
                    <a:lstStyle/>
                    <a:p>
                      <a:r>
                        <a:rPr lang="en-GB" sz="1600" dirty="0"/>
                        <a:t>An annual training programme is developed and delivered on behalf of the board,</a:t>
                      </a:r>
                      <a:r>
                        <a:rPr lang="en-GB" sz="1600" baseline="0" dirty="0"/>
                        <a:t> which is available to all partner agencies.  </a:t>
                      </a:r>
                      <a:endParaRPr lang="en-GB" sz="1600" dirty="0"/>
                    </a:p>
                  </a:txBody>
                  <a:tcPr/>
                </a:tc>
                <a:extLst>
                  <a:ext uri="{0D108BD9-81ED-4DB2-BD59-A6C34878D82A}">
                    <a16:rowId xmlns:a16="http://schemas.microsoft.com/office/drawing/2014/main" val="2393288766"/>
                  </a:ext>
                </a:extLst>
              </a:tr>
              <a:tr h="840230">
                <a:tc>
                  <a:txBody>
                    <a:bodyPr/>
                    <a:lstStyle/>
                    <a:p>
                      <a:endParaRPr lang="en-GB" sz="1600" dirty="0"/>
                    </a:p>
                  </a:txBody>
                  <a:tcPr/>
                </a:tc>
                <a:tc>
                  <a:txBody>
                    <a:bodyPr/>
                    <a:lstStyle/>
                    <a:p>
                      <a:r>
                        <a:rPr lang="en-GB" sz="1600" dirty="0"/>
                        <a:t>Consistency and standardisation of safeguarding</a:t>
                      </a:r>
                      <a:r>
                        <a:rPr lang="en-GB" sz="1600" baseline="0" dirty="0"/>
                        <a:t> practice across </a:t>
                      </a:r>
                      <a:r>
                        <a:rPr lang="en-GB" sz="1600" baseline="0" dirty="0" err="1"/>
                        <a:t>Halton</a:t>
                      </a:r>
                      <a:endParaRPr lang="en-GB" sz="1600" dirty="0"/>
                    </a:p>
                  </a:txBody>
                  <a:tcPr/>
                </a:tc>
                <a:tc>
                  <a:txBody>
                    <a:bodyPr/>
                    <a:lstStyle/>
                    <a:p>
                      <a:r>
                        <a:rPr lang="en-GB" sz="1600" dirty="0">
                          <a:solidFill>
                            <a:schemeClr val="tx1"/>
                          </a:solidFill>
                        </a:rPr>
                        <a:t>All</a:t>
                      </a:r>
                      <a:r>
                        <a:rPr lang="en-GB" sz="1600" baseline="0" dirty="0">
                          <a:solidFill>
                            <a:schemeClr val="tx1"/>
                          </a:solidFill>
                        </a:rPr>
                        <a:t> policy and procedure documents, toolkits and strategies developed in relation to adult safeguarding are agreed by HSAB and the relevant sub groups.  All policies are reviewed on a 3 yearly basis ,, or earlier if required, to ensure they are reflective of current processes and legislation</a:t>
                      </a:r>
                    </a:p>
                  </a:txBody>
                  <a:tcPr/>
                </a:tc>
                <a:extLst>
                  <a:ext uri="{0D108BD9-81ED-4DB2-BD59-A6C34878D82A}">
                    <a16:rowId xmlns:a16="http://schemas.microsoft.com/office/drawing/2014/main" val="702509910"/>
                  </a:ext>
                </a:extLst>
              </a:tr>
              <a:tr h="840230">
                <a:tc>
                  <a:txBody>
                    <a:bodyPr/>
                    <a:lstStyle/>
                    <a:p>
                      <a:endParaRPr lang="en-GB" sz="1600" dirty="0"/>
                    </a:p>
                  </a:txBody>
                  <a:tcPr/>
                </a:tc>
                <a:tc>
                  <a:txBody>
                    <a:bodyPr/>
                    <a:lstStyle/>
                    <a:p>
                      <a:r>
                        <a:rPr lang="en-GB" sz="1600" dirty="0"/>
                        <a:t>All agencies to promote a Making Safeguarding Personal</a:t>
                      </a:r>
                      <a:r>
                        <a:rPr lang="en-GB" sz="1600" baseline="0" dirty="0"/>
                        <a:t> approach</a:t>
                      </a:r>
                      <a:endParaRPr lang="en-GB" sz="1600" dirty="0"/>
                    </a:p>
                  </a:txBody>
                  <a:tcPr/>
                </a:tc>
                <a:tc>
                  <a:txBody>
                    <a:bodyPr/>
                    <a:lstStyle/>
                    <a:p>
                      <a:r>
                        <a:rPr lang="en-GB" sz="1600" dirty="0"/>
                        <a:t>Making Safeguarding Personal</a:t>
                      </a:r>
                      <a:r>
                        <a:rPr lang="en-GB" sz="1600" baseline="0" dirty="0"/>
                        <a:t> is at the centre of all safeguarding practice in </a:t>
                      </a:r>
                      <a:r>
                        <a:rPr lang="en-GB" sz="1600" baseline="0" dirty="0" err="1"/>
                        <a:t>Halton</a:t>
                      </a:r>
                      <a:r>
                        <a:rPr lang="en-GB" sz="1600" baseline="0" dirty="0"/>
                        <a:t>, with a survey completed at the end of each S42 enquiry.</a:t>
                      </a:r>
                      <a:endParaRPr lang="en-GB" sz="1600" dirty="0"/>
                    </a:p>
                  </a:txBody>
                  <a:tcPr/>
                </a:tc>
                <a:extLst>
                  <a:ext uri="{0D108BD9-81ED-4DB2-BD59-A6C34878D82A}">
                    <a16:rowId xmlns:a16="http://schemas.microsoft.com/office/drawing/2014/main" val="4038970824"/>
                  </a:ext>
                </a:extLst>
              </a:tr>
              <a:tr h="840230">
                <a:tc>
                  <a:txBody>
                    <a:bodyPr/>
                    <a:lstStyle/>
                    <a:p>
                      <a:endParaRPr lang="en-GB" sz="1600" dirty="0"/>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277762143"/>
                  </a:ext>
                </a:extLst>
              </a:tr>
            </a:tbl>
          </a:graphicData>
        </a:graphic>
      </p:graphicFrame>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5874" y="3076597"/>
            <a:ext cx="2635887" cy="1344495"/>
          </a:xfrm>
          <a:prstGeom prst="rect">
            <a:avLst/>
          </a:prstGeom>
          <a:noFill/>
          <a:ln>
            <a:noFill/>
          </a:ln>
        </p:spPr>
      </p:pic>
      <p:sp>
        <p:nvSpPr>
          <p:cNvPr id="3" name="Slide Number Placeholder 2"/>
          <p:cNvSpPr>
            <a:spLocks noGrp="1"/>
          </p:cNvSpPr>
          <p:nvPr>
            <p:ph type="sldNum" sz="quarter" idx="12"/>
          </p:nvPr>
        </p:nvSpPr>
        <p:spPr>
          <a:xfrm>
            <a:off x="11652068" y="6291008"/>
            <a:ext cx="433251" cy="365125"/>
          </a:xfrm>
        </p:spPr>
        <p:txBody>
          <a:bodyPr/>
          <a:lstStyle/>
          <a:p>
            <a:fld id="{41566EE9-8AAC-435E-8482-679E54AB45E0}" type="slidenum">
              <a:rPr lang="en-GB" smtClean="0"/>
              <a:t>11</a:t>
            </a:fld>
            <a:endParaRPr lang="en-GB" dirty="0"/>
          </a:p>
        </p:txBody>
      </p:sp>
    </p:spTree>
    <p:extLst>
      <p:ext uri="{BB962C8B-B14F-4D97-AF65-F5344CB8AC3E}">
        <p14:creationId xmlns:p14="http://schemas.microsoft.com/office/powerpoint/2010/main" val="241474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HSAB Achievements 2022/23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09887012"/>
              </p:ext>
            </p:extLst>
          </p:nvPr>
        </p:nvGraphicFramePr>
        <p:xfrm>
          <a:off x="15875" y="1189038"/>
          <a:ext cx="12176124" cy="5668962"/>
        </p:xfrm>
        <a:graphic>
          <a:graphicData uri="http://schemas.openxmlformats.org/drawingml/2006/table">
            <a:tbl>
              <a:tblPr firstRow="1" bandRow="1">
                <a:tableStyleId>{5C22544A-7EE6-4342-B048-85BDC9FD1C3A}</a:tableStyleId>
              </a:tblPr>
              <a:tblGrid>
                <a:gridCol w="2675074">
                  <a:extLst>
                    <a:ext uri="{9D8B030D-6E8A-4147-A177-3AD203B41FA5}">
                      <a16:colId xmlns:a16="http://schemas.microsoft.com/office/drawing/2014/main" val="3753664701"/>
                    </a:ext>
                  </a:extLst>
                </a:gridCol>
                <a:gridCol w="4637314">
                  <a:extLst>
                    <a:ext uri="{9D8B030D-6E8A-4147-A177-3AD203B41FA5}">
                      <a16:colId xmlns:a16="http://schemas.microsoft.com/office/drawing/2014/main" val="1709495678"/>
                    </a:ext>
                  </a:extLst>
                </a:gridCol>
                <a:gridCol w="4863736">
                  <a:extLst>
                    <a:ext uri="{9D8B030D-6E8A-4147-A177-3AD203B41FA5}">
                      <a16:colId xmlns:a16="http://schemas.microsoft.com/office/drawing/2014/main" val="461914071"/>
                    </a:ext>
                  </a:extLst>
                </a:gridCol>
              </a:tblGrid>
              <a:tr h="386946">
                <a:tc>
                  <a:txBody>
                    <a:bodyPr/>
                    <a:lstStyle/>
                    <a:p>
                      <a:r>
                        <a:rPr lang="en-GB" dirty="0"/>
                        <a:t>Priority</a:t>
                      </a:r>
                    </a:p>
                  </a:txBody>
                  <a:tcPr/>
                </a:tc>
                <a:tc>
                  <a:txBody>
                    <a:bodyPr/>
                    <a:lstStyle/>
                    <a:p>
                      <a:r>
                        <a:rPr lang="en-GB" dirty="0"/>
                        <a:t>What we said we’d do</a:t>
                      </a:r>
                    </a:p>
                  </a:txBody>
                  <a:tcPr/>
                </a:tc>
                <a:tc>
                  <a:txBody>
                    <a:bodyPr/>
                    <a:lstStyle/>
                    <a:p>
                      <a:r>
                        <a:rPr lang="en-GB" dirty="0"/>
                        <a:t>What we did</a:t>
                      </a:r>
                    </a:p>
                  </a:txBody>
                  <a:tcPr/>
                </a:tc>
                <a:extLst>
                  <a:ext uri="{0D108BD9-81ED-4DB2-BD59-A6C34878D82A}">
                    <a16:rowId xmlns:a16="http://schemas.microsoft.com/office/drawing/2014/main" val="2020523331"/>
                  </a:ext>
                </a:extLst>
              </a:tr>
              <a:tr h="858702">
                <a:tc>
                  <a:txBody>
                    <a:bodyPr/>
                    <a:lstStyle/>
                    <a:p>
                      <a:r>
                        <a:rPr lang="en-GB" sz="1600" b="1" dirty="0"/>
                        <a:t>Co Production &amp; Engagement</a:t>
                      </a:r>
                    </a:p>
                  </a:txBody>
                  <a:tcPr/>
                </a:tc>
                <a:tc>
                  <a:txBody>
                    <a:bodyPr/>
                    <a:lstStyle/>
                    <a:p>
                      <a:r>
                        <a:rPr lang="en-GB" sz="1600" dirty="0"/>
                        <a:t>Implement</a:t>
                      </a:r>
                      <a:r>
                        <a:rPr lang="en-GB" sz="1600" baseline="0" dirty="0"/>
                        <a:t> </a:t>
                      </a:r>
                      <a:r>
                        <a:rPr lang="en-GB" sz="1600" dirty="0"/>
                        <a:t>effective communication of training opportunities within HSAB members</a:t>
                      </a:r>
                      <a:r>
                        <a:rPr lang="en-GB" sz="1600" baseline="0" dirty="0"/>
                        <a:t> and partner agencies</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An annual training programme is developed and delivered on behalf of the board,</a:t>
                      </a:r>
                      <a:r>
                        <a:rPr lang="en-GB" sz="1600" baseline="0" dirty="0"/>
                        <a:t> which is available to all partner agencies.  </a:t>
                      </a:r>
                      <a:endParaRPr lang="en-GB" dirty="0"/>
                    </a:p>
                  </a:txBody>
                  <a:tcPr/>
                </a:tc>
                <a:extLst>
                  <a:ext uri="{0D108BD9-81ED-4DB2-BD59-A6C34878D82A}">
                    <a16:rowId xmlns:a16="http://schemas.microsoft.com/office/drawing/2014/main" val="2393288766"/>
                  </a:ext>
                </a:extLst>
              </a:tr>
              <a:tr h="1837856">
                <a:tc>
                  <a:txBody>
                    <a:bodyPr/>
                    <a:lstStyle/>
                    <a:p>
                      <a:endParaRPr lang="en-GB" sz="1600" dirty="0"/>
                    </a:p>
                  </a:txBody>
                  <a:tcPr/>
                </a:tc>
                <a:tc>
                  <a:txBody>
                    <a:bodyPr/>
                    <a:lstStyle/>
                    <a:p>
                      <a:r>
                        <a:rPr lang="en-GB" sz="1600" dirty="0"/>
                        <a:t>Support</a:t>
                      </a:r>
                      <a:r>
                        <a:rPr lang="en-GB" sz="1600" baseline="0" dirty="0"/>
                        <a:t> the development of good multi-agency practice, sharing best practice, lessons learned and have the confidence to challenge decision making</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The</a:t>
                      </a:r>
                      <a:r>
                        <a:rPr lang="en-GB" sz="1600" baseline="0" dirty="0">
                          <a:solidFill>
                            <a:schemeClr val="tx1"/>
                          </a:solidFill>
                        </a:rPr>
                        <a:t> Safeguarding Policy, Procedure &amp; Practice Sub Group ensures that any lessons learned or areas of good practice are shared and adopted where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HSAB Partnership Forum have developed a Communications &amp; Engagement Strategy for 2022-24 and action plan for delivery with partners.</a:t>
                      </a:r>
                      <a:endParaRPr lang="en-GB" dirty="0"/>
                    </a:p>
                  </a:txBody>
                  <a:tcPr/>
                </a:tc>
                <a:extLst>
                  <a:ext uri="{0D108BD9-81ED-4DB2-BD59-A6C34878D82A}">
                    <a16:rowId xmlns:a16="http://schemas.microsoft.com/office/drawing/2014/main" val="702509910"/>
                  </a:ext>
                </a:extLst>
              </a:tr>
              <a:tr h="2585458">
                <a:tc>
                  <a:txBody>
                    <a:bodyPr/>
                    <a:lstStyle/>
                    <a:p>
                      <a:endParaRPr lang="en-GB" sz="1600" dirty="0"/>
                    </a:p>
                  </a:txBody>
                  <a:tcPr/>
                </a:tc>
                <a:tc>
                  <a:txBody>
                    <a:bodyPr/>
                    <a:lstStyle/>
                    <a:p>
                      <a:r>
                        <a:rPr lang="en-GB" sz="1600"/>
                        <a:t>Support </a:t>
                      </a:r>
                      <a:r>
                        <a:rPr lang="en-GB" sz="1600" dirty="0"/>
                        <a:t>adults at risk, informal</a:t>
                      </a:r>
                      <a:r>
                        <a:rPr lang="en-GB" sz="1600" baseline="0" dirty="0"/>
                        <a:t> carers and families with safeguarding and ensuring that they feel support within the safeguarding process</a:t>
                      </a:r>
                      <a:endParaRPr lang="en-GB" sz="1600" dirty="0"/>
                    </a:p>
                  </a:txBody>
                  <a:tcPr/>
                </a:tc>
                <a:tc>
                  <a:txBody>
                    <a:bodyPr/>
                    <a:lstStyle/>
                    <a:p>
                      <a:r>
                        <a:rPr lang="en-GB" sz="1600" dirty="0"/>
                        <a:t>By adopting the Making</a:t>
                      </a:r>
                      <a:r>
                        <a:rPr lang="en-GB" sz="1600" baseline="0" dirty="0"/>
                        <a:t> Safeguarding Personal approach to safeguarding practice in </a:t>
                      </a:r>
                      <a:r>
                        <a:rPr lang="en-GB" sz="1600" baseline="0" dirty="0" err="1"/>
                        <a:t>Halton</a:t>
                      </a:r>
                      <a:r>
                        <a:rPr lang="en-GB" sz="1600" baseline="0" dirty="0"/>
                        <a:t>, to ensures the adult at risk is at the centre of all decisions and are supported to ensure their desired outcomes are met. </a:t>
                      </a:r>
                    </a:p>
                    <a:p>
                      <a:r>
                        <a:rPr lang="en-GB" sz="1600" baseline="0" dirty="0"/>
                        <a:t>HSAB Partnership Forum have led on the compilation, distribution and evaluation of an adult safeguarding awareness questionnaire/survey to support engagement with service users, family members/carers and the public regarding feedback on safeguarding services, to help shape services in the future.</a:t>
                      </a:r>
                      <a:endParaRPr lang="en-GB" sz="1600" dirty="0"/>
                    </a:p>
                  </a:txBody>
                  <a:tcPr/>
                </a:tc>
                <a:extLst>
                  <a:ext uri="{0D108BD9-81ED-4DB2-BD59-A6C34878D82A}">
                    <a16:rowId xmlns:a16="http://schemas.microsoft.com/office/drawing/2014/main" val="4038970824"/>
                  </a:ext>
                </a:extLst>
              </a:tr>
            </a:tbl>
          </a:graphicData>
        </a:graphic>
      </p:graphicFrame>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5873" y="3248526"/>
            <a:ext cx="2635887" cy="1009965"/>
          </a:xfrm>
          <a:prstGeom prst="rect">
            <a:avLst/>
          </a:prstGeom>
          <a:noFill/>
          <a:ln>
            <a:noFill/>
          </a:ln>
        </p:spPr>
      </p:pic>
      <p:sp>
        <p:nvSpPr>
          <p:cNvPr id="3" name="Slide Number Placeholder 2"/>
          <p:cNvSpPr>
            <a:spLocks noGrp="1"/>
          </p:cNvSpPr>
          <p:nvPr>
            <p:ph type="sldNum" sz="quarter" idx="12"/>
          </p:nvPr>
        </p:nvSpPr>
        <p:spPr>
          <a:xfrm>
            <a:off x="11424556" y="6492875"/>
            <a:ext cx="511629" cy="365125"/>
          </a:xfrm>
        </p:spPr>
        <p:txBody>
          <a:bodyPr/>
          <a:lstStyle/>
          <a:p>
            <a:fld id="{41566EE9-8AAC-435E-8482-679E54AB45E0}" type="slidenum">
              <a:rPr lang="en-GB" smtClean="0"/>
              <a:t>12</a:t>
            </a:fld>
            <a:endParaRPr lang="en-GB" dirty="0"/>
          </a:p>
        </p:txBody>
      </p:sp>
    </p:spTree>
    <p:extLst>
      <p:ext uri="{BB962C8B-B14F-4D97-AF65-F5344CB8AC3E}">
        <p14:creationId xmlns:p14="http://schemas.microsoft.com/office/powerpoint/2010/main" val="279008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HSAB Achievements 2022/23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43383256"/>
              </p:ext>
            </p:extLst>
          </p:nvPr>
        </p:nvGraphicFramePr>
        <p:xfrm>
          <a:off x="15875" y="1189038"/>
          <a:ext cx="12176124" cy="4028440"/>
        </p:xfrm>
        <a:graphic>
          <a:graphicData uri="http://schemas.openxmlformats.org/drawingml/2006/table">
            <a:tbl>
              <a:tblPr firstRow="1" bandRow="1">
                <a:tableStyleId>{5C22544A-7EE6-4342-B048-85BDC9FD1C3A}</a:tableStyleId>
              </a:tblPr>
              <a:tblGrid>
                <a:gridCol w="2675074">
                  <a:extLst>
                    <a:ext uri="{9D8B030D-6E8A-4147-A177-3AD203B41FA5}">
                      <a16:colId xmlns:a16="http://schemas.microsoft.com/office/drawing/2014/main" val="3753664701"/>
                    </a:ext>
                  </a:extLst>
                </a:gridCol>
                <a:gridCol w="4637314">
                  <a:extLst>
                    <a:ext uri="{9D8B030D-6E8A-4147-A177-3AD203B41FA5}">
                      <a16:colId xmlns:a16="http://schemas.microsoft.com/office/drawing/2014/main" val="1709495678"/>
                    </a:ext>
                  </a:extLst>
                </a:gridCol>
                <a:gridCol w="4863736">
                  <a:extLst>
                    <a:ext uri="{9D8B030D-6E8A-4147-A177-3AD203B41FA5}">
                      <a16:colId xmlns:a16="http://schemas.microsoft.com/office/drawing/2014/main" val="461914071"/>
                    </a:ext>
                  </a:extLst>
                </a:gridCol>
              </a:tblGrid>
              <a:tr h="370840">
                <a:tc>
                  <a:txBody>
                    <a:bodyPr/>
                    <a:lstStyle/>
                    <a:p>
                      <a:r>
                        <a:rPr lang="en-GB" dirty="0"/>
                        <a:t>Priority</a:t>
                      </a:r>
                    </a:p>
                  </a:txBody>
                  <a:tcPr/>
                </a:tc>
                <a:tc>
                  <a:txBody>
                    <a:bodyPr/>
                    <a:lstStyle/>
                    <a:p>
                      <a:r>
                        <a:rPr lang="en-GB" dirty="0"/>
                        <a:t>What we said we’d do</a:t>
                      </a:r>
                    </a:p>
                  </a:txBody>
                  <a:tcPr/>
                </a:tc>
                <a:tc>
                  <a:txBody>
                    <a:bodyPr/>
                    <a:lstStyle/>
                    <a:p>
                      <a:r>
                        <a:rPr lang="en-GB" dirty="0"/>
                        <a:t>What we did</a:t>
                      </a:r>
                    </a:p>
                  </a:txBody>
                  <a:tcPr/>
                </a:tc>
                <a:extLst>
                  <a:ext uri="{0D108BD9-81ED-4DB2-BD59-A6C34878D82A}">
                    <a16:rowId xmlns:a16="http://schemas.microsoft.com/office/drawing/2014/main" val="2020523331"/>
                  </a:ext>
                </a:extLst>
              </a:tr>
              <a:tr h="370840">
                <a:tc>
                  <a:txBody>
                    <a:bodyPr/>
                    <a:lstStyle/>
                    <a:p>
                      <a:r>
                        <a:rPr lang="en-GB" sz="1600" b="1" dirty="0"/>
                        <a:t>Learning &amp; Professional</a:t>
                      </a:r>
                      <a:r>
                        <a:rPr lang="en-GB" sz="1600" b="1" baseline="0" dirty="0"/>
                        <a:t> </a:t>
                      </a:r>
                      <a:r>
                        <a:rPr lang="en-GB" sz="1600" b="1" dirty="0"/>
                        <a:t>Development</a:t>
                      </a:r>
                    </a:p>
                  </a:txBody>
                  <a:tcPr/>
                </a:tc>
                <a:tc>
                  <a:txBody>
                    <a:bodyPr/>
                    <a:lstStyle/>
                    <a:p>
                      <a:r>
                        <a:rPr lang="en-GB" sz="1600" dirty="0"/>
                        <a:t>Reassurances that safeguarding approaches are developed</a:t>
                      </a:r>
                      <a:r>
                        <a:rPr lang="en-GB" sz="1600" baseline="0" dirty="0"/>
                        <a:t> actively including representation from all key areas</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tx1"/>
                          </a:solidFill>
                        </a:rPr>
                        <a:t>Development of New Safeguarding Case File Audit process was shared and tested with practitioners and  managers including the Partnership Forum members in advance of implementation in July 2022. Partner representatives also invited to participate in multi agency audits, with representatives from partner agencies given the opportunity to act as Lead Auditors.</a:t>
                      </a:r>
                      <a:endParaRPr lang="en-GB" sz="1600" dirty="0">
                        <a:solidFill>
                          <a:schemeClr val="tx1"/>
                        </a:solidFill>
                      </a:endParaRPr>
                    </a:p>
                    <a:p>
                      <a:endParaRPr lang="en-GB" dirty="0"/>
                    </a:p>
                  </a:txBody>
                  <a:tcPr/>
                </a:tc>
                <a:extLst>
                  <a:ext uri="{0D108BD9-81ED-4DB2-BD59-A6C34878D82A}">
                    <a16:rowId xmlns:a16="http://schemas.microsoft.com/office/drawing/2014/main" val="2393288766"/>
                  </a:ext>
                </a:extLst>
              </a:tr>
              <a:tr h="370840">
                <a:tc>
                  <a:txBody>
                    <a:bodyPr/>
                    <a:lstStyle/>
                    <a:p>
                      <a:endParaRPr lang="en-GB" sz="1600" dirty="0"/>
                    </a:p>
                  </a:txBody>
                  <a:tcPr/>
                </a:tc>
                <a:tc>
                  <a:txBody>
                    <a:bodyPr/>
                    <a:lstStyle/>
                    <a:p>
                      <a:r>
                        <a:rPr lang="en-GB" sz="1600" dirty="0"/>
                        <a:t>Ensure that the voice</a:t>
                      </a:r>
                      <a:r>
                        <a:rPr lang="en-GB" sz="1600" baseline="0" dirty="0"/>
                        <a:t> of people who use services are heard, are involved in developing policy and are at the centre of any health and social care intervention ensuring their rights, wishes and feelings are at the hear of the decision making process</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Engagement</a:t>
                      </a:r>
                      <a:r>
                        <a:rPr lang="en-GB" sz="1600" baseline="0" dirty="0">
                          <a:solidFill>
                            <a:schemeClr val="tx1"/>
                          </a:solidFill>
                        </a:rPr>
                        <a:t> survey /questionnaire was created and distributed in September 2022 through the SAB Partnership Forum for people who use services linked to safeguarding. Feedback was used to inform the Communication &amp; Engagement Strategy. </a:t>
                      </a:r>
                      <a:endParaRPr lang="en-GB" sz="1600" dirty="0">
                        <a:solidFill>
                          <a:schemeClr val="tx1"/>
                        </a:solidFill>
                      </a:endParaRPr>
                    </a:p>
                    <a:p>
                      <a:endParaRPr lang="en-GB" dirty="0"/>
                    </a:p>
                  </a:txBody>
                  <a:tcPr/>
                </a:tc>
                <a:extLst>
                  <a:ext uri="{0D108BD9-81ED-4DB2-BD59-A6C34878D82A}">
                    <a16:rowId xmlns:a16="http://schemas.microsoft.com/office/drawing/2014/main" val="702509910"/>
                  </a:ext>
                </a:extLst>
              </a:tr>
            </a:tbl>
          </a:graphicData>
        </a:graphic>
      </p:graphicFrame>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5874" y="2232254"/>
            <a:ext cx="2662011" cy="1252220"/>
          </a:xfrm>
          <a:prstGeom prst="rect">
            <a:avLst/>
          </a:prstGeom>
          <a:noFill/>
          <a:ln>
            <a:noFill/>
          </a:ln>
        </p:spPr>
      </p:pic>
      <p:sp>
        <p:nvSpPr>
          <p:cNvPr id="3" name="Slide Number Placeholder 2"/>
          <p:cNvSpPr>
            <a:spLocks noGrp="1"/>
          </p:cNvSpPr>
          <p:nvPr>
            <p:ph type="sldNum" sz="quarter" idx="12"/>
          </p:nvPr>
        </p:nvSpPr>
        <p:spPr>
          <a:xfrm>
            <a:off x="11495314" y="6292058"/>
            <a:ext cx="576943" cy="365125"/>
          </a:xfrm>
        </p:spPr>
        <p:txBody>
          <a:bodyPr/>
          <a:lstStyle/>
          <a:p>
            <a:fld id="{41566EE9-8AAC-435E-8482-679E54AB45E0}" type="slidenum">
              <a:rPr lang="en-GB" smtClean="0"/>
              <a:t>13</a:t>
            </a:fld>
            <a:endParaRPr lang="en-GB" dirty="0"/>
          </a:p>
        </p:txBody>
      </p:sp>
    </p:spTree>
    <p:extLst>
      <p:ext uri="{BB962C8B-B14F-4D97-AF65-F5344CB8AC3E}">
        <p14:creationId xmlns:p14="http://schemas.microsoft.com/office/powerpoint/2010/main" val="370899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14</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2879856256"/>
              </p:ext>
            </p:extLst>
          </p:nvPr>
        </p:nvGraphicFramePr>
        <p:xfrm>
          <a:off x="-4" y="1189353"/>
          <a:ext cx="12192004" cy="5533159"/>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44494">
                <a:tc>
                  <a:txBody>
                    <a:bodyPr/>
                    <a:lstStyle/>
                    <a:p>
                      <a:r>
                        <a:rPr lang="en-US" dirty="0"/>
                        <a:t>H</a:t>
                      </a:r>
                      <a:r>
                        <a:rPr lang="en-GB" dirty="0" err="1"/>
                        <a:t>alton</a:t>
                      </a:r>
                      <a:r>
                        <a:rPr lang="en-GB" dirty="0"/>
                        <a:t> Borough Council </a:t>
                      </a:r>
                    </a:p>
                  </a:txBody>
                  <a:tcPr/>
                </a:tc>
                <a:tc>
                  <a:txBody>
                    <a:bodyPr/>
                    <a:lstStyle/>
                    <a:p>
                      <a:endParaRPr lang="en-GB" dirty="0"/>
                    </a:p>
                  </a:txBody>
                  <a:tcPr/>
                </a:tc>
                <a:extLst>
                  <a:ext uri="{0D108BD9-81ED-4DB2-BD59-A6C34878D82A}">
                    <a16:rowId xmlns:a16="http://schemas.microsoft.com/office/drawing/2014/main" val="2291512387"/>
                  </a:ext>
                </a:extLst>
              </a:tr>
              <a:tr h="5167399">
                <a:tc>
                  <a:txBody>
                    <a:bodyPr/>
                    <a:lstStyle/>
                    <a:p>
                      <a:r>
                        <a:rPr lang="en-US" sz="1600" b="0" baseline="0" dirty="0"/>
                        <a:t>Halton Borough Council has continued to support the work of Halton Safeguarding adults Board and it’s sub groups this year.  The Board and all of it’s sub groups include at least two members of Halton Borough staff on each group.</a:t>
                      </a:r>
                    </a:p>
                    <a:p>
                      <a:endParaRPr lang="en-US" sz="1600" b="0" baseline="0" dirty="0"/>
                    </a:p>
                    <a:p>
                      <a:r>
                        <a:rPr lang="en-US" sz="1600" b="0" baseline="0" dirty="0"/>
                        <a:t>The work that has been led by Halton Borough Council this year includes the planning and hosting of the HSAB Strategic Planning Event.  This is an annual planning event that takes places every December and provides an opportunity for the Board members to contribute to priority setting for the Board and it’s sub groups for the forthcoming year.</a:t>
                      </a:r>
                    </a:p>
                    <a:p>
                      <a:endParaRPr lang="en-US" sz="1600" b="0" baseline="0" dirty="0"/>
                    </a:p>
                    <a:p>
                      <a:r>
                        <a:rPr lang="en-US" sz="1600" b="0" baseline="0" dirty="0"/>
                        <a:t>As part of the work of the Policy and Practice Sub Group, two scam awareness events were held over the summer in Widnes and Runcorn.  Both events were a great success and well supported by our partner agencies.</a:t>
                      </a:r>
                    </a:p>
                    <a:p>
                      <a:endParaRPr lang="en-US" sz="1600" b="0" baseline="0" dirty="0"/>
                    </a:p>
                    <a:p>
                      <a:r>
                        <a:rPr lang="en-US" sz="1600" b="0" baseline="0" dirty="0"/>
                        <a:t>National Safeguarding Week was supported once again this year, with a series of Lunch &amp; Learn events on various aspects of safeguarding hosted online.  These events were all well attended and received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t>positive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t>A new Safeguarding Adults Multi Agency Case File Audit Policy was implemented this year.  Two multi agency audits took place during the year, with a total of 6 cases being reviewed and </a:t>
                      </a:r>
                      <a:r>
                        <a:rPr lang="en-US" sz="1600" b="0" baseline="0" dirty="0" err="1"/>
                        <a:t>analysed</a:t>
                      </a:r>
                      <a:r>
                        <a:rPr lang="en-US" sz="1600"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t>During the year, a Modern Slavery Toolkit was developed and published and the Financial Abuse Toolkit was updated and published.  The Safeguarding Induction Booklet was also reviewed and updated. This booklet is designed to help new members of staff joining the Directorate to </a:t>
                      </a:r>
                      <a:r>
                        <a:rPr lang="en-US" sz="1600" b="0" baseline="0" dirty="0" err="1"/>
                        <a:t>familiarise</a:t>
                      </a:r>
                      <a:r>
                        <a:rPr lang="en-US" sz="1600" b="0" baseline="0" dirty="0"/>
                        <a:t> themselves with safeguarding and their role and responsibilities when dealing with any safeguarding concerns they may identify.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t>A Supporting People with Dementia to be involved in Safeguarding Enquiries Toolkit was also developed and published this year.  This toolkit is a useful resource for practitioners to use when involved in Section 42 Enquiries where the adult at risk or a family member has dementia.</a:t>
                      </a:r>
                      <a:endParaRPr lang="en-GB" sz="1600" b="0" baseline="0" dirty="0"/>
                    </a:p>
                  </a:txBody>
                  <a:tcPr/>
                </a:tc>
                <a:extLst>
                  <a:ext uri="{0D108BD9-81ED-4DB2-BD59-A6C34878D82A}">
                    <a16:rowId xmlns:a16="http://schemas.microsoft.com/office/drawing/2014/main" val="973717690"/>
                  </a:ext>
                </a:extLst>
              </a:tr>
            </a:tbl>
          </a:graphicData>
        </a:graphic>
      </p:graphicFrame>
      <p:sp>
        <p:nvSpPr>
          <p:cNvPr id="7" name="Slide Number Placeholder 7"/>
          <p:cNvSpPr txBox="1">
            <a:spLocks/>
          </p:cNvSpPr>
          <p:nvPr/>
        </p:nvSpPr>
        <p:spPr>
          <a:xfrm>
            <a:off x="11099076" y="6269854"/>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14</a:t>
            </a:fld>
            <a:endParaRPr lang="en-GB" dirty="0"/>
          </a:p>
        </p:txBody>
      </p:sp>
      <p:sp>
        <p:nvSpPr>
          <p:cNvPr id="10" name="Slide Number Placeholder 7"/>
          <p:cNvSpPr txBox="1">
            <a:spLocks/>
          </p:cNvSpPr>
          <p:nvPr/>
        </p:nvSpPr>
        <p:spPr>
          <a:xfrm>
            <a:off x="11573692" y="6579008"/>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14</a:t>
            </a:fld>
            <a:endParaRPr lang="en-GB" dirty="0"/>
          </a:p>
        </p:txBody>
      </p:sp>
      <p:pic>
        <p:nvPicPr>
          <p:cNvPr id="5" name="Picture 4" descr="A logo for a council&#10;&#10;Description automatically generated">
            <a:extLst>
              <a:ext uri="{FF2B5EF4-FFF2-40B4-BE49-F238E27FC236}">
                <a16:creationId xmlns:a16="http://schemas.microsoft.com/office/drawing/2014/main" id="{4B72D387-58EE-FB36-4222-C3B347153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178" y="1026920"/>
            <a:ext cx="891820" cy="531990"/>
          </a:xfrm>
          <a:prstGeom prst="rect">
            <a:avLst/>
          </a:prstGeom>
        </p:spPr>
      </p:pic>
    </p:spTree>
    <p:extLst>
      <p:ext uri="{BB962C8B-B14F-4D97-AF65-F5344CB8AC3E}">
        <p14:creationId xmlns:p14="http://schemas.microsoft.com/office/powerpoint/2010/main" val="272220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15</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nvGraphicFramePr>
        <p:xfrm>
          <a:off x="-4" y="1189353"/>
          <a:ext cx="12192004" cy="582168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44494">
                <a:tc>
                  <a:txBody>
                    <a:bodyPr/>
                    <a:lstStyle/>
                    <a:p>
                      <a:r>
                        <a:rPr lang="en-GB" dirty="0"/>
                        <a:t>Cheshire &amp;</a:t>
                      </a:r>
                      <a:r>
                        <a:rPr lang="en-GB" baseline="0" dirty="0"/>
                        <a:t> Merseyside Integrated Care Board</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167399">
                <a:tc>
                  <a:txBody>
                    <a:bodyPr/>
                    <a:lstStyle/>
                    <a:p>
                      <a:r>
                        <a:rPr lang="en-GB" sz="1600" b="1" baseline="0" dirty="0"/>
                        <a:t>Quality Assurance</a:t>
                      </a:r>
                    </a:p>
                    <a:p>
                      <a:r>
                        <a:rPr lang="en-GB" sz="1600" b="0" baseline="0" dirty="0"/>
                        <a:t>NHS Cheshire &amp; Merseyside Integrated Care Board (C&amp;M ICB) Halton Place has received quarterly safeguarding assurance from NHS commissioned health providers.  Safeguarding activity at local NHS providers shows an increased demand for support from NHS Safeguarding Teams.  This demonstrates that staff are acting on concerns.</a:t>
                      </a:r>
                    </a:p>
                    <a:p>
                      <a:endParaRPr lang="en-GB" sz="1600" b="0" baseline="0" dirty="0"/>
                    </a:p>
                    <a:p>
                      <a:r>
                        <a:rPr lang="en-GB" sz="1600" b="0" baseline="0" dirty="0"/>
                        <a:t>NHS C&amp;M ICB have devised and implemented a region wide safeguarding assurance framework, this will increase consistency in practice.  The new framework will be used from Quarter 1 2023/24.</a:t>
                      </a:r>
                    </a:p>
                    <a:p>
                      <a:endParaRPr lang="en-GB" sz="1600" b="0" baseline="0" dirty="0"/>
                    </a:p>
                    <a:p>
                      <a:r>
                        <a:rPr lang="en-GB" sz="1600" b="0" baseline="0" dirty="0"/>
                        <a:t>A change to the </a:t>
                      </a:r>
                      <a:r>
                        <a:rPr lang="en-GB" sz="1600" b="0" baseline="0" dirty="0" err="1"/>
                        <a:t>LeDeR</a:t>
                      </a:r>
                      <a:r>
                        <a:rPr lang="en-GB" sz="1600" b="0" baseline="0" dirty="0"/>
                        <a:t> review process was implemented in 2022.  </a:t>
                      </a:r>
                      <a:r>
                        <a:rPr lang="en-GB" sz="1600" b="0" baseline="0" dirty="0" err="1"/>
                        <a:t>LeDeR</a:t>
                      </a:r>
                      <a:r>
                        <a:rPr lang="en-GB" sz="1600" b="0" baseline="0" dirty="0"/>
                        <a:t> reviews are now completed by NHS C&amp;M ICB dedicated </a:t>
                      </a:r>
                      <a:r>
                        <a:rPr lang="en-GB" sz="1600" b="0" baseline="0" dirty="0" err="1"/>
                        <a:t>LeDeR</a:t>
                      </a:r>
                      <a:r>
                        <a:rPr lang="en-GB" sz="1600" b="0" baseline="0" dirty="0"/>
                        <a:t> team.  Learning will be shared with the Integrated Care System.</a:t>
                      </a:r>
                    </a:p>
                    <a:p>
                      <a:endParaRPr lang="en-GB" sz="1600" b="0" baseline="0" dirty="0"/>
                    </a:p>
                    <a:p>
                      <a:r>
                        <a:rPr lang="en-GB" sz="1600" b="0" baseline="0" dirty="0"/>
                        <a:t>NHS C&amp;M ICB staff supported Primary Care colleagues in relation to </a:t>
                      </a:r>
                      <a:r>
                        <a:rPr lang="en-GB" sz="1600" b="0" baseline="0" dirty="0" err="1"/>
                        <a:t>Covid</a:t>
                      </a:r>
                      <a:r>
                        <a:rPr lang="en-GB" sz="1600" b="0" baseline="0" dirty="0"/>
                        <a:t> vaccination for people who lacked capacity to consent.  Mental Capacity Act awareness training was facilitated with practice nurses.</a:t>
                      </a:r>
                    </a:p>
                    <a:p>
                      <a:endParaRPr lang="en-GB" sz="1600" b="0" baseline="0" dirty="0"/>
                    </a:p>
                    <a:p>
                      <a:r>
                        <a:rPr lang="en-GB" sz="1600" b="0" baseline="0" dirty="0"/>
                        <a:t>To support the health provision to Daresbury initial accommodation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dirty="0"/>
                        <a:t>centre, a maternity pathway was developed by Warrington and Halton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NHS Foundation Trust, this is fully operational.  Primary Care provision planned and urgent is available, including on site service.  There is a pathway for onward referral to the 0-19 service.  The emergency dental line is used for emergency issues and work is progressing around a planned service for residents.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baseline="0" dirty="0"/>
                        <a:t>Co-Production &amp;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dirty="0"/>
                        <a:t>NHS C&amp;M ICB and health providers have worked in partnership with other key partners to support Daresbury initial accommodation centre.  Meetings are ongoing.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dirty="0"/>
                        <a:t>NHS C&amp;M ICB and health providers have worked collaboratively with Halton Borough Council safeguarding colleagues and the HSAB partnership on all sub group areas.  This includes various task and finish groups, audit </a:t>
                      </a:r>
                      <a:r>
                        <a:rPr lang="en-GB" sz="1600" b="0" baseline="0" dirty="0" err="1"/>
                        <a:t>workstream</a:t>
                      </a:r>
                      <a:r>
                        <a:rPr lang="en-GB" sz="1600" b="0" baseline="0" dirty="0"/>
                        <a:t> and National Safeguarding Adults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dirty="0"/>
                        <a:t>In September 2022, NHS C&amp;M ICB and health providers supported the Multi-Agency Audit around financial abuse.  Further audits are planned for 2023/24.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baseline="0" dirty="0"/>
                    </a:p>
                  </a:txBody>
                  <a:tcPr/>
                </a:tc>
                <a:extLst>
                  <a:ext uri="{0D108BD9-81ED-4DB2-BD59-A6C34878D82A}">
                    <a16:rowId xmlns:a16="http://schemas.microsoft.com/office/drawing/2014/main" val="973717690"/>
                  </a:ext>
                </a:extLst>
              </a:tr>
            </a:tbl>
          </a:graphicData>
        </a:graphic>
      </p:graphicFrame>
      <p:pic>
        <p:nvPicPr>
          <p:cNvPr id="6" name="Picture 5" descr="C:\Users\prycek\AppData\Local\Microsoft\Windows\INetCache\Content.MSO\C90C3A28.tmp"/>
          <p:cNvPicPr/>
          <p:nvPr/>
        </p:nvPicPr>
        <p:blipFill>
          <a:blip r:embed="rId4">
            <a:extLst>
              <a:ext uri="{28A0092B-C50C-407E-A947-70E740481C1C}">
                <a14:useLocalDpi xmlns:a14="http://schemas.microsoft.com/office/drawing/2010/main" val="0"/>
              </a:ext>
            </a:extLst>
          </a:blip>
          <a:srcRect/>
          <a:stretch>
            <a:fillRect/>
          </a:stretch>
        </p:blipFill>
        <p:spPr bwMode="auto">
          <a:xfrm>
            <a:off x="4447834" y="1189352"/>
            <a:ext cx="1639457" cy="378191"/>
          </a:xfrm>
          <a:prstGeom prst="rect">
            <a:avLst/>
          </a:prstGeom>
          <a:noFill/>
          <a:ln>
            <a:noFill/>
          </a:ln>
        </p:spPr>
      </p:pic>
      <p:sp>
        <p:nvSpPr>
          <p:cNvPr id="7" name="Slide Number Placeholder 7"/>
          <p:cNvSpPr txBox="1">
            <a:spLocks/>
          </p:cNvSpPr>
          <p:nvPr/>
        </p:nvSpPr>
        <p:spPr>
          <a:xfrm>
            <a:off x="11099076" y="6269854"/>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15</a:t>
            </a:fld>
            <a:endParaRPr lang="en-GB" dirty="0"/>
          </a:p>
        </p:txBody>
      </p:sp>
      <p:sp>
        <p:nvSpPr>
          <p:cNvPr id="10" name="Slide Number Placeholder 7"/>
          <p:cNvSpPr txBox="1">
            <a:spLocks/>
          </p:cNvSpPr>
          <p:nvPr/>
        </p:nvSpPr>
        <p:spPr>
          <a:xfrm>
            <a:off x="11573692" y="6579008"/>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15</a:t>
            </a:fld>
            <a:endParaRPr lang="en-GB" dirty="0"/>
          </a:p>
        </p:txBody>
      </p:sp>
    </p:spTree>
    <p:extLst>
      <p:ext uri="{BB962C8B-B14F-4D97-AF65-F5344CB8AC3E}">
        <p14:creationId xmlns:p14="http://schemas.microsoft.com/office/powerpoint/2010/main" val="66886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16</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868096214"/>
              </p:ext>
            </p:extLst>
          </p:nvPr>
        </p:nvGraphicFramePr>
        <p:xfrm>
          <a:off x="-4" y="1189353"/>
          <a:ext cx="12192004" cy="5852156"/>
        </p:xfrm>
        <a:graphic>
          <a:graphicData uri="http://schemas.openxmlformats.org/drawingml/2006/table">
            <a:tbl>
              <a:tblPr firstRow="1" bandRow="1">
                <a:tableStyleId>{5C22544A-7EE6-4342-B048-85BDC9FD1C3A}</a:tableStyleId>
              </a:tblPr>
              <a:tblGrid>
                <a:gridCol w="6113421">
                  <a:extLst>
                    <a:ext uri="{9D8B030D-6E8A-4147-A177-3AD203B41FA5}">
                      <a16:colId xmlns:a16="http://schemas.microsoft.com/office/drawing/2014/main" val="2274791420"/>
                    </a:ext>
                  </a:extLst>
                </a:gridCol>
                <a:gridCol w="6078583">
                  <a:extLst>
                    <a:ext uri="{9D8B030D-6E8A-4147-A177-3AD203B41FA5}">
                      <a16:colId xmlns:a16="http://schemas.microsoft.com/office/drawing/2014/main" val="3290374797"/>
                    </a:ext>
                  </a:extLst>
                </a:gridCol>
              </a:tblGrid>
              <a:tr h="365760">
                <a:tc>
                  <a:txBody>
                    <a:bodyPr/>
                    <a:lstStyle/>
                    <a:p>
                      <a:r>
                        <a:rPr lang="en-GB" dirty="0"/>
                        <a:t>Cheshire &amp; Merseyside Integrated Care Board</a:t>
                      </a:r>
                      <a:r>
                        <a:rPr lang="en-GB" baseline="0" dirty="0"/>
                        <a:t> </a:t>
                      </a:r>
                      <a:r>
                        <a:rPr lang="en-GB" dirty="0"/>
                        <a:t>continued:</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GB" sz="1600" b="1" u="none" baseline="0" dirty="0"/>
                        <a:t>Learning &amp; Professional Development</a:t>
                      </a:r>
                    </a:p>
                    <a:p>
                      <a:r>
                        <a:rPr lang="en-GB" sz="1600" b="0" u="none" baseline="0" dirty="0"/>
                        <a:t>GP safeguarding leads meetings have continued this year.  This involved cascading relevant safeguarding information (child and adult) to </a:t>
                      </a:r>
                      <a:endParaRPr lang="en-GB" sz="1600" b="0" baseline="0" dirty="0"/>
                    </a:p>
                    <a:p>
                      <a:r>
                        <a:rPr lang="en-GB" sz="1600" b="0" u="none" baseline="0" dirty="0"/>
                        <a:t>primary care.  In addition, safeguarding information is relayed in regular primary care bulletins.</a:t>
                      </a:r>
                    </a:p>
                    <a:p>
                      <a:endParaRPr lang="en-GB" sz="1600" b="0" u="none" baseline="0" dirty="0"/>
                    </a:p>
                    <a:p>
                      <a:r>
                        <a:rPr lang="en-GB" sz="1600" b="0" u="none" baseline="0" dirty="0"/>
                        <a:t>NHS providers supported HSAB Safeguarding Adults Week Lunch and Learn events.  Providers also attended events over the week.</a:t>
                      </a:r>
                    </a:p>
                    <a:p>
                      <a:endParaRPr lang="en-GB" sz="1600" b="0" u="none" baseline="0" dirty="0"/>
                    </a:p>
                    <a:p>
                      <a:r>
                        <a:rPr lang="en-GB" sz="1600" b="0" u="none" baseline="0" dirty="0"/>
                        <a:t>During 2022/23 NHS providers have continued to report challenges in delivering face to face training.  Post </a:t>
                      </a:r>
                      <a:r>
                        <a:rPr lang="en-GB" sz="1600" b="0" u="none" baseline="0" dirty="0" err="1"/>
                        <a:t>covid</a:t>
                      </a:r>
                      <a:r>
                        <a:rPr lang="en-GB" sz="1600" b="0" u="none" baseline="0" dirty="0"/>
                        <a:t> factors, acuity levels and staff levels have all impacted on the ability to achieve full training compliance.  These factors have led to an increased demand for specialist Trust safeguarding advice.</a:t>
                      </a:r>
                    </a:p>
                    <a:p>
                      <a:endParaRPr lang="en-GB" sz="1600" b="0" u="none" baseline="0" dirty="0"/>
                    </a:p>
                    <a:p>
                      <a:r>
                        <a:rPr lang="en-GB" sz="1600" b="0" u="none" baseline="0" dirty="0"/>
                        <a:t>Bridgewater Community Healthcare NHS Foundation Trust facilitated several supervision sessions with staff across Halton.  Topics included Learning Disabilities Practice Guidelines and Self-Neglect.</a:t>
                      </a:r>
                    </a:p>
                    <a:p>
                      <a:endParaRPr lang="en-GB" sz="1600" b="0" u="none" baseline="0" dirty="0"/>
                    </a:p>
                    <a:p>
                      <a:r>
                        <a:rPr lang="en-GB" sz="1600" b="0" u="none" baseline="0" dirty="0"/>
                        <a:t>Warrington &amp; Halton Hospitals Foundation Trust Team supported the World Down’s Syndrome Day with a week of celebrations across the trust.  The Safeguarding Team complete daily checks on all patients</a:t>
                      </a:r>
                    </a:p>
                  </a:txBody>
                  <a:tcPr/>
                </a:tc>
                <a:tc>
                  <a:txBody>
                    <a:bodyPr/>
                    <a:lstStyle/>
                    <a:p>
                      <a:pPr marL="0" indent="0">
                        <a:buFont typeface="Arial" panose="020B0604020202020204" pitchFamily="34" charset="0"/>
                        <a:buNone/>
                      </a:pPr>
                      <a:r>
                        <a:rPr lang="en-GB" sz="1600" dirty="0"/>
                        <a:t>Admitted</a:t>
                      </a:r>
                      <a:r>
                        <a:rPr lang="en-GB" sz="1600" baseline="0" dirty="0"/>
                        <a:t> with a learning disability diagnosis.</a:t>
                      </a:r>
                    </a:p>
                    <a:p>
                      <a:pPr marL="0" indent="0">
                        <a:buFont typeface="Arial" panose="020B0604020202020204" pitchFamily="34" charset="0"/>
                        <a:buNone/>
                      </a:pPr>
                      <a:endParaRPr lang="en-GB" sz="1600" b="1" baseline="0" dirty="0"/>
                    </a:p>
                    <a:p>
                      <a:pPr marL="0" indent="0">
                        <a:buFont typeface="Arial" panose="020B0604020202020204" pitchFamily="34" charset="0"/>
                        <a:buNone/>
                      </a:pPr>
                      <a:r>
                        <a:rPr lang="en-GB" sz="1600" b="1" baseline="0" dirty="0"/>
                        <a:t>Organisational Activity</a:t>
                      </a:r>
                    </a:p>
                    <a:p>
                      <a:pPr marL="0" indent="0">
                        <a:buFont typeface="Arial" panose="020B0604020202020204" pitchFamily="34" charset="0"/>
                        <a:buNone/>
                      </a:pPr>
                      <a:r>
                        <a:rPr lang="en-GB" sz="1600" b="0" baseline="0" dirty="0"/>
                        <a:t>On 1</a:t>
                      </a:r>
                      <a:r>
                        <a:rPr lang="en-GB" sz="1600" b="0" baseline="30000" dirty="0"/>
                        <a:t>st</a:t>
                      </a:r>
                      <a:r>
                        <a:rPr lang="en-GB" sz="1600" b="0" baseline="0" dirty="0"/>
                        <a:t> July 2022 NHS Halton Clinical Commissioning Group transitioned to the Integrated Care System.  Forming part of NHS C&amp;M ICB at Halton Place.  During this time of change business as usual has continued in all aspects of safeguarding practice.  Safeguarding leads have been appointed within NHS C&amp;M ICB ad they will commence in post in early 2023/24.</a:t>
                      </a:r>
                    </a:p>
                    <a:p>
                      <a:pPr marL="0" indent="0">
                        <a:buFont typeface="Arial" panose="020B0604020202020204" pitchFamily="34" charset="0"/>
                        <a:buNone/>
                      </a:pPr>
                      <a:endParaRPr lang="en-GB" sz="1600" b="0" baseline="0" dirty="0"/>
                    </a:p>
                    <a:p>
                      <a:pPr marL="0" indent="0">
                        <a:buFont typeface="Arial" panose="020B0604020202020204" pitchFamily="34" charset="0"/>
                        <a:buNone/>
                      </a:pPr>
                      <a:r>
                        <a:rPr lang="en-GB" sz="1600" b="0" baseline="0" dirty="0"/>
                        <a:t>NHS C&amp;M ICB Health Providers worked throughout 2022/23 to improve MCA knowledge in preparation for the introduction of the Liberty Protection Safeguards (LPS).  NHS C&amp;M ICB and NHS providers responded to the Government’s draft LPS and MCA Code of Practice.  Regular supportive meetings took place to aid all services around the anticipated implementation.</a:t>
                      </a:r>
                    </a:p>
                    <a:p>
                      <a:pPr marL="0" indent="0">
                        <a:buFont typeface="Arial" panose="020B0604020202020204" pitchFamily="34" charset="0"/>
                        <a:buNone/>
                      </a:pPr>
                      <a:endParaRPr lang="en-GB" sz="1600" b="0" baseline="0" dirty="0"/>
                    </a:p>
                    <a:p>
                      <a:pPr marL="0" indent="0">
                        <a:buFont typeface="Arial" panose="020B0604020202020204" pitchFamily="34" charset="0"/>
                        <a:buNone/>
                      </a:pPr>
                      <a:r>
                        <a:rPr lang="en-GB" sz="1600" b="0" baseline="0" dirty="0"/>
                        <a:t>Collaborative work has continued over the last 12 months in relation to health input to support Asylum Seekers.</a:t>
                      </a:r>
                    </a:p>
                    <a:p>
                      <a:pPr marL="0" indent="0">
                        <a:buFont typeface="Arial" panose="020B0604020202020204" pitchFamily="34" charset="0"/>
                        <a:buNone/>
                      </a:pPr>
                      <a:endParaRPr lang="en-GB" sz="1600" b="0" baseline="0" dirty="0"/>
                    </a:p>
                  </a:txBody>
                  <a:tcPr/>
                </a:tc>
                <a:extLst>
                  <a:ext uri="{0D108BD9-81ED-4DB2-BD59-A6C34878D82A}">
                    <a16:rowId xmlns:a16="http://schemas.microsoft.com/office/drawing/2014/main" val="973717690"/>
                  </a:ext>
                </a:extLst>
              </a:tr>
            </a:tbl>
          </a:graphicData>
        </a:graphic>
      </p:graphicFrame>
      <p:sp>
        <p:nvSpPr>
          <p:cNvPr id="6" name="Slide Number Placeholder 7"/>
          <p:cNvSpPr txBox="1">
            <a:spLocks/>
          </p:cNvSpPr>
          <p:nvPr/>
        </p:nvSpPr>
        <p:spPr>
          <a:xfrm>
            <a:off x="11717384" y="6714625"/>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16</a:t>
            </a:fld>
            <a:endParaRPr lang="en-GB" dirty="0"/>
          </a:p>
        </p:txBody>
      </p:sp>
    </p:spTree>
    <p:extLst>
      <p:ext uri="{BB962C8B-B14F-4D97-AF65-F5344CB8AC3E}">
        <p14:creationId xmlns:p14="http://schemas.microsoft.com/office/powerpoint/2010/main" val="334746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17</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2385881712"/>
              </p:ext>
            </p:extLst>
          </p:nvPr>
        </p:nvGraphicFramePr>
        <p:xfrm>
          <a:off x="-4" y="1189353"/>
          <a:ext cx="12192004" cy="5852156"/>
        </p:xfrm>
        <a:graphic>
          <a:graphicData uri="http://schemas.openxmlformats.org/drawingml/2006/table">
            <a:tbl>
              <a:tblPr firstRow="1" bandRow="1">
                <a:tableStyleId>{5C22544A-7EE6-4342-B048-85BDC9FD1C3A}</a:tableStyleId>
              </a:tblPr>
              <a:tblGrid>
                <a:gridCol w="6113421">
                  <a:extLst>
                    <a:ext uri="{9D8B030D-6E8A-4147-A177-3AD203B41FA5}">
                      <a16:colId xmlns:a16="http://schemas.microsoft.com/office/drawing/2014/main" val="2274791420"/>
                    </a:ext>
                  </a:extLst>
                </a:gridCol>
                <a:gridCol w="6078583">
                  <a:extLst>
                    <a:ext uri="{9D8B030D-6E8A-4147-A177-3AD203B41FA5}">
                      <a16:colId xmlns:a16="http://schemas.microsoft.com/office/drawing/2014/main" val="3290374797"/>
                    </a:ext>
                  </a:extLst>
                </a:gridCol>
              </a:tblGrid>
              <a:tr h="365760">
                <a:tc>
                  <a:txBody>
                    <a:bodyPr/>
                    <a:lstStyle/>
                    <a:p>
                      <a:r>
                        <a:rPr lang="en-GB" dirty="0"/>
                        <a:t>Cheshire &amp; Merseyside Integrated Care Board</a:t>
                      </a:r>
                      <a:r>
                        <a:rPr lang="en-GB" baseline="0" dirty="0"/>
                        <a:t> </a:t>
                      </a:r>
                      <a:r>
                        <a:rPr lang="en-GB" dirty="0"/>
                        <a:t>continued:</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dirty="0"/>
                        <a:t>Individual NHS providers have completed internal safeguarding audits over the 12 month period, to improve practice and give assurances.</a:t>
                      </a:r>
                      <a:endParaRPr lang="en-GB" sz="1600" b="0" dirty="0"/>
                    </a:p>
                    <a:p>
                      <a:endParaRPr lang="en-GB" sz="1600" b="0" u="none" baseline="0" dirty="0"/>
                    </a:p>
                    <a:p>
                      <a:r>
                        <a:rPr lang="en-GB" sz="1600" b="0" u="none" baseline="0" dirty="0"/>
                        <a:t>Safeguarding Named GP posts have now been recruited to.  Halton will be allocated several weekly sessions.  This will support primary care with safeguarding practice.</a:t>
                      </a:r>
                    </a:p>
                  </a:txBody>
                  <a:tcPr/>
                </a:tc>
                <a:tc>
                  <a:txBody>
                    <a:bodyPr/>
                    <a:lstStyle/>
                    <a:p>
                      <a:pPr marL="0" indent="0">
                        <a:buFont typeface="Arial" panose="020B0604020202020204" pitchFamily="34" charset="0"/>
                        <a:buNone/>
                      </a:pPr>
                      <a:endParaRPr lang="en-GB" sz="1600" b="0" dirty="0"/>
                    </a:p>
                  </a:txBody>
                  <a:tcPr/>
                </a:tc>
                <a:extLst>
                  <a:ext uri="{0D108BD9-81ED-4DB2-BD59-A6C34878D82A}">
                    <a16:rowId xmlns:a16="http://schemas.microsoft.com/office/drawing/2014/main" val="973717690"/>
                  </a:ext>
                </a:extLst>
              </a:tr>
            </a:tbl>
          </a:graphicData>
        </a:graphic>
      </p:graphicFrame>
      <p:pic>
        <p:nvPicPr>
          <p:cNvPr id="6" name="Picture 5" descr="C:\Users\prycek\AppData\Local\Microsoft\Windows\INetCache\Content.MSO\C90C3A28.tmp"/>
          <p:cNvPicPr/>
          <p:nvPr/>
        </p:nvPicPr>
        <p:blipFill>
          <a:blip r:embed="rId4">
            <a:extLst>
              <a:ext uri="{28A0092B-C50C-407E-A947-70E740481C1C}">
                <a14:useLocalDpi xmlns:a14="http://schemas.microsoft.com/office/drawing/2010/main" val="0"/>
              </a:ext>
            </a:extLst>
          </a:blip>
          <a:srcRect/>
          <a:stretch>
            <a:fillRect/>
          </a:stretch>
        </p:blipFill>
        <p:spPr bwMode="auto">
          <a:xfrm>
            <a:off x="7221249" y="2846416"/>
            <a:ext cx="3152775" cy="1447800"/>
          </a:xfrm>
          <a:prstGeom prst="rect">
            <a:avLst/>
          </a:prstGeom>
          <a:noFill/>
          <a:ln>
            <a:noFill/>
          </a:ln>
        </p:spPr>
      </p:pic>
      <p:sp>
        <p:nvSpPr>
          <p:cNvPr id="7" name="Slide Number Placeholder 7"/>
          <p:cNvSpPr txBox="1">
            <a:spLocks/>
          </p:cNvSpPr>
          <p:nvPr/>
        </p:nvSpPr>
        <p:spPr>
          <a:xfrm>
            <a:off x="11582401" y="6662054"/>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17</a:t>
            </a:fld>
            <a:endParaRPr lang="en-GB" dirty="0"/>
          </a:p>
        </p:txBody>
      </p:sp>
    </p:spTree>
    <p:extLst>
      <p:ext uri="{BB962C8B-B14F-4D97-AF65-F5344CB8AC3E}">
        <p14:creationId xmlns:p14="http://schemas.microsoft.com/office/powerpoint/2010/main" val="106471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18</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180777180"/>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a:t>Bridgewater Community Healthcare </a:t>
                      </a:r>
                    </a:p>
                    <a:p>
                      <a:r>
                        <a:rPr lang="en-GB" dirty="0"/>
                        <a:t>Foundation</a:t>
                      </a:r>
                      <a:r>
                        <a:rPr lang="en-GB" baseline="0" dirty="0"/>
                        <a:t> </a:t>
                      </a:r>
                      <a:r>
                        <a:rPr lang="en-GB" dirty="0"/>
                        <a:t>Trust</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US" sz="1600" b="1" baseline="0" dirty="0"/>
                        <a:t>Quality Assurance:</a:t>
                      </a:r>
                    </a:p>
                    <a:p>
                      <a:r>
                        <a:rPr lang="en-US" sz="1600" b="0" baseline="0" dirty="0"/>
                        <a:t>As part of the commissioning arrangements with NHS Cheshire and Merseyside, the Trust reports on a quarterly basis to provide assurance that Bridgewater Community Healthcare NHS Foundation Trust is fulfilling its responsibilities under:</a:t>
                      </a:r>
                    </a:p>
                    <a:p>
                      <a:pPr marL="285750" indent="-285750">
                        <a:buFont typeface="Arial" panose="020B0604020202020204" pitchFamily="34" charset="0"/>
                        <a:buChar char="•"/>
                      </a:pPr>
                      <a:r>
                        <a:rPr lang="en-US" sz="1600" b="0" baseline="0" dirty="0"/>
                        <a:t>The Care Act 2014</a:t>
                      </a:r>
                    </a:p>
                    <a:p>
                      <a:pPr marL="285750" indent="-285750">
                        <a:buFont typeface="Arial" panose="020B0604020202020204" pitchFamily="34" charset="0"/>
                        <a:buChar char="•"/>
                      </a:pPr>
                      <a:r>
                        <a:rPr lang="en-US" sz="1600" b="0" baseline="0" dirty="0"/>
                        <a:t>The Health and Social Care Act 2008 (Regulated Activities) Regulations 2014: Regulation 11 and 13</a:t>
                      </a:r>
                    </a:p>
                    <a:p>
                      <a:pPr marL="285750" indent="-285750">
                        <a:buFont typeface="Arial" panose="020B0604020202020204" pitchFamily="34" charset="0"/>
                        <a:buChar char="•"/>
                      </a:pPr>
                      <a:r>
                        <a:rPr lang="en-US" sz="1600" b="0" baseline="0" dirty="0"/>
                        <a:t>Safeguarding Accountability and Assurance Framework 2022</a:t>
                      </a:r>
                    </a:p>
                    <a:p>
                      <a:pPr marL="0" indent="0">
                        <a:buFont typeface="Arial" panose="020B0604020202020204" pitchFamily="34" charset="0"/>
                        <a:buNone/>
                      </a:pPr>
                      <a:r>
                        <a:rPr lang="en-US" sz="1600" b="0" baseline="0" dirty="0"/>
                        <a:t>and to provide an overview of the trusts contribution and activity related to safeguarding adults at risk of abuse and neglect.</a:t>
                      </a:r>
                    </a:p>
                    <a:p>
                      <a:pPr marL="0" indent="0">
                        <a:buFont typeface="Arial" panose="020B0604020202020204" pitchFamily="34" charset="0"/>
                        <a:buNone/>
                      </a:pPr>
                      <a:endParaRPr lang="en-US" sz="1600" b="0" baseline="0" dirty="0"/>
                    </a:p>
                    <a:p>
                      <a:pPr marL="0" indent="0">
                        <a:buFont typeface="Arial" panose="020B0604020202020204" pitchFamily="34" charset="0"/>
                        <a:buNone/>
                      </a:pPr>
                      <a:r>
                        <a:rPr lang="en-US" sz="1600" b="0" baseline="0" dirty="0"/>
                        <a:t>The reports provide a summary of:</a:t>
                      </a:r>
                    </a:p>
                    <a:p>
                      <a:pPr marL="285750" indent="-285750">
                        <a:buFont typeface="Arial" panose="020B0604020202020204" pitchFamily="34" charset="0"/>
                        <a:buChar char="•"/>
                      </a:pPr>
                      <a:r>
                        <a:rPr lang="en-US" sz="1600" b="0" baseline="0" dirty="0" err="1"/>
                        <a:t>Organisational</a:t>
                      </a:r>
                      <a:r>
                        <a:rPr lang="en-US" sz="1600" b="0" baseline="0" dirty="0"/>
                        <a:t> safeguarding structure/Governance arrangements</a:t>
                      </a:r>
                    </a:p>
                    <a:p>
                      <a:pPr marL="285750" indent="-285750">
                        <a:buFont typeface="Arial" panose="020B0604020202020204" pitchFamily="34" charset="0"/>
                        <a:buChar char="•"/>
                      </a:pPr>
                      <a:r>
                        <a:rPr lang="en-US" sz="1600" b="0" baseline="0" dirty="0"/>
                        <a:t>Safeguarding concerns relating to the </a:t>
                      </a:r>
                      <a:r>
                        <a:rPr lang="en-US" sz="1600" b="0" baseline="0" dirty="0" err="1"/>
                        <a:t>organisation</a:t>
                      </a:r>
                      <a:r>
                        <a:rPr lang="en-US" sz="1600" b="0" baseline="0" dirty="0"/>
                        <a:t>/staff in the quarter reporting</a:t>
                      </a:r>
                    </a:p>
                    <a:p>
                      <a:pPr marL="285750" indent="-285750">
                        <a:buFont typeface="Arial" panose="020B0604020202020204" pitchFamily="34" charset="0"/>
                        <a:buChar char="•"/>
                      </a:pPr>
                      <a:r>
                        <a:rPr lang="en-US" sz="1600" b="0" baseline="0" dirty="0"/>
                        <a:t>Overview of safeguarding related incidents identifying themes, trends and any associated risks</a:t>
                      </a:r>
                    </a:p>
                    <a:p>
                      <a:pPr marL="285750" indent="-285750">
                        <a:buFont typeface="Arial" panose="020B0604020202020204" pitchFamily="34" charset="0"/>
                        <a:buChar char="•"/>
                      </a:pPr>
                      <a:r>
                        <a:rPr lang="en-US" sz="1600" b="0" baseline="0" dirty="0"/>
                        <a:t>Training, summary of training figures from the KPIs – new training, changes, progress on barriers to achieve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t>Progress on safeguarding annual work plan</a:t>
                      </a:r>
                    </a:p>
                    <a:p>
                      <a:pPr marL="285750" indent="-285750">
                        <a:buFont typeface="Arial" panose="020B0604020202020204" pitchFamily="34" charset="0"/>
                        <a:buChar char="•"/>
                      </a:pPr>
                      <a:r>
                        <a:rPr lang="en-US" sz="1600" b="0" u="none" baseline="0" dirty="0"/>
                        <a:t>Progress on current safeguarding audits</a:t>
                      </a:r>
                    </a:p>
                    <a:p>
                      <a:pPr marL="285750" indent="-285750">
                        <a:buFont typeface="Arial" panose="020B0604020202020204" pitchFamily="34" charset="0"/>
                        <a:buChar char="•"/>
                      </a:pPr>
                      <a:r>
                        <a:rPr lang="en-US" sz="1600" b="0" u="none" baseline="0" dirty="0"/>
                        <a:t>Contribution to Warrington and Halton Safeguarding Adults Boards</a:t>
                      </a:r>
                    </a:p>
                    <a:p>
                      <a:pPr marL="285750" indent="-285750">
                        <a:buFont typeface="Arial" panose="020B0604020202020204" pitchFamily="34" charset="0"/>
                        <a:buChar char="•"/>
                      </a:pPr>
                      <a:r>
                        <a:rPr lang="en-US" sz="1600" b="0" u="none" baseline="0" dirty="0"/>
                        <a:t>Wider safeguarding assurance/issues relating to:</a:t>
                      </a:r>
                      <a:endParaRPr lang="en-GB" sz="1600" b="0" u="none" baseline="0" dirty="0"/>
                    </a:p>
                    <a:p>
                      <a:pPr marL="285750" indent="-285750">
                        <a:buFont typeface="Wingdings" panose="05000000000000000000" pitchFamily="2" charset="2"/>
                        <a:buChar char="Ø"/>
                      </a:pPr>
                      <a:r>
                        <a:rPr lang="en-US" sz="1600" b="0" u="none" baseline="0" dirty="0"/>
                        <a:t>Mental Capacity Act (MCA)/Deprivation of Liberty Safeguards (</a:t>
                      </a:r>
                      <a:r>
                        <a:rPr lang="en-US" sz="1600" b="0" u="none" baseline="0" dirty="0" err="1"/>
                        <a:t>DoLS</a:t>
                      </a:r>
                      <a:r>
                        <a:rPr lang="en-US" sz="1600" b="0" u="none" baseline="0" dirty="0"/>
                        <a:t>)</a:t>
                      </a:r>
                    </a:p>
                    <a:p>
                      <a:pPr marL="285750" indent="-285750">
                        <a:buFont typeface="Wingdings" panose="05000000000000000000" pitchFamily="2" charset="2"/>
                        <a:buChar char="Ø"/>
                      </a:pPr>
                      <a:r>
                        <a:rPr lang="en-US" sz="1600" b="0" u="none" baseline="0" dirty="0"/>
                        <a:t>PREVENT/Channel Panel</a:t>
                      </a:r>
                    </a:p>
                    <a:p>
                      <a:pPr marL="285750" indent="-285750">
                        <a:buFont typeface="Wingdings" panose="05000000000000000000" pitchFamily="2" charset="2"/>
                        <a:buChar char="Ø"/>
                      </a:pPr>
                      <a:r>
                        <a:rPr lang="en-US" sz="1600" b="0" u="none" baseline="0" dirty="0"/>
                        <a:t>Domestic Violence/Multi-Agency Risk Assessment Conference (MARAC)</a:t>
                      </a:r>
                    </a:p>
                    <a:p>
                      <a:pPr marL="285750" indent="-285750">
                        <a:buFont typeface="Wingdings" panose="05000000000000000000" pitchFamily="2" charset="2"/>
                        <a:buChar char="Ø"/>
                      </a:pPr>
                      <a:endParaRPr lang="en-US" sz="1600" b="0" u="none" baseline="0" dirty="0"/>
                    </a:p>
                    <a:p>
                      <a:pPr marL="0" indent="0">
                        <a:buFont typeface="Wingdings" panose="05000000000000000000" pitchFamily="2" charset="2"/>
                        <a:buNone/>
                      </a:pPr>
                      <a:r>
                        <a:rPr lang="en-US" sz="1600" b="0" u="none" baseline="0" dirty="0"/>
                        <a:t>In addition to the quarterly reports further assurance was provided to commissioners through:</a:t>
                      </a:r>
                    </a:p>
                    <a:p>
                      <a:pPr marL="285750" indent="-285750">
                        <a:buFont typeface="Arial" panose="020B0604020202020204" pitchFamily="34" charset="0"/>
                        <a:buChar char="•"/>
                      </a:pPr>
                      <a:r>
                        <a:rPr lang="en-US" sz="1600" b="0" u="none" baseline="0" dirty="0"/>
                        <a:t>2022-23 Audit Tool to measure NHS Provider compliance with the NHS Assurance and </a:t>
                      </a:r>
                      <a:r>
                        <a:rPr lang="en-US" sz="1600" b="0" u="none" baseline="0" dirty="0" err="1"/>
                        <a:t>Acccountability</a:t>
                      </a:r>
                      <a:r>
                        <a:rPr lang="en-US" sz="1600" b="0" u="none" baseline="0" dirty="0"/>
                        <a:t> Framework for Safeguarding (Safeguarding Vulnerable People in the NHS 2019)</a:t>
                      </a:r>
                    </a:p>
                    <a:p>
                      <a:pPr marL="285750" indent="-285750">
                        <a:buFont typeface="Arial" panose="020B0604020202020204" pitchFamily="34" charset="0"/>
                        <a:buChar char="•"/>
                      </a:pPr>
                      <a:r>
                        <a:rPr lang="en-US" sz="1600" b="0" u="none" baseline="0" dirty="0"/>
                        <a:t>2022-23 Prevent Self-Assessment Tool</a:t>
                      </a:r>
                    </a:p>
                    <a:p>
                      <a:pPr marL="285750" indent="-285750">
                        <a:buFont typeface="Arial" panose="020B0604020202020204" pitchFamily="34" charset="0"/>
                        <a:buChar char="•"/>
                      </a:pPr>
                      <a:r>
                        <a:rPr lang="en-US" sz="1600" b="0" u="none" baseline="0" dirty="0"/>
                        <a:t>2022-23 Lampard Self-Assessment Tool</a:t>
                      </a:r>
                    </a:p>
                    <a:p>
                      <a:pPr marL="285750" indent="-285750">
                        <a:buFont typeface="Arial" panose="020B0604020202020204" pitchFamily="34" charset="0"/>
                        <a:buChar char="•"/>
                      </a:pPr>
                      <a:endParaRPr lang="en-US" sz="1600" b="0" u="none" baseline="0" dirty="0"/>
                    </a:p>
                    <a:p>
                      <a:pPr marL="0" indent="0">
                        <a:buFont typeface="Arial" panose="020B0604020202020204" pitchFamily="34" charset="0"/>
                        <a:buNone/>
                      </a:pPr>
                      <a:r>
                        <a:rPr lang="en-US" sz="1600" b="0" u="none" baseline="0" dirty="0"/>
                        <a:t>Scrutiny and challenge of the reports is undertaken via NHS Cheshire and Merseyside Clinical Quality &amp; Performance Group.</a:t>
                      </a:r>
                    </a:p>
                    <a:p>
                      <a:pPr marL="0" indent="0">
                        <a:buFont typeface="Arial" panose="020B0604020202020204" pitchFamily="34" charset="0"/>
                        <a:buNone/>
                      </a:pPr>
                      <a:endParaRPr lang="en-US" sz="1600" b="0" u="none" baseline="0"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sp>
        <p:nvSpPr>
          <p:cNvPr id="7" name="Slide Number Placeholder 7"/>
          <p:cNvSpPr txBox="1">
            <a:spLocks/>
          </p:cNvSpPr>
          <p:nvPr/>
        </p:nvSpPr>
        <p:spPr>
          <a:xfrm>
            <a:off x="11480076" y="7027812"/>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18</a:t>
            </a:fld>
            <a:endParaRPr lang="en-GB" dirty="0"/>
          </a:p>
        </p:txBody>
      </p:sp>
    </p:spTree>
    <p:extLst>
      <p:ext uri="{BB962C8B-B14F-4D97-AF65-F5344CB8AC3E}">
        <p14:creationId xmlns:p14="http://schemas.microsoft.com/office/powerpoint/2010/main" val="415580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19</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987118108"/>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a:t>Bridgewater Community Healthcare </a:t>
                      </a:r>
                    </a:p>
                    <a:p>
                      <a:r>
                        <a:rPr lang="en-GB" dirty="0"/>
                        <a:t>Foundation</a:t>
                      </a:r>
                      <a:r>
                        <a:rPr lang="en-GB" baseline="0" dirty="0"/>
                        <a:t> </a:t>
                      </a:r>
                      <a:r>
                        <a:rPr lang="en-GB" dirty="0"/>
                        <a:t>Trust continued:</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US" sz="1600" b="0" u="none" baseline="0" dirty="0"/>
                        <a:t>During 2022-2023, the Trust’s Safeguarding Team have been able to provide significant assurance around policies and procedures, safeguarding supervision, and multi-agency engagement.  Throughout the year we have experienced challenges in relation to safeguarding training compliance which has reduced the assurance to our Commissioners to reasonable overall.</a:t>
                      </a:r>
                    </a:p>
                    <a:p>
                      <a:endParaRPr lang="en-US" sz="1600" b="0" u="none" baseline="0" dirty="0"/>
                    </a:p>
                    <a:p>
                      <a:r>
                        <a:rPr lang="en-US" sz="1600" b="0" u="none" baseline="0" dirty="0"/>
                        <a:t>Written and verbal feedback received from Halton and Warrington’s Designated Nurses in the ICB, indicated that our commissioners </a:t>
                      </a:r>
                      <a:r>
                        <a:rPr lang="en-US" sz="1600" b="0" u="none" baseline="0" dirty="0" err="1"/>
                        <a:t>recognise</a:t>
                      </a:r>
                      <a:r>
                        <a:rPr lang="en-US" sz="1600" b="0" u="none" baseline="0" dirty="0"/>
                        <a:t> and value the contribution the Trust makes to local multi-agency safeguarding arrangements.  The following quotes are taken from the feedback reports prepared by the Designated Nurses in Halton and Warrington in response to our quality schedule submissions during 2022-23:</a:t>
                      </a:r>
                    </a:p>
                    <a:p>
                      <a:pPr marL="285750" indent="-285750">
                        <a:buFont typeface="Arial" panose="020B0604020202020204" pitchFamily="34" charset="0"/>
                        <a:buChar char="•"/>
                      </a:pPr>
                      <a:r>
                        <a:rPr lang="en-US" sz="1600" b="0" u="none" baseline="0" dirty="0"/>
                        <a:t>The Trust’s reports for both safeguarding adults and children provide excellent examples of good practice/assurance to the ICB and reflect the openness and transparency the Trust has in relation to safeguarding</a:t>
                      </a:r>
                    </a:p>
                    <a:p>
                      <a:pPr marL="285750" indent="-285750">
                        <a:buFont typeface="Arial" panose="020B0604020202020204" pitchFamily="34" charset="0"/>
                        <a:buChar char="•"/>
                      </a:pPr>
                      <a:r>
                        <a:rPr lang="en-US" sz="1600" b="0" u="none" baseline="0" dirty="0"/>
                        <a:t>Bridgewater provide active input to the Halton Safeguarding Adult Board (HSAB) sub groups and works effectively with partners re:</a:t>
                      </a:r>
                      <a:endParaRPr lang="en-GB" sz="1600" b="0" u="none" baseline="0" dirty="0"/>
                    </a:p>
                  </a:txBody>
                  <a:tcPr/>
                </a:tc>
                <a:tc>
                  <a:txBody>
                    <a:bodyPr/>
                    <a:lstStyle/>
                    <a:p>
                      <a:pPr marL="0" indent="0">
                        <a:buFont typeface="Arial" panose="020B0604020202020204" pitchFamily="34" charset="0"/>
                        <a:buNone/>
                      </a:pPr>
                      <a:r>
                        <a:rPr lang="en-US" sz="1600" baseline="0" dirty="0"/>
                        <a:t>adult safeguarding</a:t>
                      </a:r>
                    </a:p>
                    <a:p>
                      <a:pPr marL="285750" indent="-285750">
                        <a:buFont typeface="Arial" panose="020B0604020202020204" pitchFamily="34" charset="0"/>
                        <a:buChar char="•"/>
                      </a:pPr>
                      <a:r>
                        <a:rPr lang="en-US" sz="1600" baseline="0" dirty="0"/>
                        <a:t>Significant assurance is noted from the wider aspects of safeguarding practice within the Trust</a:t>
                      </a:r>
                    </a:p>
                    <a:p>
                      <a:pPr marL="285750" indent="-285750">
                        <a:buFont typeface="Arial" panose="020B0604020202020204" pitchFamily="34" charset="0"/>
                        <a:buChar char="•"/>
                      </a:pPr>
                      <a:r>
                        <a:rPr lang="en-US" sz="1600" baseline="0" dirty="0"/>
                        <a:t>The adult services who support safeguarding remain very involved in the place-based work and </a:t>
                      </a:r>
                      <a:r>
                        <a:rPr lang="en-US" sz="1600" baseline="0" dirty="0" err="1"/>
                        <a:t>endeavour</a:t>
                      </a:r>
                      <a:r>
                        <a:rPr lang="en-US" sz="1600" baseline="0" dirty="0"/>
                        <a:t> to share and cooperate with the key agencies who support adults at risk</a:t>
                      </a:r>
                    </a:p>
                    <a:p>
                      <a:pPr marL="285750" indent="-285750">
                        <a:buFont typeface="Arial" panose="020B0604020202020204" pitchFamily="34" charset="0"/>
                        <a:buChar char="•"/>
                      </a:pPr>
                      <a:r>
                        <a:rPr lang="en-US" sz="1600" baseline="0" dirty="0"/>
                        <a:t>The retiring ICB Designated Nurse commented in Q3: “I would like to thank [the Head of Safeguarding Adults] and his team for the continued efforts and support with adult safeguarding and commitment to multiagency working and developments.  It has been a pleasure to work with you all”.</a:t>
                      </a:r>
                    </a:p>
                    <a:p>
                      <a:pPr marL="285750" indent="-285750">
                        <a:buFont typeface="Arial" panose="020B0604020202020204" pitchFamily="34" charset="0"/>
                        <a:buChar char="•"/>
                      </a:pPr>
                      <a:endParaRPr lang="en-US" sz="1600" baseline="0" dirty="0"/>
                    </a:p>
                    <a:p>
                      <a:pPr marL="0" indent="0">
                        <a:buFont typeface="Arial" panose="020B0604020202020204" pitchFamily="34" charset="0"/>
                        <a:buNone/>
                      </a:pPr>
                      <a:r>
                        <a:rPr lang="en-US" sz="1600" baseline="0" dirty="0"/>
                        <a:t>Internally, the Safeguarding Trust Assurance Group (STAG) provides a forum for safeguarding leads and all members to work together to receive assurance, address and discuss safeguarding issues within the community setting and delivers assurance to the Quality Council and the Quality &amp; Safety Committee within the Trust.</a:t>
                      </a:r>
                    </a:p>
                    <a:p>
                      <a:pPr marL="0" indent="0">
                        <a:buFont typeface="Arial" panose="020B0604020202020204" pitchFamily="34" charset="0"/>
                        <a:buNone/>
                      </a:pPr>
                      <a:endParaRPr lang="en-US" sz="1600" baseline="0" dirty="0"/>
                    </a:p>
                    <a:p>
                      <a:pPr marL="0" indent="0">
                        <a:buFont typeface="Arial" panose="020B0604020202020204" pitchFamily="34" charset="0"/>
                        <a:buNone/>
                      </a:pPr>
                      <a:r>
                        <a:rPr lang="en-US" sz="1600" baseline="0" dirty="0"/>
                        <a:t>During 2022-23, all STAG meetings have been held virtually.  Meetings</a:t>
                      </a:r>
                      <a:endParaRPr lang="en-GB" sz="1600" baseline="0"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sp>
        <p:nvSpPr>
          <p:cNvPr id="10" name="Slide Number Placeholder 7"/>
          <p:cNvSpPr txBox="1">
            <a:spLocks/>
          </p:cNvSpPr>
          <p:nvPr/>
        </p:nvSpPr>
        <p:spPr>
          <a:xfrm>
            <a:off x="11717384" y="6943223"/>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19</a:t>
            </a:fld>
            <a:endParaRPr lang="en-GB" dirty="0"/>
          </a:p>
        </p:txBody>
      </p:sp>
    </p:spTree>
    <p:extLst>
      <p:ext uri="{BB962C8B-B14F-4D97-AF65-F5344CB8AC3E}">
        <p14:creationId xmlns:p14="http://schemas.microsoft.com/office/powerpoint/2010/main" val="18397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Contents Page </a:t>
            </a: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3" name="Slide Number Placeholder 2"/>
          <p:cNvSpPr>
            <a:spLocks noGrp="1"/>
          </p:cNvSpPr>
          <p:nvPr>
            <p:ph type="sldNum" sz="quarter" idx="12"/>
          </p:nvPr>
        </p:nvSpPr>
        <p:spPr>
          <a:xfrm>
            <a:off x="11646130" y="6364663"/>
            <a:ext cx="322811" cy="365125"/>
          </a:xfrm>
        </p:spPr>
        <p:txBody>
          <a:bodyPr/>
          <a:lstStyle/>
          <a:p>
            <a:fld id="{41566EE9-8AAC-435E-8482-679E54AB45E0}" type="slidenum">
              <a:rPr lang="en-GB" smtClean="0"/>
              <a:t>2</a:t>
            </a:fld>
            <a:endParaRPr lang="en-GB" dirty="0"/>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53667741"/>
              </p:ext>
            </p:extLst>
          </p:nvPr>
        </p:nvGraphicFramePr>
        <p:xfrm>
          <a:off x="-2" y="1189354"/>
          <a:ext cx="5727470" cy="5668645"/>
        </p:xfrm>
        <a:graphic>
          <a:graphicData uri="http://schemas.openxmlformats.org/drawingml/2006/table">
            <a:tbl>
              <a:tblPr firstRow="1" bandRow="1">
                <a:tableStyleId>{5C22544A-7EE6-4342-B048-85BDC9FD1C3A}</a:tableStyleId>
              </a:tblPr>
              <a:tblGrid>
                <a:gridCol w="4430686">
                  <a:extLst>
                    <a:ext uri="{9D8B030D-6E8A-4147-A177-3AD203B41FA5}">
                      <a16:colId xmlns:a16="http://schemas.microsoft.com/office/drawing/2014/main" val="1449833091"/>
                    </a:ext>
                  </a:extLst>
                </a:gridCol>
                <a:gridCol w="1296784">
                  <a:extLst>
                    <a:ext uri="{9D8B030D-6E8A-4147-A177-3AD203B41FA5}">
                      <a16:colId xmlns:a16="http://schemas.microsoft.com/office/drawing/2014/main" val="2191952520"/>
                    </a:ext>
                  </a:extLst>
                </a:gridCol>
              </a:tblGrid>
              <a:tr h="665134">
                <a:tc>
                  <a:txBody>
                    <a:bodyPr/>
                    <a:lstStyle/>
                    <a:p>
                      <a:r>
                        <a:rPr lang="en-US" sz="1600" dirty="0"/>
                        <a:t>Section</a:t>
                      </a:r>
                      <a:endParaRPr lang="en-GB" sz="1600" dirty="0"/>
                    </a:p>
                  </a:txBody>
                  <a:tcPr/>
                </a:tc>
                <a:tc>
                  <a:txBody>
                    <a:bodyPr/>
                    <a:lstStyle/>
                    <a:p>
                      <a:r>
                        <a:rPr lang="en-US" sz="1600" dirty="0"/>
                        <a:t>Page Number</a:t>
                      </a:r>
                      <a:endParaRPr lang="en-GB" sz="1600" dirty="0"/>
                    </a:p>
                  </a:txBody>
                  <a:tcPr/>
                </a:tc>
                <a:extLst>
                  <a:ext uri="{0D108BD9-81ED-4DB2-BD59-A6C34878D82A}">
                    <a16:rowId xmlns:a16="http://schemas.microsoft.com/office/drawing/2014/main" val="650667466"/>
                  </a:ext>
                </a:extLst>
              </a:tr>
              <a:tr h="523290">
                <a:tc>
                  <a:txBody>
                    <a:bodyPr/>
                    <a:lstStyle/>
                    <a:p>
                      <a:r>
                        <a:rPr lang="en-US" sz="1600" dirty="0"/>
                        <a:t>Message from the Chair</a:t>
                      </a:r>
                      <a:endParaRPr lang="en-GB" sz="1600" dirty="0"/>
                    </a:p>
                  </a:txBody>
                  <a:tcPr/>
                </a:tc>
                <a:tc>
                  <a:txBody>
                    <a:bodyPr/>
                    <a:lstStyle/>
                    <a:p>
                      <a:r>
                        <a:rPr lang="en-US" sz="1600" dirty="0"/>
                        <a:t>3</a:t>
                      </a:r>
                      <a:endParaRPr lang="en-GB" sz="1600" dirty="0"/>
                    </a:p>
                  </a:txBody>
                  <a:tcPr/>
                </a:tc>
                <a:extLst>
                  <a:ext uri="{0D108BD9-81ED-4DB2-BD59-A6C34878D82A}">
                    <a16:rowId xmlns:a16="http://schemas.microsoft.com/office/drawing/2014/main" val="3040450977"/>
                  </a:ext>
                </a:extLst>
              </a:tr>
              <a:tr h="523290">
                <a:tc>
                  <a:txBody>
                    <a:bodyPr/>
                    <a:lstStyle/>
                    <a:p>
                      <a:r>
                        <a:rPr lang="en-US" sz="1600" dirty="0"/>
                        <a:t>Key Safeguarding</a:t>
                      </a:r>
                      <a:r>
                        <a:rPr lang="en-US" sz="1600" baseline="0" dirty="0"/>
                        <a:t> Facts 2022/23</a:t>
                      </a:r>
                      <a:endParaRPr lang="en-GB" sz="1600" dirty="0"/>
                    </a:p>
                  </a:txBody>
                  <a:tcPr/>
                </a:tc>
                <a:tc>
                  <a:txBody>
                    <a:bodyPr/>
                    <a:lstStyle/>
                    <a:p>
                      <a:r>
                        <a:rPr lang="en-US" sz="1600" dirty="0"/>
                        <a:t>4</a:t>
                      </a:r>
                      <a:endParaRPr lang="en-GB" sz="1600" dirty="0"/>
                    </a:p>
                  </a:txBody>
                  <a:tcPr/>
                </a:tc>
                <a:extLst>
                  <a:ext uri="{0D108BD9-81ED-4DB2-BD59-A6C34878D82A}">
                    <a16:rowId xmlns:a16="http://schemas.microsoft.com/office/drawing/2014/main" val="4188339338"/>
                  </a:ext>
                </a:extLst>
              </a:tr>
              <a:tr h="523290">
                <a:tc>
                  <a:txBody>
                    <a:bodyPr/>
                    <a:lstStyle/>
                    <a:p>
                      <a:r>
                        <a:rPr lang="en-US" sz="1600" dirty="0"/>
                        <a:t>Deprivation of Liberty Safeguards</a:t>
                      </a:r>
                      <a:endParaRPr lang="en-GB" sz="1600" dirty="0"/>
                    </a:p>
                  </a:txBody>
                  <a:tcPr/>
                </a:tc>
                <a:tc>
                  <a:txBody>
                    <a:bodyPr/>
                    <a:lstStyle/>
                    <a:p>
                      <a:r>
                        <a:rPr lang="en-US" sz="1600" dirty="0"/>
                        <a:t>5</a:t>
                      </a:r>
                      <a:endParaRPr lang="en-GB" sz="1600" dirty="0"/>
                    </a:p>
                  </a:txBody>
                  <a:tcPr/>
                </a:tc>
                <a:extLst>
                  <a:ext uri="{0D108BD9-81ED-4DB2-BD59-A6C34878D82A}">
                    <a16:rowId xmlns:a16="http://schemas.microsoft.com/office/drawing/2014/main" val="851199865"/>
                  </a:ext>
                </a:extLst>
              </a:tr>
              <a:tr h="523290">
                <a:tc>
                  <a:txBody>
                    <a:bodyPr/>
                    <a:lstStyle/>
                    <a:p>
                      <a:r>
                        <a:rPr lang="en-US" sz="1600" dirty="0"/>
                        <a:t>Priorities</a:t>
                      </a:r>
                      <a:r>
                        <a:rPr lang="en-US" sz="1600" baseline="0" dirty="0"/>
                        <a:t> for 2022/23</a:t>
                      </a:r>
                      <a:endParaRPr lang="en-GB" sz="1600" dirty="0"/>
                    </a:p>
                  </a:txBody>
                  <a:tcPr/>
                </a:tc>
                <a:tc>
                  <a:txBody>
                    <a:bodyPr/>
                    <a:lstStyle/>
                    <a:p>
                      <a:r>
                        <a:rPr lang="en-US" sz="1600" dirty="0"/>
                        <a:t>6</a:t>
                      </a:r>
                      <a:endParaRPr lang="en-GB" sz="1600" dirty="0"/>
                    </a:p>
                  </a:txBody>
                  <a:tcPr/>
                </a:tc>
                <a:extLst>
                  <a:ext uri="{0D108BD9-81ED-4DB2-BD59-A6C34878D82A}">
                    <a16:rowId xmlns:a16="http://schemas.microsoft.com/office/drawing/2014/main" val="2191232140"/>
                  </a:ext>
                </a:extLst>
              </a:tr>
              <a:tr h="523290">
                <a:tc>
                  <a:txBody>
                    <a:bodyPr/>
                    <a:lstStyle/>
                    <a:p>
                      <a:r>
                        <a:rPr lang="en-US" sz="1600" dirty="0"/>
                        <a:t>HSAB Achievements</a:t>
                      </a:r>
                      <a:r>
                        <a:rPr lang="en-US" sz="1600" baseline="0" dirty="0"/>
                        <a:t> 2022/23</a:t>
                      </a:r>
                      <a:endParaRPr lang="en-GB" sz="1600" dirty="0"/>
                    </a:p>
                  </a:txBody>
                  <a:tcPr/>
                </a:tc>
                <a:tc>
                  <a:txBody>
                    <a:bodyPr/>
                    <a:lstStyle/>
                    <a:p>
                      <a:r>
                        <a:rPr lang="en-US" sz="1600" dirty="0"/>
                        <a:t>10</a:t>
                      </a:r>
                      <a:endParaRPr lang="en-GB" sz="1600" dirty="0"/>
                    </a:p>
                  </a:txBody>
                  <a:tcPr/>
                </a:tc>
                <a:extLst>
                  <a:ext uri="{0D108BD9-81ED-4DB2-BD59-A6C34878D82A}">
                    <a16:rowId xmlns:a16="http://schemas.microsoft.com/office/drawing/2014/main" val="3917921266"/>
                  </a:ext>
                </a:extLst>
              </a:tr>
              <a:tr h="523290">
                <a:tc>
                  <a:txBody>
                    <a:bodyPr/>
                    <a:lstStyle/>
                    <a:p>
                      <a:r>
                        <a:rPr lang="en-US" sz="1600" dirty="0"/>
                        <a:t>Partner Achievements</a:t>
                      </a:r>
                      <a:endParaRPr lang="en-GB" sz="1600" dirty="0"/>
                    </a:p>
                  </a:txBody>
                  <a:tcPr/>
                </a:tc>
                <a:tc>
                  <a:txBody>
                    <a:bodyPr/>
                    <a:lstStyle/>
                    <a:p>
                      <a:r>
                        <a:rPr lang="en-US" sz="1600" dirty="0"/>
                        <a:t>14</a:t>
                      </a:r>
                      <a:endParaRPr lang="en-GB" sz="1600" dirty="0"/>
                    </a:p>
                  </a:txBody>
                  <a:tcPr/>
                </a:tc>
                <a:extLst>
                  <a:ext uri="{0D108BD9-81ED-4DB2-BD59-A6C34878D82A}">
                    <a16:rowId xmlns:a16="http://schemas.microsoft.com/office/drawing/2014/main" val="1905379763"/>
                  </a:ext>
                </a:extLst>
              </a:tr>
              <a:tr h="523290">
                <a:tc>
                  <a:txBody>
                    <a:bodyPr/>
                    <a:lstStyle/>
                    <a:p>
                      <a:r>
                        <a:rPr lang="en-US" sz="1600" dirty="0"/>
                        <a:t>Policy, Procedure</a:t>
                      </a:r>
                      <a:r>
                        <a:rPr lang="en-US" sz="1600" baseline="0" dirty="0"/>
                        <a:t> &amp; Practice Sub Group Update</a:t>
                      </a:r>
                      <a:endParaRPr lang="en-GB" sz="1600" dirty="0"/>
                    </a:p>
                  </a:txBody>
                  <a:tcPr/>
                </a:tc>
                <a:tc>
                  <a:txBody>
                    <a:bodyPr/>
                    <a:lstStyle/>
                    <a:p>
                      <a:r>
                        <a:rPr lang="en-US" sz="1600" dirty="0"/>
                        <a:t>34</a:t>
                      </a:r>
                      <a:endParaRPr lang="en-GB" sz="1600" dirty="0"/>
                    </a:p>
                  </a:txBody>
                  <a:tcPr/>
                </a:tc>
                <a:extLst>
                  <a:ext uri="{0D108BD9-81ED-4DB2-BD59-A6C34878D82A}">
                    <a16:rowId xmlns:a16="http://schemas.microsoft.com/office/drawing/2014/main" val="3304052375"/>
                  </a:ext>
                </a:extLst>
              </a:tr>
              <a:tr h="523290">
                <a:tc>
                  <a:txBody>
                    <a:bodyPr/>
                    <a:lstStyle/>
                    <a:p>
                      <a:r>
                        <a:rPr lang="en-US" sz="1600" dirty="0"/>
                        <a:t>Safeguarding Adult Review Sub Group Update</a:t>
                      </a:r>
                      <a:endParaRPr lang="en-GB" sz="1600" dirty="0"/>
                    </a:p>
                  </a:txBody>
                  <a:tcPr/>
                </a:tc>
                <a:tc>
                  <a:txBody>
                    <a:bodyPr/>
                    <a:lstStyle/>
                    <a:p>
                      <a:r>
                        <a:rPr lang="en-US" sz="1600" dirty="0"/>
                        <a:t>35</a:t>
                      </a:r>
                      <a:endParaRPr lang="en-GB" sz="1600" dirty="0"/>
                    </a:p>
                  </a:txBody>
                  <a:tcPr/>
                </a:tc>
                <a:extLst>
                  <a:ext uri="{0D108BD9-81ED-4DB2-BD59-A6C34878D82A}">
                    <a16:rowId xmlns:a16="http://schemas.microsoft.com/office/drawing/2014/main" val="952373283"/>
                  </a:ext>
                </a:extLst>
              </a:tr>
              <a:tr h="817191">
                <a:tc>
                  <a:txBody>
                    <a:bodyPr/>
                    <a:lstStyle/>
                    <a:p>
                      <a:r>
                        <a:rPr lang="en-US" sz="1600" dirty="0"/>
                        <a:t>Performance,</a:t>
                      </a:r>
                      <a:r>
                        <a:rPr lang="en-US" sz="1600" baseline="0" dirty="0"/>
                        <a:t> Quality Assurance &amp; Audit Sub Group Update</a:t>
                      </a:r>
                      <a:endParaRPr lang="en-GB" sz="1600" dirty="0"/>
                    </a:p>
                  </a:txBody>
                  <a:tcPr/>
                </a:tc>
                <a:tc>
                  <a:txBody>
                    <a:bodyPr/>
                    <a:lstStyle/>
                    <a:p>
                      <a:r>
                        <a:rPr lang="en-US" sz="1600" dirty="0"/>
                        <a:t>36</a:t>
                      </a:r>
                      <a:endParaRPr lang="en-GB" sz="1600" dirty="0"/>
                    </a:p>
                  </a:txBody>
                  <a:tcPr/>
                </a:tc>
                <a:extLst>
                  <a:ext uri="{0D108BD9-81ED-4DB2-BD59-A6C34878D82A}">
                    <a16:rowId xmlns:a16="http://schemas.microsoft.com/office/drawing/2014/main" val="3022832331"/>
                  </a:ext>
                </a:extLst>
              </a:tr>
            </a:tbl>
          </a:graphicData>
        </a:graphic>
      </p:graphicFrame>
      <p:graphicFrame>
        <p:nvGraphicFramePr>
          <p:cNvPr id="18" name="Content Placeholder 17"/>
          <p:cNvGraphicFramePr>
            <a:graphicFrameLocks noGrp="1"/>
          </p:cNvGraphicFramePr>
          <p:nvPr>
            <p:ph sz="half" idx="2"/>
            <p:extLst>
              <p:ext uri="{D42A27DB-BD31-4B8C-83A1-F6EECF244321}">
                <p14:modId xmlns:p14="http://schemas.microsoft.com/office/powerpoint/2010/main" val="353696280"/>
              </p:ext>
            </p:extLst>
          </p:nvPr>
        </p:nvGraphicFramePr>
        <p:xfrm>
          <a:off x="5872942" y="1189355"/>
          <a:ext cx="6319058" cy="5668641"/>
        </p:xfrm>
        <a:graphic>
          <a:graphicData uri="http://schemas.openxmlformats.org/drawingml/2006/table">
            <a:tbl>
              <a:tblPr firstRow="1" bandRow="1">
                <a:tableStyleId>{5C22544A-7EE6-4342-B048-85BDC9FD1C3A}</a:tableStyleId>
              </a:tblPr>
              <a:tblGrid>
                <a:gridCol w="5041669">
                  <a:extLst>
                    <a:ext uri="{9D8B030D-6E8A-4147-A177-3AD203B41FA5}">
                      <a16:colId xmlns:a16="http://schemas.microsoft.com/office/drawing/2014/main" val="3012432866"/>
                    </a:ext>
                  </a:extLst>
                </a:gridCol>
                <a:gridCol w="1277389">
                  <a:extLst>
                    <a:ext uri="{9D8B030D-6E8A-4147-A177-3AD203B41FA5}">
                      <a16:colId xmlns:a16="http://schemas.microsoft.com/office/drawing/2014/main" val="2314367920"/>
                    </a:ext>
                  </a:extLst>
                </a:gridCol>
              </a:tblGrid>
              <a:tr h="629849">
                <a:tc>
                  <a:txBody>
                    <a:bodyPr/>
                    <a:lstStyle/>
                    <a:p>
                      <a:r>
                        <a:rPr lang="en-US" sz="1600" dirty="0"/>
                        <a:t>Section</a:t>
                      </a:r>
                      <a:endParaRPr lang="en-GB" sz="1600" dirty="0"/>
                    </a:p>
                  </a:txBody>
                  <a:tcPr/>
                </a:tc>
                <a:tc>
                  <a:txBody>
                    <a:bodyPr/>
                    <a:lstStyle/>
                    <a:p>
                      <a:r>
                        <a:rPr lang="en-US" sz="1600" dirty="0"/>
                        <a:t>Page Number</a:t>
                      </a:r>
                      <a:endParaRPr lang="en-GB" sz="1600" dirty="0"/>
                    </a:p>
                  </a:txBody>
                  <a:tcPr/>
                </a:tc>
                <a:extLst>
                  <a:ext uri="{0D108BD9-81ED-4DB2-BD59-A6C34878D82A}">
                    <a16:rowId xmlns:a16="http://schemas.microsoft.com/office/drawing/2014/main" val="3231216245"/>
                  </a:ext>
                </a:extLst>
              </a:tr>
              <a:tr h="629849">
                <a:tc>
                  <a:txBody>
                    <a:bodyPr/>
                    <a:lstStyle/>
                    <a:p>
                      <a:r>
                        <a:rPr lang="en-US" sz="1600" dirty="0"/>
                        <a:t>Partnership</a:t>
                      </a:r>
                      <a:r>
                        <a:rPr lang="en-US" sz="1600" baseline="0" dirty="0"/>
                        <a:t> Forum Update</a:t>
                      </a:r>
                      <a:endParaRPr lang="en-GB" sz="1600" dirty="0"/>
                    </a:p>
                  </a:txBody>
                  <a:tcPr/>
                </a:tc>
                <a:tc>
                  <a:txBody>
                    <a:bodyPr/>
                    <a:lstStyle/>
                    <a:p>
                      <a:r>
                        <a:rPr lang="en-US" sz="1600" dirty="0"/>
                        <a:t>37</a:t>
                      </a:r>
                      <a:endParaRPr lang="en-GB" sz="1600" dirty="0"/>
                    </a:p>
                  </a:txBody>
                  <a:tcPr/>
                </a:tc>
                <a:extLst>
                  <a:ext uri="{0D108BD9-81ED-4DB2-BD59-A6C34878D82A}">
                    <a16:rowId xmlns:a16="http://schemas.microsoft.com/office/drawing/2014/main" val="2622595166"/>
                  </a:ext>
                </a:extLst>
              </a:tr>
              <a:tr h="629849">
                <a:tc>
                  <a:txBody>
                    <a:bodyPr/>
                    <a:lstStyle/>
                    <a:p>
                      <a:r>
                        <a:rPr lang="en-US" sz="1600" dirty="0"/>
                        <a:t>HSAB Strategic Planning Event</a:t>
                      </a:r>
                      <a:endParaRPr lang="en-GB" sz="1600" dirty="0"/>
                    </a:p>
                  </a:txBody>
                  <a:tcPr/>
                </a:tc>
                <a:tc>
                  <a:txBody>
                    <a:bodyPr/>
                    <a:lstStyle/>
                    <a:p>
                      <a:r>
                        <a:rPr lang="en-US" sz="1600" dirty="0"/>
                        <a:t>38</a:t>
                      </a:r>
                      <a:endParaRPr lang="en-GB" sz="1600" dirty="0"/>
                    </a:p>
                  </a:txBody>
                  <a:tcPr/>
                </a:tc>
                <a:extLst>
                  <a:ext uri="{0D108BD9-81ED-4DB2-BD59-A6C34878D82A}">
                    <a16:rowId xmlns:a16="http://schemas.microsoft.com/office/drawing/2014/main" val="3514442249"/>
                  </a:ext>
                </a:extLst>
              </a:tr>
              <a:tr h="629849">
                <a:tc>
                  <a:txBody>
                    <a:bodyPr/>
                    <a:lstStyle/>
                    <a:p>
                      <a:r>
                        <a:rPr lang="en-US" sz="1600" dirty="0"/>
                        <a:t>National Safeguarding Week</a:t>
                      </a:r>
                      <a:endParaRPr lang="en-GB" sz="1600" dirty="0"/>
                    </a:p>
                  </a:txBody>
                  <a:tcPr/>
                </a:tc>
                <a:tc>
                  <a:txBody>
                    <a:bodyPr/>
                    <a:lstStyle/>
                    <a:p>
                      <a:r>
                        <a:rPr lang="en-US" sz="1600" dirty="0"/>
                        <a:t>40</a:t>
                      </a:r>
                      <a:endParaRPr lang="en-GB" sz="1600" dirty="0"/>
                    </a:p>
                  </a:txBody>
                  <a:tcPr/>
                </a:tc>
                <a:extLst>
                  <a:ext uri="{0D108BD9-81ED-4DB2-BD59-A6C34878D82A}">
                    <a16:rowId xmlns:a16="http://schemas.microsoft.com/office/drawing/2014/main" val="656655798"/>
                  </a:ext>
                </a:extLst>
              </a:tr>
              <a:tr h="629849">
                <a:tc>
                  <a:txBody>
                    <a:bodyPr/>
                    <a:lstStyle/>
                    <a:p>
                      <a:r>
                        <a:rPr lang="en-US" sz="1600" dirty="0"/>
                        <a:t>Scam Awareness Events</a:t>
                      </a:r>
                      <a:endParaRPr lang="en-GB" sz="1600" dirty="0"/>
                    </a:p>
                  </a:txBody>
                  <a:tcPr/>
                </a:tc>
                <a:tc>
                  <a:txBody>
                    <a:bodyPr/>
                    <a:lstStyle/>
                    <a:p>
                      <a:r>
                        <a:rPr lang="en-US" sz="1600" dirty="0"/>
                        <a:t>42</a:t>
                      </a:r>
                      <a:endParaRPr lang="en-GB" sz="1600" dirty="0"/>
                    </a:p>
                  </a:txBody>
                  <a:tcPr/>
                </a:tc>
                <a:extLst>
                  <a:ext uri="{0D108BD9-81ED-4DB2-BD59-A6C34878D82A}">
                    <a16:rowId xmlns:a16="http://schemas.microsoft.com/office/drawing/2014/main" val="1708721019"/>
                  </a:ext>
                </a:extLst>
              </a:tr>
              <a:tr h="629849">
                <a:tc>
                  <a:txBody>
                    <a:bodyPr/>
                    <a:lstStyle/>
                    <a:p>
                      <a:r>
                        <a:rPr lang="en-US" sz="1600" dirty="0"/>
                        <a:t>Multi-Agency</a:t>
                      </a:r>
                      <a:r>
                        <a:rPr lang="en-US" sz="1600" baseline="0" dirty="0"/>
                        <a:t> Audits</a:t>
                      </a:r>
                      <a:endParaRPr lang="en-GB" sz="1600" dirty="0"/>
                    </a:p>
                  </a:txBody>
                  <a:tcPr/>
                </a:tc>
                <a:tc>
                  <a:txBody>
                    <a:bodyPr/>
                    <a:lstStyle/>
                    <a:p>
                      <a:r>
                        <a:rPr lang="en-US" sz="1600" dirty="0"/>
                        <a:t>43</a:t>
                      </a:r>
                      <a:endParaRPr lang="en-GB" sz="1600" dirty="0"/>
                    </a:p>
                  </a:txBody>
                  <a:tcPr/>
                </a:tc>
                <a:extLst>
                  <a:ext uri="{0D108BD9-81ED-4DB2-BD59-A6C34878D82A}">
                    <a16:rowId xmlns:a16="http://schemas.microsoft.com/office/drawing/2014/main" val="2746409865"/>
                  </a:ext>
                </a:extLst>
              </a:tr>
              <a:tr h="629849">
                <a:tc>
                  <a:txBody>
                    <a:bodyPr/>
                    <a:lstStyle/>
                    <a:p>
                      <a:r>
                        <a:rPr lang="en-US" sz="1600" dirty="0"/>
                        <a:t>Modern Slavery Toolkit</a:t>
                      </a:r>
                      <a:endParaRPr lang="en-GB" sz="1600" dirty="0"/>
                    </a:p>
                  </a:txBody>
                  <a:tcPr/>
                </a:tc>
                <a:tc>
                  <a:txBody>
                    <a:bodyPr/>
                    <a:lstStyle/>
                    <a:p>
                      <a:r>
                        <a:rPr lang="en-US" sz="1600" dirty="0"/>
                        <a:t>44</a:t>
                      </a:r>
                      <a:endParaRPr lang="en-GB" sz="1600" dirty="0"/>
                    </a:p>
                  </a:txBody>
                  <a:tcPr/>
                </a:tc>
                <a:extLst>
                  <a:ext uri="{0D108BD9-81ED-4DB2-BD59-A6C34878D82A}">
                    <a16:rowId xmlns:a16="http://schemas.microsoft.com/office/drawing/2014/main" val="95016404"/>
                  </a:ext>
                </a:extLst>
              </a:tr>
              <a:tr h="629849">
                <a:tc>
                  <a:txBody>
                    <a:bodyPr/>
                    <a:lstStyle/>
                    <a:p>
                      <a:r>
                        <a:rPr lang="en-US" sz="1600" dirty="0"/>
                        <a:t>Financial</a:t>
                      </a:r>
                      <a:r>
                        <a:rPr lang="en-US" sz="1600" baseline="0" dirty="0"/>
                        <a:t> Abuse Toolkit</a:t>
                      </a:r>
                      <a:endParaRPr lang="en-GB" sz="1600" dirty="0"/>
                    </a:p>
                  </a:txBody>
                  <a:tcPr/>
                </a:tc>
                <a:tc>
                  <a:txBody>
                    <a:bodyPr/>
                    <a:lstStyle/>
                    <a:p>
                      <a:r>
                        <a:rPr lang="en-US" sz="1600" dirty="0"/>
                        <a:t>45</a:t>
                      </a:r>
                      <a:endParaRPr lang="en-GB" sz="1600" dirty="0"/>
                    </a:p>
                  </a:txBody>
                  <a:tcPr/>
                </a:tc>
                <a:extLst>
                  <a:ext uri="{0D108BD9-81ED-4DB2-BD59-A6C34878D82A}">
                    <a16:rowId xmlns:a16="http://schemas.microsoft.com/office/drawing/2014/main" val="422776124"/>
                  </a:ext>
                </a:extLst>
              </a:tr>
              <a:tr h="629849">
                <a:tc>
                  <a:txBody>
                    <a:bodyPr/>
                    <a:lstStyle/>
                    <a:p>
                      <a:r>
                        <a:rPr lang="en-US" sz="1600" dirty="0"/>
                        <a:t>Case Study</a:t>
                      </a:r>
                      <a:endParaRPr lang="en-GB" sz="1600" dirty="0"/>
                    </a:p>
                  </a:txBody>
                  <a:tcPr/>
                </a:tc>
                <a:tc>
                  <a:txBody>
                    <a:bodyPr/>
                    <a:lstStyle/>
                    <a:p>
                      <a:r>
                        <a:rPr lang="en-US" sz="1600" dirty="0"/>
                        <a:t>46</a:t>
                      </a:r>
                      <a:endParaRPr lang="en-GB" sz="1600" dirty="0"/>
                    </a:p>
                  </a:txBody>
                  <a:tcPr/>
                </a:tc>
                <a:extLst>
                  <a:ext uri="{0D108BD9-81ED-4DB2-BD59-A6C34878D82A}">
                    <a16:rowId xmlns:a16="http://schemas.microsoft.com/office/drawing/2014/main" val="1308929705"/>
                  </a:ext>
                </a:extLst>
              </a:tr>
            </a:tbl>
          </a:graphicData>
        </a:graphic>
      </p:graphicFrame>
    </p:spTree>
    <p:extLst>
      <p:ext uri="{BB962C8B-B14F-4D97-AF65-F5344CB8AC3E}">
        <p14:creationId xmlns:p14="http://schemas.microsoft.com/office/powerpoint/2010/main" val="1966141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20</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867626096"/>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a:t>Bridgewater Community Healthcare </a:t>
                      </a:r>
                    </a:p>
                    <a:p>
                      <a:r>
                        <a:rPr lang="en-GB" dirty="0"/>
                        <a:t>Foundation</a:t>
                      </a:r>
                      <a:r>
                        <a:rPr lang="en-GB" baseline="0" dirty="0"/>
                        <a:t> </a:t>
                      </a:r>
                      <a:r>
                        <a:rPr lang="en-GB" dirty="0"/>
                        <a:t>Trust continued:</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US" sz="1600" b="0" u="none" baseline="0" dirty="0"/>
                        <a:t>have been held quarterly (April, July, October and January).  An additional “extraordinary” STAG meeting was held in November and focused on providing oversight of the progression of several safeguarding related internal action plans.</a:t>
                      </a:r>
                    </a:p>
                    <a:p>
                      <a:endParaRPr lang="en-US" sz="1600" b="0" u="none" baseline="0" dirty="0"/>
                    </a:p>
                    <a:p>
                      <a:r>
                        <a:rPr lang="en-US" sz="1600" b="0" u="none" baseline="0" dirty="0"/>
                        <a:t>The assurance process through STAG was strengthened with the incorporation of a safeguarding remit within the portfolio of one of the Non-Executive Directors (NED) who joined the STAG membership in October 2022.</a:t>
                      </a:r>
                    </a:p>
                    <a:p>
                      <a:endParaRPr lang="en-US" sz="1600" b="0" u="none" baseline="0" dirty="0"/>
                    </a:p>
                    <a:p>
                      <a:r>
                        <a:rPr lang="en-US" sz="1600" b="0" u="none" baseline="0" dirty="0"/>
                        <a:t>Named Professional meetings have taken place bi-weekly throughout the year.  These, together with six-weekly Senior Safeguarding Nursing Team meetings provide supportive, clinically, and professionally focused forums for our Senior Safeguarding Nurses as well as promoting consistency in approach to safeguarding across the </a:t>
                      </a:r>
                      <a:r>
                        <a:rPr lang="en-US" sz="1600" b="0" u="none" baseline="0" dirty="0" err="1"/>
                        <a:t>organisation</a:t>
                      </a:r>
                      <a:r>
                        <a:rPr lang="en-US" sz="1600" b="0" u="none" baseline="0" dirty="0"/>
                        <a:t> and supporting progression of a shared work plan.</a:t>
                      </a:r>
                    </a:p>
                    <a:p>
                      <a:endParaRPr lang="en-US" sz="1600" b="0" u="none" baseline="0" dirty="0"/>
                    </a:p>
                    <a:p>
                      <a:r>
                        <a:rPr lang="en-US" sz="1600" b="0" u="none" baseline="0" dirty="0"/>
                        <a:t>During 2022-23, as part of the Trusts internal audit plan Mersey Internal Audit Agency (MIAA) undertook a review of the Trust’s safeguarding systems and processes.  The review identified a small</a:t>
                      </a:r>
                      <a:endParaRPr lang="en-GB" sz="1600" b="0" u="none" baseline="0" dirty="0"/>
                    </a:p>
                  </a:txBody>
                  <a:tcPr/>
                </a:tc>
                <a:tc>
                  <a:txBody>
                    <a:bodyPr/>
                    <a:lstStyle/>
                    <a:p>
                      <a:pPr marL="0" indent="0">
                        <a:buFont typeface="Arial" panose="020B0604020202020204" pitchFamily="34" charset="0"/>
                        <a:buNone/>
                      </a:pPr>
                      <a:r>
                        <a:rPr lang="en-US" sz="1600" baseline="0" dirty="0"/>
                        <a:t>number of low and medium risk recommendations for the Trust.  Many of the recommendations made reflected completion of work streams that were already in progress and which had been discussed with the auditor during the review.  All recommendations received have been incorporated into an action plan the progress of which will be monitored via STAG.</a:t>
                      </a:r>
                    </a:p>
                    <a:p>
                      <a:pPr marL="0" indent="0">
                        <a:buFont typeface="Arial" panose="020B0604020202020204" pitchFamily="34" charset="0"/>
                        <a:buNone/>
                      </a:pPr>
                      <a:endParaRPr lang="en-US" sz="1600" baseline="0" dirty="0"/>
                    </a:p>
                    <a:p>
                      <a:pPr marL="0" indent="0">
                        <a:buFont typeface="Arial" panose="020B0604020202020204" pitchFamily="34" charset="0"/>
                        <a:buNone/>
                      </a:pPr>
                      <a:r>
                        <a:rPr lang="en-US" sz="1600" baseline="0" dirty="0"/>
                        <a:t>The overall conclusion from MIAA was “Substantial Assurance”.  MIAA noted: “There is a good system of internal control designed to meet the system objectives, and that controls are generally being applied consistently”.</a:t>
                      </a:r>
                    </a:p>
                    <a:p>
                      <a:pPr marL="0" indent="0">
                        <a:buFont typeface="Arial" panose="020B0604020202020204" pitchFamily="34" charset="0"/>
                        <a:buNone/>
                      </a:pPr>
                      <a:endParaRPr lang="en-US" sz="1600" baseline="0" dirty="0"/>
                    </a:p>
                    <a:p>
                      <a:pPr marL="0" indent="0">
                        <a:buFont typeface="Arial" panose="020B0604020202020204" pitchFamily="34" charset="0"/>
                        <a:buNone/>
                      </a:pPr>
                      <a:r>
                        <a:rPr lang="en-US" sz="1600" baseline="0" dirty="0"/>
                        <a:t>Internally, the Trust Safeguarding Teams provide a range of functions to help quality assure activity of wider clinical services in relation to safeguarding adults at risk:</a:t>
                      </a:r>
                    </a:p>
                    <a:p>
                      <a:pPr marL="285750" indent="-285750">
                        <a:buFont typeface="Arial" panose="020B0604020202020204" pitchFamily="34" charset="0"/>
                        <a:buChar char="•"/>
                      </a:pPr>
                      <a:r>
                        <a:rPr lang="en-US" sz="1600" baseline="0" dirty="0"/>
                        <a:t>Support to clinical teams around engagement in multi-agency reflection and learning through their involvement in safeguarding adult reviews, domestic homicide reviews, practice learning reviews, local single and multi-agency learning reviews, strategy meetings and conferences</a:t>
                      </a:r>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sp>
        <p:nvSpPr>
          <p:cNvPr id="10" name="Slide Number Placeholder 7"/>
          <p:cNvSpPr txBox="1">
            <a:spLocks/>
          </p:cNvSpPr>
          <p:nvPr/>
        </p:nvSpPr>
        <p:spPr>
          <a:xfrm>
            <a:off x="11717384" y="6943223"/>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20</a:t>
            </a:fld>
            <a:endParaRPr lang="en-GB" dirty="0"/>
          </a:p>
        </p:txBody>
      </p:sp>
    </p:spTree>
    <p:extLst>
      <p:ext uri="{BB962C8B-B14F-4D97-AF65-F5344CB8AC3E}">
        <p14:creationId xmlns:p14="http://schemas.microsoft.com/office/powerpoint/2010/main" val="91058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21</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3053015468"/>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a:t>Bridgewater Community Healthcare </a:t>
                      </a:r>
                    </a:p>
                    <a:p>
                      <a:r>
                        <a:rPr lang="en-GB" dirty="0"/>
                        <a:t>Foundation</a:t>
                      </a:r>
                      <a:r>
                        <a:rPr lang="en-GB" baseline="0" dirty="0"/>
                        <a:t> </a:t>
                      </a:r>
                      <a:r>
                        <a:rPr lang="en-GB" dirty="0"/>
                        <a:t>Trust continued:</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pPr marL="285750" indent="-285750">
                        <a:buFont typeface="Arial" panose="020B0604020202020204" pitchFamily="34" charset="0"/>
                        <a:buChar char="•"/>
                      </a:pPr>
                      <a:r>
                        <a:rPr lang="en-US" sz="1600" b="0" u="none" baseline="0" dirty="0"/>
                        <a:t>Safeguarding oversight of all adverse incidents reported within Bridgewater through participation into the Trust’s Patient Safety Meeting and Serious Incident Review Panel (SIRP)</a:t>
                      </a:r>
                    </a:p>
                    <a:p>
                      <a:pPr marL="285750" indent="-285750">
                        <a:buFont typeface="Arial" panose="020B0604020202020204" pitchFamily="34" charset="0"/>
                        <a:buChar char="•"/>
                      </a:pPr>
                      <a:r>
                        <a:rPr lang="en-US" sz="1600" b="0" u="none" baseline="0" dirty="0"/>
                        <a:t>Providing specialist input into Trust improvement forums including the Harm Free Care and Learning Disability Groups</a:t>
                      </a:r>
                    </a:p>
                    <a:p>
                      <a:pPr marL="285750" indent="-285750">
                        <a:buFont typeface="Arial" panose="020B0604020202020204" pitchFamily="34" charset="0"/>
                        <a:buChar char="•"/>
                      </a:pPr>
                      <a:r>
                        <a:rPr lang="en-US" sz="1600" b="0" u="none" baseline="0" dirty="0"/>
                        <a:t>Contribution from the Senior Safeguarding Team with the consultation process with Trust wide policies and membership of the Corporate Clinical Policy Group</a:t>
                      </a:r>
                    </a:p>
                    <a:p>
                      <a:pPr marL="285750" indent="-285750">
                        <a:buFont typeface="Arial" panose="020B0604020202020204" pitchFamily="34" charset="0"/>
                        <a:buChar char="•"/>
                      </a:pPr>
                      <a:r>
                        <a:rPr lang="en-US" sz="1600" b="0" u="none" baseline="0" dirty="0"/>
                        <a:t>Safeguarding supervision in a range of formats including reactive and group</a:t>
                      </a:r>
                    </a:p>
                    <a:p>
                      <a:pPr marL="0" indent="0">
                        <a:buFont typeface="Arial" panose="020B0604020202020204" pitchFamily="34" charset="0"/>
                        <a:buNone/>
                      </a:pPr>
                      <a:endParaRPr lang="en-US" sz="1600" b="0" u="none" baseline="0" dirty="0"/>
                    </a:p>
                    <a:p>
                      <a:pPr marL="0" indent="0">
                        <a:buFont typeface="Arial" panose="020B0604020202020204" pitchFamily="34" charset="0"/>
                        <a:buNone/>
                      </a:pPr>
                      <a:r>
                        <a:rPr lang="en-US" sz="1600" b="0" u="none" baseline="0" dirty="0"/>
                        <a:t>The Trust’s reactive supervision offer help to support the quality of interventions where there are concerns about an adult at risk.  Safeguarding Adult Specialist Nurses support clinical teams where there are concerns about adults at risk day in day out, two examples are provided below:</a:t>
                      </a:r>
                    </a:p>
                    <a:p>
                      <a:pPr marL="285750" indent="-285750">
                        <a:buFont typeface="Arial" panose="020B0604020202020204" pitchFamily="34" charset="0"/>
                        <a:buChar char="•"/>
                      </a:pPr>
                      <a:r>
                        <a:rPr lang="en-US" sz="1600" b="0" u="none" baseline="0" dirty="0"/>
                        <a:t>A practitioner at the Urgent Treatment Centre used professional curiosity and supportive challenge to explore a patient’s account of a head injury and gained disclosure of domestic abuse enabling support to be offered and a MARAC referral being made</a:t>
                      </a:r>
                    </a:p>
                  </a:txBody>
                  <a:tcPr/>
                </a:tc>
                <a:tc>
                  <a:txBody>
                    <a:bodyPr/>
                    <a:lstStyle/>
                    <a:p>
                      <a:pPr marL="285750" indent="-285750">
                        <a:buFont typeface="Arial" panose="020B0604020202020204" pitchFamily="34" charset="0"/>
                        <a:buChar char="•"/>
                      </a:pPr>
                      <a:r>
                        <a:rPr lang="en-US" sz="1600" b="0" baseline="0" dirty="0"/>
                        <a:t>Widnes North District Nurse responded to an accidental voicemail which raised concerns about a relative’s safety and wellbeing.  Additional visits were undertaken to seek the person’s wishes and feelings and support to access appropriate services</a:t>
                      </a:r>
                    </a:p>
                    <a:p>
                      <a:pPr marL="285750" indent="-285750">
                        <a:buFont typeface="Arial" panose="020B0604020202020204" pitchFamily="34" charset="0"/>
                        <a:buChar char="•"/>
                      </a:pPr>
                      <a:endParaRPr lang="en-US" sz="1600" b="0" baseline="0" dirty="0"/>
                    </a:p>
                    <a:p>
                      <a:pPr marL="0" indent="0">
                        <a:buFont typeface="Arial" panose="020B0604020202020204" pitchFamily="34" charset="0"/>
                        <a:buNone/>
                      </a:pPr>
                      <a:r>
                        <a:rPr lang="en-US" sz="1600" b="0" baseline="0" dirty="0"/>
                        <a:t>Audit activity has been impacted by the team’s prioritization of other work streams particularly during the early part of the reporting year, however, a single agency audit was completed on Groups and Relationships in District Nurse Teams.</a:t>
                      </a:r>
                    </a:p>
                    <a:p>
                      <a:pPr marL="0" indent="0">
                        <a:buFont typeface="Arial" panose="020B0604020202020204" pitchFamily="34" charset="0"/>
                        <a:buNone/>
                      </a:pPr>
                      <a:endParaRPr lang="en-US" sz="1600" b="0" baseline="0" dirty="0"/>
                    </a:p>
                    <a:p>
                      <a:pPr marL="0" indent="0">
                        <a:buFont typeface="Arial" panose="020B0604020202020204" pitchFamily="34" charset="0"/>
                        <a:buNone/>
                      </a:pPr>
                      <a:r>
                        <a:rPr lang="en-US" sz="1600" b="0" baseline="0" dirty="0"/>
                        <a:t>The Trust has also contributed to multi-agency audit activity.  These have included:</a:t>
                      </a:r>
                    </a:p>
                    <a:p>
                      <a:pPr marL="285750" indent="-285750">
                        <a:buFont typeface="Arial" panose="020B0604020202020204" pitchFamily="34" charset="0"/>
                        <a:buChar char="•"/>
                      </a:pPr>
                      <a:r>
                        <a:rPr lang="en-US" sz="1600" b="0" baseline="0" dirty="0"/>
                        <a:t>All Age Exploitation (Pan-Cheshire)</a:t>
                      </a:r>
                    </a:p>
                    <a:p>
                      <a:pPr marL="285750" indent="-285750">
                        <a:buFont typeface="Arial" panose="020B0604020202020204" pitchFamily="34" charset="0"/>
                        <a:buChar char="•"/>
                      </a:pPr>
                      <a:r>
                        <a:rPr lang="en-US" sz="1600" b="0" baseline="0" dirty="0"/>
                        <a:t>Self-Neglect (Halton)</a:t>
                      </a:r>
                    </a:p>
                    <a:p>
                      <a:pPr marL="285750" indent="-285750">
                        <a:buFont typeface="Arial" panose="020B0604020202020204" pitchFamily="34" charset="0"/>
                        <a:buChar char="•"/>
                      </a:pPr>
                      <a:r>
                        <a:rPr lang="en-US" sz="1600" b="0" baseline="0" dirty="0"/>
                        <a:t>Mental Capacity Assessments (Warrington)</a:t>
                      </a:r>
                    </a:p>
                    <a:p>
                      <a:pPr marL="285750" indent="-285750">
                        <a:buFont typeface="Arial" panose="020B0604020202020204" pitchFamily="34" charset="0"/>
                        <a:buChar char="•"/>
                      </a:pPr>
                      <a:endParaRPr lang="en-US" sz="1600" b="0" baseline="0" dirty="0"/>
                    </a:p>
                    <a:p>
                      <a:pPr marL="0" indent="0">
                        <a:buFont typeface="Arial" panose="020B0604020202020204" pitchFamily="34" charset="0"/>
                        <a:buNone/>
                      </a:pPr>
                      <a:r>
                        <a:rPr lang="en-US" sz="1600" b="0" baseline="0" dirty="0"/>
                        <a:t>The outcomes from the multi-agency audit are not yet available.  As an organization whose services extend to more than one Borough, learning gained via involvement in audit single and multi-agency audit activity is shared across the Trust’s footprint.</a:t>
                      </a:r>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sp>
        <p:nvSpPr>
          <p:cNvPr id="10" name="Slide Number Placeholder 7"/>
          <p:cNvSpPr txBox="1">
            <a:spLocks/>
          </p:cNvSpPr>
          <p:nvPr/>
        </p:nvSpPr>
        <p:spPr>
          <a:xfrm>
            <a:off x="11717384" y="6943223"/>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21</a:t>
            </a:fld>
            <a:endParaRPr lang="en-GB" dirty="0"/>
          </a:p>
        </p:txBody>
      </p:sp>
    </p:spTree>
    <p:extLst>
      <p:ext uri="{BB962C8B-B14F-4D97-AF65-F5344CB8AC3E}">
        <p14:creationId xmlns:p14="http://schemas.microsoft.com/office/powerpoint/2010/main" val="409614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22</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230307851"/>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a:t>Bridgewater Community Healthcare </a:t>
                      </a:r>
                    </a:p>
                    <a:p>
                      <a:r>
                        <a:rPr lang="en-GB" dirty="0"/>
                        <a:t>Foundation</a:t>
                      </a:r>
                      <a:r>
                        <a:rPr lang="en-GB" baseline="0" dirty="0"/>
                        <a:t> </a:t>
                      </a:r>
                      <a:r>
                        <a:rPr lang="en-GB" dirty="0"/>
                        <a:t>Trust continued:</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US" sz="1600" b="1" u="none" baseline="0" dirty="0"/>
                        <a:t>Co-Production &amp; Engagement:</a:t>
                      </a:r>
                    </a:p>
                    <a:p>
                      <a:r>
                        <a:rPr lang="en-US" sz="1600" b="0" u="none" baseline="0" dirty="0"/>
                        <a:t>The Trust recognizes that eliciting, measuring and acting upon feedback is a key driver of quality and service improvement.  The Bridgewater Engagement Group (BEG), chaired by the Chief Nurse, continues to provide a focus on the Trust wide, strategic issues for patients and </a:t>
                      </a:r>
                      <a:r>
                        <a:rPr lang="en-US" sz="1600" b="0" u="none" baseline="0" dirty="0" err="1"/>
                        <a:t>carers</a:t>
                      </a:r>
                      <a:r>
                        <a:rPr lang="en-US" sz="1600" b="0" u="none" baseline="0" dirty="0"/>
                        <a:t>, ensuring their views are instrumental in influencing service provision.  The Trust has an Engagement Strategy which is also monitored by BEG.</a:t>
                      </a:r>
                    </a:p>
                    <a:p>
                      <a:endParaRPr lang="en-US" sz="1600" b="0" u="none" baseline="0" dirty="0"/>
                    </a:p>
                    <a:p>
                      <a:r>
                        <a:rPr lang="en-US" sz="1600" b="0" u="none" baseline="0" dirty="0"/>
                        <a:t>The Trust uses a range of methods to seek patient feedback including the use of patient stories, Friends and Family Test, and patient surveys using Patient Reported Experience Measures (PREMS) and Patient Partners, as a way of involving the people who actually use our services.  All feedback is closely monitored by the BEG with any lessons learned identified and cascaded across the organization.</a:t>
                      </a:r>
                    </a:p>
                    <a:p>
                      <a:endParaRPr lang="en-US" sz="1600" b="0" u="none" baseline="0" dirty="0"/>
                    </a:p>
                    <a:p>
                      <a:r>
                        <a:rPr lang="en-US" sz="1600" b="0" u="none" baseline="0" dirty="0"/>
                        <a:t>Bridgewater has started working with Aqua (Advancing Quality Alliance) to develop “Lived Experience Panels” across our services in Halton and Warrington Boroughs and in our Community Dental Services.  A lived experience panel is where patients, family members and </a:t>
                      </a:r>
                      <a:r>
                        <a:rPr lang="en-US" sz="1600" b="0" u="none" baseline="0" dirty="0" err="1"/>
                        <a:t>carers</a:t>
                      </a:r>
                      <a:r>
                        <a:rPr lang="en-US" sz="1600" b="0" u="none" baseline="0" dirty="0"/>
                        <a:t> who</a:t>
                      </a:r>
                    </a:p>
                  </a:txBody>
                  <a:tcPr/>
                </a:tc>
                <a:tc>
                  <a:txBody>
                    <a:bodyPr/>
                    <a:lstStyle/>
                    <a:p>
                      <a:pPr marL="0" indent="0">
                        <a:buFont typeface="Arial" panose="020B0604020202020204" pitchFamily="34" charset="0"/>
                        <a:buNone/>
                      </a:pPr>
                      <a:r>
                        <a:rPr lang="en-US" sz="1600" b="0" baseline="0" dirty="0"/>
                        <a:t>have experience of our services come together with healthcare staff to look at service development and improvement.</a:t>
                      </a:r>
                    </a:p>
                    <a:p>
                      <a:pPr marL="0" indent="0">
                        <a:buFont typeface="Arial" panose="020B0604020202020204" pitchFamily="34" charset="0"/>
                        <a:buNone/>
                      </a:pPr>
                      <a:endParaRPr lang="en-US" sz="1600" b="0" baseline="0" dirty="0"/>
                    </a:p>
                    <a:p>
                      <a:pPr marL="0" indent="0">
                        <a:buFont typeface="Arial" panose="020B0604020202020204" pitchFamily="34" charset="0"/>
                        <a:buNone/>
                      </a:pPr>
                      <a:r>
                        <a:rPr lang="en-US" sz="1600" b="0" baseline="0" dirty="0"/>
                        <a:t>We know that patients and </a:t>
                      </a:r>
                      <a:r>
                        <a:rPr lang="en-US" sz="1600" b="0" baseline="0" dirty="0" err="1"/>
                        <a:t>carers</a:t>
                      </a:r>
                      <a:r>
                        <a:rPr lang="en-US" sz="1600" b="0" baseline="0" dirty="0"/>
                        <a:t> are well placed to gauge how services are performing.  Patient Partners is an approach that actively encourages patients, their families and </a:t>
                      </a:r>
                      <a:r>
                        <a:rPr lang="en-US" sz="1600" b="0" baseline="0" dirty="0" err="1"/>
                        <a:t>carers</a:t>
                      </a:r>
                      <a:r>
                        <a:rPr lang="en-US" sz="1600" b="0" baseline="0" dirty="0"/>
                        <a:t> to work in collaboration with services to identify areas for improvement in quality of care and service delivery.</a:t>
                      </a:r>
                    </a:p>
                    <a:p>
                      <a:pPr marL="0" indent="0">
                        <a:buFont typeface="Arial" panose="020B0604020202020204" pitchFamily="34" charset="0"/>
                        <a:buNone/>
                      </a:pPr>
                      <a:endParaRPr lang="en-US" sz="1600" b="0" baseline="0" dirty="0"/>
                    </a:p>
                    <a:p>
                      <a:pPr marL="0" indent="0">
                        <a:buFont typeface="Arial" panose="020B0604020202020204" pitchFamily="34" charset="0"/>
                        <a:buNone/>
                      </a:pPr>
                      <a:r>
                        <a:rPr lang="en-US" sz="1600" b="0" baseline="0" dirty="0"/>
                        <a:t>A network of clinical staff meets regularly to share practical ideas and good practice around involving patients as partners in service improvement.</a:t>
                      </a:r>
                    </a:p>
                    <a:p>
                      <a:pPr marL="0" indent="0">
                        <a:buFont typeface="Arial" panose="020B0604020202020204" pitchFamily="34" charset="0"/>
                        <a:buNone/>
                      </a:pPr>
                      <a:endParaRPr lang="en-US" sz="1600" b="0" baseline="0" dirty="0"/>
                    </a:p>
                    <a:p>
                      <a:pPr marL="0" indent="0">
                        <a:buFont typeface="Arial" panose="020B0604020202020204" pitchFamily="34" charset="0"/>
                        <a:buNone/>
                      </a:pPr>
                      <a:r>
                        <a:rPr lang="en-US" sz="1600" b="0" baseline="0" dirty="0"/>
                        <a:t>Key areas of work include:</a:t>
                      </a:r>
                    </a:p>
                    <a:p>
                      <a:pPr marL="285750" indent="-285750">
                        <a:buFont typeface="Arial" panose="020B0604020202020204" pitchFamily="34" charset="0"/>
                        <a:buChar char="•"/>
                      </a:pPr>
                      <a:r>
                        <a:rPr lang="en-US" sz="1600" b="0" baseline="0" dirty="0"/>
                        <a:t>Methods to collect patient/</a:t>
                      </a:r>
                      <a:r>
                        <a:rPr lang="en-US" sz="1600" b="0" baseline="0" dirty="0" err="1"/>
                        <a:t>carer</a:t>
                      </a:r>
                      <a:r>
                        <a:rPr lang="en-US" sz="1600" b="0" baseline="0" dirty="0"/>
                        <a:t> feedback</a:t>
                      </a:r>
                    </a:p>
                    <a:p>
                      <a:pPr marL="285750" indent="-285750">
                        <a:buFont typeface="Arial" panose="020B0604020202020204" pitchFamily="34" charset="0"/>
                        <a:buChar char="•"/>
                      </a:pPr>
                      <a:r>
                        <a:rPr lang="en-US" sz="1600" b="0" baseline="0" dirty="0"/>
                        <a:t>Involving patients and their families in service improvement</a:t>
                      </a:r>
                    </a:p>
                    <a:p>
                      <a:pPr marL="285750" indent="-285750">
                        <a:buFont typeface="Arial" panose="020B0604020202020204" pitchFamily="34" charset="0"/>
                        <a:buChar char="•"/>
                      </a:pPr>
                      <a:r>
                        <a:rPr lang="en-US" sz="1600" b="0" baseline="0" dirty="0"/>
                        <a:t>Developing Lived Experience Panels</a:t>
                      </a:r>
                    </a:p>
                    <a:p>
                      <a:pPr marL="285750" indent="-285750">
                        <a:buFont typeface="Arial" panose="020B0604020202020204" pitchFamily="34" charset="0"/>
                        <a:buChar char="•"/>
                      </a:pPr>
                      <a:r>
                        <a:rPr lang="en-US" sz="1600" b="0" baseline="0" dirty="0"/>
                        <a:t>Collecting patient stories</a:t>
                      </a:r>
                    </a:p>
                    <a:p>
                      <a:pPr marL="285750" indent="-285750">
                        <a:buFont typeface="Arial" panose="020B0604020202020204" pitchFamily="34" charset="0"/>
                        <a:buChar char="•"/>
                      </a:pPr>
                      <a:r>
                        <a:rPr lang="en-US" sz="1600" b="0" baseline="0" dirty="0"/>
                        <a:t>Involving patients and </a:t>
                      </a:r>
                      <a:r>
                        <a:rPr lang="en-US" sz="1600" b="0" baseline="0" dirty="0" err="1"/>
                        <a:t>carers</a:t>
                      </a:r>
                      <a:r>
                        <a:rPr lang="en-US" sz="1600" b="0" baseline="0" dirty="0"/>
                        <a:t> in staff recruitment</a:t>
                      </a:r>
                    </a:p>
                    <a:p>
                      <a:pPr marL="285750" indent="-285750">
                        <a:buFont typeface="Arial" panose="020B0604020202020204" pitchFamily="34" charset="0"/>
                        <a:buChar char="•"/>
                      </a:pPr>
                      <a:r>
                        <a:rPr lang="en-US" sz="1600" b="0" baseline="0" dirty="0"/>
                        <a:t>Supporting </a:t>
                      </a:r>
                      <a:r>
                        <a:rPr lang="en-US" sz="1600" b="0" baseline="0" dirty="0" err="1"/>
                        <a:t>carers</a:t>
                      </a:r>
                      <a:endParaRPr lang="en-US" sz="1600" b="0" baseline="0"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sp>
        <p:nvSpPr>
          <p:cNvPr id="10" name="Slide Number Placeholder 7"/>
          <p:cNvSpPr txBox="1">
            <a:spLocks/>
          </p:cNvSpPr>
          <p:nvPr/>
        </p:nvSpPr>
        <p:spPr>
          <a:xfrm>
            <a:off x="11717384" y="6943223"/>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22</a:t>
            </a:fld>
            <a:endParaRPr lang="en-GB" dirty="0"/>
          </a:p>
        </p:txBody>
      </p:sp>
    </p:spTree>
    <p:extLst>
      <p:ext uri="{BB962C8B-B14F-4D97-AF65-F5344CB8AC3E}">
        <p14:creationId xmlns:p14="http://schemas.microsoft.com/office/powerpoint/2010/main" val="28613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23</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3106271237"/>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a:t>Bridgewater Community Healthcare </a:t>
                      </a:r>
                    </a:p>
                    <a:p>
                      <a:r>
                        <a:rPr lang="en-GB" dirty="0"/>
                        <a:t>Foundation</a:t>
                      </a:r>
                      <a:r>
                        <a:rPr lang="en-GB" baseline="0" dirty="0"/>
                        <a:t> </a:t>
                      </a:r>
                      <a:r>
                        <a:rPr lang="en-GB" dirty="0"/>
                        <a:t>Trust continued:</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pPr marL="285750" indent="-285750">
                        <a:buFont typeface="Arial" panose="020B0604020202020204" pitchFamily="34" charset="0"/>
                        <a:buChar char="•"/>
                      </a:pPr>
                      <a:r>
                        <a:rPr lang="en-US" sz="1600" b="0" u="none" baseline="0" dirty="0"/>
                        <a:t>Envoy training for staff</a:t>
                      </a:r>
                    </a:p>
                    <a:p>
                      <a:pPr marL="0" indent="0">
                        <a:buFont typeface="Arial" panose="020B0604020202020204" pitchFamily="34" charset="0"/>
                        <a:buNone/>
                      </a:pPr>
                      <a:endParaRPr lang="en-US" sz="1600" b="0" u="none" baseline="0" dirty="0"/>
                    </a:p>
                    <a:p>
                      <a:pPr marL="0" indent="0">
                        <a:buFont typeface="Arial" panose="020B0604020202020204" pitchFamily="34" charset="0"/>
                        <a:buNone/>
                      </a:pPr>
                      <a:r>
                        <a:rPr lang="en-US" sz="1600" b="0" u="none" baseline="0" dirty="0"/>
                        <a:t>The Bridgewater </a:t>
                      </a:r>
                      <a:r>
                        <a:rPr lang="en-US" sz="1600" b="0" u="none" baseline="0" dirty="0" err="1"/>
                        <a:t>Carers</a:t>
                      </a:r>
                      <a:r>
                        <a:rPr lang="en-US" sz="1600" b="0" u="none" baseline="0" dirty="0"/>
                        <a:t> Plan 2022-25 was launched in August 2022.  It’s vision is to ensure that “</a:t>
                      </a:r>
                      <a:r>
                        <a:rPr lang="en-US" sz="1600" b="0" u="none" baseline="0" dirty="0" err="1"/>
                        <a:t>carers</a:t>
                      </a:r>
                      <a:r>
                        <a:rPr lang="en-US" sz="1600" b="0" u="none" baseline="0" dirty="0"/>
                        <a:t> are recognized, valued and have access to the right support at the right time, to improve the quality of life and wellbeing for both the </a:t>
                      </a:r>
                      <a:r>
                        <a:rPr lang="en-US" sz="1600" b="0" u="none" baseline="0" dirty="0" err="1"/>
                        <a:t>carers</a:t>
                      </a:r>
                      <a:r>
                        <a:rPr lang="en-US" sz="1600" b="0" u="none" baseline="0" dirty="0"/>
                        <a:t> and the people they care for”.</a:t>
                      </a:r>
                    </a:p>
                    <a:p>
                      <a:pPr marL="0" indent="0">
                        <a:buFont typeface="Arial" panose="020B0604020202020204" pitchFamily="34" charset="0"/>
                        <a:buNone/>
                      </a:pPr>
                      <a:endParaRPr lang="en-US" sz="1600" b="0" u="none" baseline="0" dirty="0"/>
                    </a:p>
                    <a:p>
                      <a:pPr marL="0" indent="0">
                        <a:buFont typeface="Arial" panose="020B0604020202020204" pitchFamily="34" charset="0"/>
                        <a:buNone/>
                      </a:pPr>
                      <a:r>
                        <a:rPr lang="en-US" sz="1600" b="0" u="none" baseline="0" dirty="0"/>
                        <a:t>Actions resulting from the </a:t>
                      </a:r>
                      <a:r>
                        <a:rPr lang="en-US" sz="1600" b="0" u="none" baseline="0" dirty="0" err="1"/>
                        <a:t>Carers</a:t>
                      </a:r>
                      <a:r>
                        <a:rPr lang="en-US" sz="1600" b="0" u="none" baseline="0" dirty="0"/>
                        <a:t> Plan have included:</a:t>
                      </a:r>
                    </a:p>
                    <a:p>
                      <a:pPr marL="285750" indent="-285750">
                        <a:buFont typeface="Arial" panose="020B0604020202020204" pitchFamily="34" charset="0"/>
                        <a:buChar char="•"/>
                      </a:pPr>
                      <a:r>
                        <a:rPr lang="en-US" sz="1600" b="0" u="none" baseline="0" dirty="0"/>
                        <a:t>Developing a new </a:t>
                      </a:r>
                      <a:r>
                        <a:rPr lang="en-US" sz="1600" b="0" u="none" baseline="0" dirty="0" err="1"/>
                        <a:t>carers</a:t>
                      </a:r>
                      <a:r>
                        <a:rPr lang="en-US" sz="1600" b="0" u="none" baseline="0" dirty="0"/>
                        <a:t> webpage </a:t>
                      </a:r>
                      <a:r>
                        <a:rPr lang="en-US" sz="1600" b="0" u="none" baseline="0" dirty="0">
                          <a:hlinkClick r:id="rId4"/>
                        </a:rPr>
                        <a:t>https://bridgewater.nhs.uk/aboutus/information-for-carers/</a:t>
                      </a:r>
                      <a:endParaRPr lang="en-US" sz="1600" b="0" u="none" baseline="0" dirty="0"/>
                    </a:p>
                    <a:p>
                      <a:pPr marL="285750" indent="-285750">
                        <a:buFont typeface="Arial" panose="020B0604020202020204" pitchFamily="34" charset="0"/>
                        <a:buChar char="•"/>
                      </a:pPr>
                      <a:r>
                        <a:rPr lang="en-US" sz="1600" b="0" u="none" baseline="0" dirty="0"/>
                        <a:t>Creating a new </a:t>
                      </a:r>
                      <a:r>
                        <a:rPr lang="en-US" sz="1600" b="0" u="none" baseline="0" dirty="0" err="1"/>
                        <a:t>carers</a:t>
                      </a:r>
                      <a:r>
                        <a:rPr lang="en-US" sz="1600" b="0" u="none" baseline="0" dirty="0"/>
                        <a:t> information leaflet</a:t>
                      </a:r>
                    </a:p>
                    <a:p>
                      <a:pPr marL="0" indent="0">
                        <a:buFont typeface="Arial" panose="020B0604020202020204" pitchFamily="34" charset="0"/>
                        <a:buNone/>
                      </a:pPr>
                      <a:r>
                        <a:rPr lang="en-US" sz="1600" b="0" u="none" baseline="0" dirty="0">
                          <a:hlinkClick r:id="rId5"/>
                        </a:rPr>
                        <a:t>https://bridgewater.nhs.uk/wp-content/uploads/2023/02/Are-you-a-carer-leaflet.pdf</a:t>
                      </a:r>
                      <a:endParaRPr lang="en-US" sz="1600" b="0" u="none" baseline="0" dirty="0"/>
                    </a:p>
                    <a:p>
                      <a:pPr marL="285750" indent="-285750">
                        <a:buFont typeface="Arial" panose="020B0604020202020204" pitchFamily="34" charset="0"/>
                        <a:buChar char="•"/>
                      </a:pPr>
                      <a:r>
                        <a:rPr lang="en-US" sz="1600" b="0" u="none" baseline="0" dirty="0"/>
                        <a:t>Developing training for staff, which is currently being delivered</a:t>
                      </a:r>
                    </a:p>
                    <a:p>
                      <a:pPr marL="285750" indent="-285750">
                        <a:buFont typeface="Arial" panose="020B0604020202020204" pitchFamily="34" charset="0"/>
                        <a:buChar char="•"/>
                      </a:pPr>
                      <a:r>
                        <a:rPr lang="en-US" sz="1600" b="0" u="none" baseline="0" dirty="0"/>
                        <a:t>Developing a communications plan to promote support for </a:t>
                      </a:r>
                      <a:r>
                        <a:rPr lang="en-US" sz="1600" b="0" u="none" baseline="0" dirty="0" err="1"/>
                        <a:t>carers</a:t>
                      </a:r>
                      <a:r>
                        <a:rPr lang="en-US" sz="1600" b="0" u="none" baseline="0" dirty="0"/>
                        <a:t>, to staff</a:t>
                      </a:r>
                    </a:p>
                    <a:p>
                      <a:pPr marL="285750" indent="-285750">
                        <a:buFont typeface="Arial" panose="020B0604020202020204" pitchFamily="34" charset="0"/>
                        <a:buChar char="•"/>
                      </a:pPr>
                      <a:endParaRPr lang="en-US" sz="1600" b="0" u="none" baseline="0" dirty="0"/>
                    </a:p>
                    <a:p>
                      <a:pPr marL="0" indent="0">
                        <a:buFont typeface="Arial" panose="020B0604020202020204" pitchFamily="34" charset="0"/>
                        <a:buNone/>
                      </a:pPr>
                      <a:r>
                        <a:rPr lang="en-US" sz="1600" b="0" u="none" baseline="0" dirty="0"/>
                        <a:t>Work is currently focused on establishing a process to better identify </a:t>
                      </a:r>
                      <a:r>
                        <a:rPr lang="en-US" sz="1600" b="0" u="none" baseline="0" dirty="0" err="1"/>
                        <a:t>carers</a:t>
                      </a:r>
                      <a:r>
                        <a:rPr lang="en-US" sz="1600" b="0" u="none" baseline="0" dirty="0"/>
                        <a:t> in contact with Bridgewater services via clinical records.</a:t>
                      </a:r>
                    </a:p>
                  </a:txBody>
                  <a:tcPr/>
                </a:tc>
                <a:tc>
                  <a:txBody>
                    <a:bodyPr/>
                    <a:lstStyle/>
                    <a:p>
                      <a:pPr marL="0" indent="0">
                        <a:buFont typeface="Arial" panose="020B0604020202020204" pitchFamily="34" charset="0"/>
                        <a:buNone/>
                      </a:pPr>
                      <a:r>
                        <a:rPr lang="en-US" sz="1600" b="0" baseline="0" dirty="0"/>
                        <a:t>The Trust developed and launched Care and Support Assessment Tool – Supporting Patients in Developing Treatment Plans Procedure.  This will help to:</a:t>
                      </a:r>
                    </a:p>
                    <a:p>
                      <a:pPr marL="285750" indent="-285750">
                        <a:buFont typeface="Arial" panose="020B0604020202020204" pitchFamily="34" charset="0"/>
                        <a:buChar char="•"/>
                      </a:pPr>
                      <a:r>
                        <a:rPr lang="en-US" sz="1600" b="0" baseline="0" dirty="0"/>
                        <a:t>To ensure patients/advocates are involved as active partners with professionals in all aspects of their health and care needs</a:t>
                      </a:r>
                    </a:p>
                    <a:p>
                      <a:pPr marL="285750" indent="-285750">
                        <a:buFont typeface="Arial" panose="020B0604020202020204" pitchFamily="34" charset="0"/>
                        <a:buChar char="•"/>
                      </a:pPr>
                      <a:r>
                        <a:rPr lang="en-US" sz="1600" b="0" baseline="0" dirty="0"/>
                        <a:t>To ensure patients/advocates have all the necessary information required to make an informed decision about their care</a:t>
                      </a:r>
                    </a:p>
                    <a:p>
                      <a:pPr marL="285750" indent="-285750">
                        <a:buFont typeface="Arial" panose="020B0604020202020204" pitchFamily="34" charset="0"/>
                        <a:buChar char="•"/>
                      </a:pPr>
                      <a:r>
                        <a:rPr lang="en-US" sz="1600" b="0" baseline="0" dirty="0"/>
                        <a:t>To enhance patient/advocate engagement “no decision about me, without me”</a:t>
                      </a:r>
                    </a:p>
                    <a:p>
                      <a:pPr marL="285750" indent="-285750">
                        <a:buFont typeface="Arial" panose="020B0604020202020204" pitchFamily="34" charset="0"/>
                        <a:buChar char="•"/>
                      </a:pPr>
                      <a:r>
                        <a:rPr lang="en-US" sz="1600" b="0" baseline="0" dirty="0"/>
                        <a:t>To guide staff through the process of Shared Decision Making and how this should be recorded within the patient health record</a:t>
                      </a:r>
                    </a:p>
                    <a:p>
                      <a:pPr marL="0" indent="0">
                        <a:buFont typeface="Arial" panose="020B0604020202020204" pitchFamily="34" charset="0"/>
                        <a:buNone/>
                      </a:pPr>
                      <a:r>
                        <a:rPr lang="en-US" sz="1600" b="0" baseline="0" dirty="0"/>
                        <a:t>This procedure compliments safeguarding activity relating to self-neglect and Making Safeguarding Personal.</a:t>
                      </a:r>
                    </a:p>
                    <a:p>
                      <a:pPr marL="0" indent="0">
                        <a:buFont typeface="Arial" panose="020B0604020202020204" pitchFamily="34" charset="0"/>
                        <a:buNone/>
                      </a:pPr>
                      <a:endParaRPr lang="en-US" sz="1600" b="0" baseline="0" dirty="0"/>
                    </a:p>
                    <a:p>
                      <a:pPr marL="0" indent="0">
                        <a:buFont typeface="Arial" panose="020B0604020202020204" pitchFamily="34" charset="0"/>
                        <a:buNone/>
                      </a:pPr>
                      <a:r>
                        <a:rPr lang="en-US" sz="1600" b="0" baseline="0" dirty="0"/>
                        <a:t>The Children and Social Work Act 2017 highlighted the importance of improving and extending support for children in care (CIC) to include support for young people up to the age of 25, who have previously been looked after.  Our CIC teams recognize the vulnerability of care leavers and their ongoing support needs.  The Named Nurse for CIC in Halton is currently working with the Designated Nurse and the</a:t>
                      </a:r>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6">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sp>
        <p:nvSpPr>
          <p:cNvPr id="10" name="Slide Number Placeholder 7"/>
          <p:cNvSpPr txBox="1">
            <a:spLocks/>
          </p:cNvSpPr>
          <p:nvPr/>
        </p:nvSpPr>
        <p:spPr>
          <a:xfrm>
            <a:off x="11717384" y="6943223"/>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23</a:t>
            </a:fld>
            <a:endParaRPr lang="en-GB" dirty="0"/>
          </a:p>
        </p:txBody>
      </p:sp>
    </p:spTree>
    <p:extLst>
      <p:ext uri="{BB962C8B-B14F-4D97-AF65-F5344CB8AC3E}">
        <p14:creationId xmlns:p14="http://schemas.microsoft.com/office/powerpoint/2010/main" val="1197485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24</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903873535"/>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43357">
                  <a:extLst>
                    <a:ext uri="{9D8B030D-6E8A-4147-A177-3AD203B41FA5}">
                      <a16:colId xmlns:a16="http://schemas.microsoft.com/office/drawing/2014/main" val="2274791420"/>
                    </a:ext>
                  </a:extLst>
                </a:gridCol>
                <a:gridCol w="6148647">
                  <a:extLst>
                    <a:ext uri="{9D8B030D-6E8A-4147-A177-3AD203B41FA5}">
                      <a16:colId xmlns:a16="http://schemas.microsoft.com/office/drawing/2014/main" val="3290374797"/>
                    </a:ext>
                  </a:extLst>
                </a:gridCol>
              </a:tblGrid>
              <a:tr h="365760">
                <a:tc>
                  <a:txBody>
                    <a:bodyPr/>
                    <a:lstStyle/>
                    <a:p>
                      <a:r>
                        <a:rPr lang="en-GB" dirty="0"/>
                        <a:t>Bridgewater Community Healthcare </a:t>
                      </a:r>
                    </a:p>
                    <a:p>
                      <a:r>
                        <a:rPr lang="en-GB" dirty="0"/>
                        <a:t>Foundation</a:t>
                      </a:r>
                      <a:r>
                        <a:rPr lang="en-GB" baseline="0" dirty="0"/>
                        <a:t> </a:t>
                      </a:r>
                      <a:r>
                        <a:rPr lang="en-GB" dirty="0"/>
                        <a:t>Trust continued:</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pPr marL="0" indent="0">
                        <a:buFont typeface="Arial" panose="020B0604020202020204" pitchFamily="34" charset="0"/>
                        <a:buNone/>
                      </a:pPr>
                      <a:r>
                        <a:rPr lang="en-US" sz="1600" b="0" baseline="0" dirty="0"/>
                        <a:t>Children’s Commissioner at Halton CCG, to consider an extension to current service specification to include support to care leavers and the additional resource which would be required by the Trust to support this transition into adulthood.</a:t>
                      </a:r>
                    </a:p>
                    <a:p>
                      <a:pPr marL="0" indent="0">
                        <a:buFont typeface="Arial" panose="020B0604020202020204" pitchFamily="34" charset="0"/>
                        <a:buNone/>
                      </a:pPr>
                      <a:endParaRPr lang="en-US" sz="1600" b="0" u="none" baseline="0" dirty="0"/>
                    </a:p>
                    <a:p>
                      <a:pPr marL="0" indent="0">
                        <a:buFont typeface="Arial" panose="020B0604020202020204" pitchFamily="34" charset="0"/>
                        <a:buNone/>
                      </a:pPr>
                      <a:r>
                        <a:rPr lang="en-US" sz="1600" b="0" u="none" baseline="0" dirty="0"/>
                        <a:t>The Safeguarding Team have used their twitter account @</a:t>
                      </a:r>
                      <a:r>
                        <a:rPr lang="en-US" sz="1600" b="0" u="none" baseline="0" dirty="0" err="1"/>
                        <a:t>BWSafeguarding</a:t>
                      </a:r>
                      <a:r>
                        <a:rPr lang="en-US" sz="1600" b="0" u="none" baseline="0" dirty="0"/>
                        <a:t> which gives an opportunity to engage with patients, staff and the wider public.  Examples are given below.</a:t>
                      </a:r>
                    </a:p>
                    <a:p>
                      <a:pPr marL="0" indent="0">
                        <a:buFont typeface="Arial" panose="020B0604020202020204" pitchFamily="34" charset="0"/>
                        <a:buNone/>
                      </a:pPr>
                      <a:endParaRPr lang="en-US" sz="1600" b="0" u="none" baseline="0" dirty="0"/>
                    </a:p>
                    <a:p>
                      <a:pPr marL="0" indent="0">
                        <a:buFont typeface="Arial" panose="020B0604020202020204" pitchFamily="34" charset="0"/>
                        <a:buNone/>
                      </a:pPr>
                      <a:r>
                        <a:rPr lang="en-US" sz="1600" b="1" u="none" baseline="0" dirty="0"/>
                        <a:t>Learning &amp; Professional Development:</a:t>
                      </a:r>
                    </a:p>
                    <a:p>
                      <a:pPr marL="0" indent="0">
                        <a:buFont typeface="Arial" panose="020B0604020202020204" pitchFamily="34" charset="0"/>
                        <a:buNone/>
                      </a:pPr>
                      <a:r>
                        <a:rPr lang="en-US" sz="1600" b="0" u="none" baseline="0" dirty="0"/>
                        <a:t>The Trust has a Safeguarding Training Strategy Training Needs Analysis which sets out an approach to safeguarding training which is consistent with the Intercollegiate Documents 2018, 2019 and 2020, Working Together to Safeguard Children 2018 (amended 2022), NHS England Competency Framework for Prevent 2015 and NICE (National Institute for Health and Care Excellence): Domestic Violence and Abuse 2014.</a:t>
                      </a:r>
                    </a:p>
                    <a:p>
                      <a:pPr marL="0" indent="0">
                        <a:buFont typeface="Arial" panose="020B0604020202020204" pitchFamily="34" charset="0"/>
                        <a:buNone/>
                      </a:pPr>
                      <a:endParaRPr lang="en-US" sz="1600" b="0" u="none" baseline="0" dirty="0"/>
                    </a:p>
                    <a:p>
                      <a:pPr marL="0" indent="0">
                        <a:buFont typeface="Arial" panose="020B0604020202020204" pitchFamily="34" charset="0"/>
                        <a:buNone/>
                      </a:pPr>
                      <a:r>
                        <a:rPr lang="en-US" sz="1600" b="0" u="none" baseline="0" dirty="0"/>
                        <a:t>Apart from safeguarding training Level 3 (adults and children’s), all mandatory safeguarding training is delivered via eLearning packages which staff can access via their ESR (Electronic Staff Record).  During</a:t>
                      </a:r>
                    </a:p>
                  </a:txBody>
                  <a:tcPr/>
                </a:tc>
                <a:tc>
                  <a:txBody>
                    <a:bodyPr/>
                    <a:lstStyle/>
                    <a:p>
                      <a:pPr marL="0" indent="0">
                        <a:buFont typeface="Arial" panose="020B0604020202020204" pitchFamily="34" charset="0"/>
                        <a:buNone/>
                      </a:pPr>
                      <a:r>
                        <a:rPr lang="en-US" sz="1600" b="0" u="none" baseline="0" dirty="0"/>
                        <a:t>the pandemic, the Safeguarding Team delivered Level 3 training via a blended offer which combined a Level 3 eLearning package with virtual face to face delivery via Microsoft Teams, however, over the past 12 months both our adult and children’s Safeguarding Teams have re-established a face to face Level 3 training offer and this has been well received by practitioners.</a:t>
                      </a:r>
                    </a:p>
                    <a:p>
                      <a:pPr marL="0" indent="0">
                        <a:buFont typeface="Arial" panose="020B0604020202020204" pitchFamily="34" charset="0"/>
                        <a:buNone/>
                      </a:pPr>
                      <a:endParaRPr lang="en-US" sz="1600" b="0" u="none" baseline="0" dirty="0"/>
                    </a:p>
                    <a:p>
                      <a:pPr marL="0" indent="0">
                        <a:buFont typeface="Arial" panose="020B0604020202020204" pitchFamily="34" charset="0"/>
                        <a:buNone/>
                      </a:pPr>
                      <a:r>
                        <a:rPr lang="en-US" sz="1600" b="0" u="none" baseline="0" dirty="0"/>
                        <a:t>Earlier in this report we referred to safeguarding training compliance as an area which has continued to challenge us as a Trust and therefore, which has been the focus of significant attention at all levels of Trust during 2022-23.  Throughout the year the Trust’s Executive Team have set incremental targets for increased compliance at Level 1, 2 and 3 for both adults and children’s safeguarding training.  The Safeguarding Teams have added additional sessions of Level 3 training into their regular training </a:t>
                      </a:r>
                      <a:r>
                        <a:rPr lang="en-US" sz="1600" b="0" u="none" baseline="0" dirty="0" err="1"/>
                        <a:t>programmes</a:t>
                      </a:r>
                      <a:r>
                        <a:rPr lang="en-US" sz="1600" b="0" u="none" baseline="0" dirty="0"/>
                        <a:t> to support these targets working with Service Managers and the Trust’s EPD Team to ensure that the training has been appropriately targeted, and staff have been supported to access it.</a:t>
                      </a:r>
                    </a:p>
                    <a:p>
                      <a:pPr marL="0" indent="0">
                        <a:buFont typeface="Arial" panose="020B0604020202020204" pitchFamily="34" charset="0"/>
                        <a:buNone/>
                      </a:pPr>
                      <a:endParaRPr lang="en-US" sz="1600" b="0" u="none" baseline="0" dirty="0"/>
                    </a:p>
                    <a:p>
                      <a:pPr marL="0" indent="0">
                        <a:buFont typeface="Arial" panose="020B0604020202020204" pitchFamily="34" charset="0"/>
                        <a:buNone/>
                      </a:pPr>
                      <a:r>
                        <a:rPr lang="en-US" sz="1600" b="0" u="none" baseline="0" dirty="0"/>
                        <a:t>Significant progress with training compliance has been made in year as a</a:t>
                      </a:r>
                      <a:endParaRPr lang="en-US" sz="1600" b="0" baseline="0"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sp>
        <p:nvSpPr>
          <p:cNvPr id="10" name="Slide Number Placeholder 7"/>
          <p:cNvSpPr txBox="1">
            <a:spLocks/>
          </p:cNvSpPr>
          <p:nvPr/>
        </p:nvSpPr>
        <p:spPr>
          <a:xfrm>
            <a:off x="11717384" y="6943223"/>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24</a:t>
            </a:fld>
            <a:endParaRPr lang="en-GB" dirty="0"/>
          </a:p>
        </p:txBody>
      </p:sp>
    </p:spTree>
    <p:extLst>
      <p:ext uri="{BB962C8B-B14F-4D97-AF65-F5344CB8AC3E}">
        <p14:creationId xmlns:p14="http://schemas.microsoft.com/office/powerpoint/2010/main" val="1539417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25</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3323754494"/>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a:t>Bridgewater Community Healthcare </a:t>
                      </a:r>
                    </a:p>
                    <a:p>
                      <a:r>
                        <a:rPr lang="en-GB" dirty="0"/>
                        <a:t>Foundation</a:t>
                      </a:r>
                      <a:r>
                        <a:rPr lang="en-GB" baseline="0" dirty="0"/>
                        <a:t> </a:t>
                      </a:r>
                      <a:r>
                        <a:rPr lang="en-GB" dirty="0"/>
                        <a:t>Trust continued:</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pPr marL="0" indent="0">
                        <a:buFont typeface="Arial" panose="020B0604020202020204" pitchFamily="34" charset="0"/>
                        <a:buNone/>
                      </a:pPr>
                      <a:r>
                        <a:rPr lang="en-US" sz="1600" b="0" u="none" baseline="0" dirty="0"/>
                        <a:t>result.  Whilst we acknowledge the need for further improvements in relation to safeguarding adults’ Level 2 and Level 3, it is notable that compliance has improved from 74.6% to 88.86% and 47.24% to 76.09% respectively.</a:t>
                      </a:r>
                    </a:p>
                    <a:p>
                      <a:pPr marL="0" indent="0">
                        <a:buFont typeface="Arial" panose="020B0604020202020204" pitchFamily="34" charset="0"/>
                        <a:buNone/>
                      </a:pPr>
                      <a:endParaRPr lang="en-US" sz="1600" b="0" u="none" baseline="0" dirty="0"/>
                    </a:p>
                    <a:p>
                      <a:pPr marL="0" indent="0">
                        <a:buFont typeface="Arial" panose="020B0604020202020204" pitchFamily="34" charset="0"/>
                        <a:buNone/>
                      </a:pPr>
                      <a:r>
                        <a:rPr lang="en-US" sz="1600" b="0" u="none" baseline="0" dirty="0"/>
                        <a:t>In addition to delivering Level 3 safeguarding training, our Safeguarding Teams have delivered a variety of bespoke training sessions responsive to service needs as well as supporting the delivery of multi-agency safeguarding training.  During 2022-23 bespoke and multi-agency training delivered has included:</a:t>
                      </a:r>
                    </a:p>
                    <a:p>
                      <a:pPr marL="285750" indent="-285750">
                        <a:buFont typeface="Arial" panose="020B0604020202020204" pitchFamily="34" charset="0"/>
                        <a:buChar char="•"/>
                      </a:pPr>
                      <a:r>
                        <a:rPr lang="en-US" sz="1600" b="0" u="none" baseline="0" dirty="0"/>
                        <a:t>Perplexing Presentations/Fabricated and Induced Illness</a:t>
                      </a:r>
                    </a:p>
                    <a:p>
                      <a:pPr marL="285750" indent="-285750">
                        <a:buFont typeface="Arial" panose="020B0604020202020204" pitchFamily="34" charset="0"/>
                        <a:buChar char="•"/>
                      </a:pPr>
                      <a:r>
                        <a:rPr lang="en-US" sz="1600" b="0" u="none" baseline="0" dirty="0"/>
                        <a:t>“Asking the Question” Professional Curiosity</a:t>
                      </a:r>
                    </a:p>
                    <a:p>
                      <a:pPr marL="285750" indent="-285750">
                        <a:buFont typeface="Arial" panose="020B0604020202020204" pitchFamily="34" charset="0"/>
                        <a:buChar char="•"/>
                      </a:pPr>
                      <a:r>
                        <a:rPr lang="en-US" sz="1600" b="0" u="none" baseline="0" dirty="0"/>
                        <a:t>Self-Neglect</a:t>
                      </a:r>
                    </a:p>
                    <a:p>
                      <a:pPr marL="285750" indent="-285750">
                        <a:buFont typeface="Arial" panose="020B0604020202020204" pitchFamily="34" charset="0"/>
                        <a:buChar char="•"/>
                      </a:pPr>
                      <a:r>
                        <a:rPr lang="en-US" sz="1600" b="0" u="none" baseline="0" dirty="0"/>
                        <a:t>Creating Safer </a:t>
                      </a:r>
                      <a:r>
                        <a:rPr lang="en-US" sz="1600" b="0" u="none" baseline="0" dirty="0" err="1"/>
                        <a:t>Organisational</a:t>
                      </a:r>
                      <a:r>
                        <a:rPr lang="en-US" sz="1600" b="0" u="none" baseline="0" dirty="0"/>
                        <a:t> Cultures</a:t>
                      </a:r>
                    </a:p>
                    <a:p>
                      <a:pPr marL="285750" indent="-285750">
                        <a:buFont typeface="Arial" panose="020B0604020202020204" pitchFamily="34" charset="0"/>
                        <a:buChar char="•"/>
                      </a:pPr>
                      <a:endParaRPr lang="en-US" sz="1600" b="0" u="none" baseline="0" dirty="0"/>
                    </a:p>
                    <a:p>
                      <a:pPr marL="0" indent="0">
                        <a:buFont typeface="Arial" panose="020B0604020202020204" pitchFamily="34" charset="0"/>
                        <a:buNone/>
                      </a:pPr>
                      <a:r>
                        <a:rPr lang="en-US" sz="1600" b="0" u="none" baseline="0" dirty="0"/>
                        <a:t>The Safeguarding Team have used safeguarding-related awareness days to provide learning opportunities to staff through article and briefings in the Trust bulletin and the safeguarding twitter account @</a:t>
                      </a:r>
                      <a:r>
                        <a:rPr lang="en-US" sz="1600" b="0" u="none" baseline="0" dirty="0" err="1"/>
                        <a:t>BWSafeguarding</a:t>
                      </a:r>
                      <a:r>
                        <a:rPr lang="en-US" sz="1600" b="0" u="none" baseline="0" dirty="0"/>
                        <a:t> which gives an opportunity to engage with staff and public both directly and by amplifying content from partner agencies.</a:t>
                      </a:r>
                    </a:p>
                  </a:txBody>
                  <a:tcPr/>
                </a:tc>
                <a:tc>
                  <a:txBody>
                    <a:bodyPr/>
                    <a:lstStyle/>
                    <a:p>
                      <a:pPr marL="0" indent="0">
                        <a:buFont typeface="Arial" panose="020B0604020202020204" pitchFamily="34" charset="0"/>
                        <a:buNone/>
                      </a:pPr>
                      <a:r>
                        <a:rPr lang="en-US" sz="1600" b="0" baseline="0" dirty="0"/>
                        <a:t>Examples of these are given below:</a:t>
                      </a:r>
                    </a:p>
                    <a:p>
                      <a:pPr marL="0" indent="0">
                        <a:buFont typeface="Arial" panose="020B0604020202020204" pitchFamily="34" charset="0"/>
                        <a:buNone/>
                      </a:pPr>
                      <a:endParaRPr lang="en-US" sz="1600" b="0" baseline="0" dirty="0"/>
                    </a:p>
                    <a:p>
                      <a:pPr marL="0" indent="0">
                        <a:buFont typeface="Arial" panose="020B0604020202020204" pitchFamily="34" charset="0"/>
                        <a:buNone/>
                      </a:pPr>
                      <a:endParaRPr lang="en-US" sz="1600" b="0" baseline="0"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sp>
        <p:nvSpPr>
          <p:cNvPr id="10" name="Slide Number Placeholder 7"/>
          <p:cNvSpPr txBox="1">
            <a:spLocks/>
          </p:cNvSpPr>
          <p:nvPr/>
        </p:nvSpPr>
        <p:spPr>
          <a:xfrm>
            <a:off x="11717384" y="6943223"/>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25</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258847380"/>
              </p:ext>
            </p:extLst>
          </p:nvPr>
        </p:nvGraphicFramePr>
        <p:xfrm>
          <a:off x="6163425" y="2396625"/>
          <a:ext cx="5910042" cy="4186071"/>
        </p:xfrm>
        <a:graphic>
          <a:graphicData uri="http://schemas.openxmlformats.org/drawingml/2006/table">
            <a:tbl>
              <a:tblPr firstRow="1" bandRow="1">
                <a:tableStyleId>{5C22544A-7EE6-4342-B048-85BDC9FD1C3A}</a:tableStyleId>
              </a:tblPr>
              <a:tblGrid>
                <a:gridCol w="2955021">
                  <a:extLst>
                    <a:ext uri="{9D8B030D-6E8A-4147-A177-3AD203B41FA5}">
                      <a16:colId xmlns:a16="http://schemas.microsoft.com/office/drawing/2014/main" val="3245423268"/>
                    </a:ext>
                  </a:extLst>
                </a:gridCol>
                <a:gridCol w="2955021">
                  <a:extLst>
                    <a:ext uri="{9D8B030D-6E8A-4147-A177-3AD203B41FA5}">
                      <a16:colId xmlns:a16="http://schemas.microsoft.com/office/drawing/2014/main" val="1196951894"/>
                    </a:ext>
                  </a:extLst>
                </a:gridCol>
              </a:tblGrid>
              <a:tr h="345591">
                <a:tc>
                  <a:txBody>
                    <a:bodyPr/>
                    <a:lstStyle/>
                    <a:p>
                      <a:r>
                        <a:rPr lang="en-US" sz="1600" dirty="0"/>
                        <a:t>Event</a:t>
                      </a:r>
                      <a:endParaRPr lang="en-GB" sz="1600" dirty="0"/>
                    </a:p>
                  </a:txBody>
                  <a:tcPr/>
                </a:tc>
                <a:tc>
                  <a:txBody>
                    <a:bodyPr/>
                    <a:lstStyle/>
                    <a:p>
                      <a:r>
                        <a:rPr lang="en-US" sz="1600" dirty="0"/>
                        <a:t>Example</a:t>
                      </a:r>
                      <a:endParaRPr lang="en-GB" sz="1600" dirty="0"/>
                    </a:p>
                  </a:txBody>
                  <a:tcPr/>
                </a:tc>
                <a:extLst>
                  <a:ext uri="{0D108BD9-81ED-4DB2-BD59-A6C34878D82A}">
                    <a16:rowId xmlns:a16="http://schemas.microsoft.com/office/drawing/2014/main" val="1920982799"/>
                  </a:ext>
                </a:extLst>
              </a:tr>
              <a:tr h="2130357">
                <a:tc>
                  <a:txBody>
                    <a:bodyPr/>
                    <a:lstStyle/>
                    <a:p>
                      <a:r>
                        <a:rPr lang="en-US" sz="1600" dirty="0"/>
                        <a:t>Stalking Awareness</a:t>
                      </a:r>
                      <a:r>
                        <a:rPr lang="en-US" sz="1600" baseline="0" dirty="0"/>
                        <a:t> Week ran from the 25-29</a:t>
                      </a:r>
                      <a:r>
                        <a:rPr lang="en-US" sz="1600" baseline="30000" dirty="0"/>
                        <a:t>th</a:t>
                      </a:r>
                      <a:r>
                        <a:rPr lang="en-US" sz="1600" baseline="0" dirty="0"/>
                        <a:t> April 2022.  Key messages were included in Bridgewater Global and social media focusing both on staff and patients as potential victims.  The media used from the Suzi </a:t>
                      </a:r>
                      <a:r>
                        <a:rPr lang="en-US" sz="1600" baseline="0" dirty="0" err="1"/>
                        <a:t>Lamplugh</a:t>
                      </a:r>
                      <a:r>
                        <a:rPr lang="en-US" sz="1600" baseline="0" dirty="0"/>
                        <a:t> to help ensure it was widely accessible to readers</a:t>
                      </a:r>
                      <a:endParaRPr lang="en-GB" sz="1600" dirty="0"/>
                    </a:p>
                  </a:txBody>
                  <a:tcPr/>
                </a:tc>
                <a:tc>
                  <a:txBody>
                    <a:bodyPr/>
                    <a:lstStyle/>
                    <a:p>
                      <a:endParaRPr lang="en-GB" sz="1600" dirty="0"/>
                    </a:p>
                  </a:txBody>
                  <a:tcPr/>
                </a:tc>
                <a:extLst>
                  <a:ext uri="{0D108BD9-81ED-4DB2-BD59-A6C34878D82A}">
                    <a16:rowId xmlns:a16="http://schemas.microsoft.com/office/drawing/2014/main" val="3728191909"/>
                  </a:ext>
                </a:extLst>
              </a:tr>
              <a:tr h="1448643">
                <a:tc>
                  <a:txBody>
                    <a:bodyPr/>
                    <a:lstStyle/>
                    <a:p>
                      <a:r>
                        <a:rPr lang="en-US" sz="1600" dirty="0"/>
                        <a:t>World Elder Abuse Awareness</a:t>
                      </a:r>
                      <a:r>
                        <a:rPr lang="en-US" sz="1600" baseline="0" dirty="0"/>
                        <a:t> Day took place on 15</a:t>
                      </a:r>
                      <a:r>
                        <a:rPr lang="en-US" sz="1600" baseline="30000" dirty="0"/>
                        <a:t>th</a:t>
                      </a:r>
                      <a:r>
                        <a:rPr lang="en-US" sz="1600" baseline="0" dirty="0"/>
                        <a:t> June 2022 with key messages again shared using Bridgewater Global and our safeguarding social media account</a:t>
                      </a:r>
                      <a:endParaRPr lang="en-GB" sz="1600" dirty="0"/>
                    </a:p>
                  </a:txBody>
                  <a:tcPr/>
                </a:tc>
                <a:tc>
                  <a:txBody>
                    <a:bodyPr/>
                    <a:lstStyle/>
                    <a:p>
                      <a:endParaRPr lang="en-GB" sz="1600" dirty="0"/>
                    </a:p>
                  </a:txBody>
                  <a:tcPr/>
                </a:tc>
                <a:extLst>
                  <a:ext uri="{0D108BD9-81ED-4DB2-BD59-A6C34878D82A}">
                    <a16:rowId xmlns:a16="http://schemas.microsoft.com/office/drawing/2014/main" val="1116566295"/>
                  </a:ext>
                </a:extLst>
              </a:tr>
            </a:tbl>
          </a:graphicData>
        </a:graphic>
      </p:graphicFrame>
      <p:pic>
        <p:nvPicPr>
          <p:cNvPr id="11" name="Picture 10" descr="Graphical user interface, website&#10;&#10;Description automatically generated"/>
          <p:cNvPicPr/>
          <p:nvPr/>
        </p:nvPicPr>
        <p:blipFill>
          <a:blip r:embed="rId5"/>
          <a:stretch>
            <a:fillRect/>
          </a:stretch>
        </p:blipFill>
        <p:spPr>
          <a:xfrm>
            <a:off x="9271028" y="2958389"/>
            <a:ext cx="2632797" cy="1937808"/>
          </a:xfrm>
          <a:prstGeom prst="rect">
            <a:avLst/>
          </a:prstGeom>
        </p:spPr>
      </p:pic>
      <p:pic>
        <p:nvPicPr>
          <p:cNvPr id="12" name="Picture 11" descr="Social Media post relating to World Elder Abuse Awareness Day"/>
          <p:cNvPicPr/>
          <p:nvPr/>
        </p:nvPicPr>
        <p:blipFill>
          <a:blip r:embed="rId6">
            <a:extLst>
              <a:ext uri="{28A0092B-C50C-407E-A947-70E740481C1C}">
                <a14:useLocalDpi xmlns:a14="http://schemas.microsoft.com/office/drawing/2010/main" val="0"/>
              </a:ext>
            </a:extLst>
          </a:blip>
          <a:srcRect/>
          <a:stretch>
            <a:fillRect/>
          </a:stretch>
        </p:blipFill>
        <p:spPr bwMode="auto">
          <a:xfrm>
            <a:off x="9304887" y="5107015"/>
            <a:ext cx="2598938" cy="1463601"/>
          </a:xfrm>
          <a:prstGeom prst="rect">
            <a:avLst/>
          </a:prstGeom>
          <a:noFill/>
          <a:ln>
            <a:noFill/>
          </a:ln>
        </p:spPr>
      </p:pic>
    </p:spTree>
    <p:extLst>
      <p:ext uri="{BB962C8B-B14F-4D97-AF65-F5344CB8AC3E}">
        <p14:creationId xmlns:p14="http://schemas.microsoft.com/office/powerpoint/2010/main" val="1250983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26</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2263897173"/>
              </p:ext>
            </p:extLst>
          </p:nvPr>
        </p:nvGraphicFramePr>
        <p:xfrm>
          <a:off x="-4" y="1158197"/>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a:t>Bridgewater Community Healthcare </a:t>
                      </a:r>
                    </a:p>
                    <a:p>
                      <a:r>
                        <a:rPr lang="en-GB" dirty="0"/>
                        <a:t>Foundation</a:t>
                      </a:r>
                      <a:r>
                        <a:rPr lang="en-GB" baseline="0" dirty="0"/>
                        <a:t> </a:t>
                      </a:r>
                      <a:r>
                        <a:rPr lang="en-GB" dirty="0"/>
                        <a:t>Trust continued:</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endParaRPr lang="en-US" sz="1600" b="0" u="none" baseline="0" dirty="0"/>
                    </a:p>
                    <a:p>
                      <a:pPr marL="0" indent="0">
                        <a:buFont typeface="Arial" panose="020B0604020202020204" pitchFamily="34" charset="0"/>
                        <a:buNone/>
                      </a:pPr>
                      <a:r>
                        <a:rPr lang="en-US" sz="1800" b="1" u="none" baseline="0" dirty="0" err="1"/>
                        <a:t>Organisational</a:t>
                      </a:r>
                      <a:r>
                        <a:rPr lang="en-US" sz="1800" b="1" u="none" baseline="0" dirty="0"/>
                        <a:t> Activity:</a:t>
                      </a:r>
                    </a:p>
                    <a:p>
                      <a:pPr marL="0" indent="0">
                        <a:buFont typeface="Arial" panose="020B0604020202020204" pitchFamily="34" charset="0"/>
                        <a:buNone/>
                      </a:pPr>
                      <a:r>
                        <a:rPr lang="en-US" sz="1800" b="1" u="sng" baseline="0" dirty="0"/>
                        <a:t>Restorative Supervision</a:t>
                      </a:r>
                    </a:p>
                    <a:p>
                      <a:pPr marL="0" indent="0">
                        <a:buFont typeface="Arial" panose="020B0604020202020204" pitchFamily="34" charset="0"/>
                        <a:buNone/>
                      </a:pPr>
                      <a:r>
                        <a:rPr lang="en-US" sz="1800" b="0" u="none" baseline="0" dirty="0"/>
                        <a:t>It is </a:t>
                      </a:r>
                      <a:r>
                        <a:rPr lang="en-US" sz="1800" b="0" u="none" baseline="0" dirty="0" err="1"/>
                        <a:t>recognised</a:t>
                      </a:r>
                      <a:r>
                        <a:rPr lang="en-US" sz="1800" b="0" u="none" baseline="0" dirty="0"/>
                        <a:t> that the last few years have had a significant impact on all staff across the Trust and the need to care for our staff members emotional health and wellbeing has never been </a:t>
                      </a:r>
                    </a:p>
                  </a:txBody>
                  <a:tcPr/>
                </a:tc>
                <a:tc>
                  <a:txBody>
                    <a:bodyPr/>
                    <a:lstStyle/>
                    <a:p>
                      <a:pPr marL="0" indent="0">
                        <a:buFont typeface="Arial" panose="020B0604020202020204" pitchFamily="34" charset="0"/>
                        <a:buNone/>
                      </a:pPr>
                      <a:r>
                        <a:rPr lang="en-US" sz="1600" b="0" baseline="0" dirty="0"/>
                        <a:t>more important: for the staff and for the direct correlation between staff wellbeing and patient care.  Since the beginning of April 2022, all members of the Trust’s Safeguarding and CIC teams have had access to restorative supervision.  Frequency of supervision is tailored to individual needs with all staff have restorative supervision a minimum of 3 monthly.  This quote from a staff member is typical of the response to the </a:t>
                      </a:r>
                      <a:r>
                        <a:rPr lang="en-US" sz="1600" b="0" baseline="0" dirty="0" err="1"/>
                        <a:t>programme</a:t>
                      </a:r>
                      <a:r>
                        <a:rPr lang="en-US" sz="1600" b="0" baseline="0" dirty="0"/>
                        <a:t>:</a:t>
                      </a:r>
                    </a:p>
                    <a:p>
                      <a:pPr marL="0" indent="0">
                        <a:buFont typeface="Arial" panose="020B0604020202020204" pitchFamily="34" charset="0"/>
                        <a:buNone/>
                      </a:pPr>
                      <a:r>
                        <a:rPr lang="en-US" sz="1600" b="0" baseline="0" dirty="0"/>
                        <a:t>“</a:t>
                      </a:r>
                      <a:r>
                        <a:rPr lang="en-US" sz="1600" b="0" i="1" baseline="0" dirty="0"/>
                        <a:t>I’m so pleased we have this (restorative supervision) in place as it really feels like we now have an opportunity to talk to (supervisor) who is so skilled and has such great listening skills – she actively listens to me.  It’s also really important that (supervisor) is not my manager but has a good understanding of the service/the difficulties/the stresses that we are dealing with.</a:t>
                      </a:r>
                    </a:p>
                    <a:p>
                      <a:pPr marL="0" indent="0">
                        <a:buFont typeface="Arial" panose="020B0604020202020204" pitchFamily="34" charset="0"/>
                        <a:buNone/>
                      </a:pPr>
                      <a:r>
                        <a:rPr lang="en-US" sz="1600" b="0" i="1" baseline="0" dirty="0"/>
                        <a:t>I really feel that the time we have is for me – and (supervisor) </a:t>
                      </a:r>
                      <a:r>
                        <a:rPr lang="en-US" sz="1600" b="0" i="1" baseline="0" dirty="0" err="1"/>
                        <a:t>emphasises</a:t>
                      </a:r>
                      <a:r>
                        <a:rPr lang="en-US" sz="1600" b="0" i="1" baseline="0" dirty="0"/>
                        <a:t> this during the sessions.  You never feel rushed.  She also validates how you feel but also challenges in a very nurturing way.</a:t>
                      </a:r>
                    </a:p>
                    <a:p>
                      <a:pPr marL="0" indent="0">
                        <a:buFont typeface="Arial" panose="020B0604020202020204" pitchFamily="34" charset="0"/>
                        <a:buNone/>
                      </a:pPr>
                      <a:r>
                        <a:rPr lang="en-US" sz="1600" b="0" i="1" baseline="0" dirty="0"/>
                        <a:t>Overall it clears my head, means I have space to deal with complex situations on a daily basis, and feel more balanced, calm and valued”.</a:t>
                      </a:r>
                    </a:p>
                    <a:p>
                      <a:pPr marL="0" indent="0">
                        <a:buFont typeface="Arial" panose="020B0604020202020204" pitchFamily="34" charset="0"/>
                        <a:buNone/>
                      </a:pPr>
                      <a:endParaRPr lang="en-US" sz="1600" b="0" i="1" baseline="0" dirty="0"/>
                    </a:p>
                    <a:p>
                      <a:pPr marL="0" indent="0">
                        <a:buFont typeface="Arial" panose="020B0604020202020204" pitchFamily="34" charset="0"/>
                        <a:buNone/>
                      </a:pPr>
                      <a:r>
                        <a:rPr lang="en-US" sz="1600" b="0" i="0" baseline="0" dirty="0"/>
                        <a:t>Across the wider Trust, the introduction of Professional Nurse Advocate</a:t>
                      </a:r>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sp>
        <p:nvSpPr>
          <p:cNvPr id="10" name="Slide Number Placeholder 7"/>
          <p:cNvSpPr txBox="1">
            <a:spLocks/>
          </p:cNvSpPr>
          <p:nvPr/>
        </p:nvSpPr>
        <p:spPr>
          <a:xfrm>
            <a:off x="11717384" y="6943223"/>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26</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191910279"/>
              </p:ext>
            </p:extLst>
          </p:nvPr>
        </p:nvGraphicFramePr>
        <p:xfrm>
          <a:off x="103048" y="1958262"/>
          <a:ext cx="5823928" cy="3388360"/>
        </p:xfrm>
        <a:graphic>
          <a:graphicData uri="http://schemas.openxmlformats.org/drawingml/2006/table">
            <a:tbl>
              <a:tblPr firstRow="1" bandRow="1">
                <a:tableStyleId>{5C22544A-7EE6-4342-B048-85BDC9FD1C3A}</a:tableStyleId>
              </a:tblPr>
              <a:tblGrid>
                <a:gridCol w="2911964">
                  <a:extLst>
                    <a:ext uri="{9D8B030D-6E8A-4147-A177-3AD203B41FA5}">
                      <a16:colId xmlns:a16="http://schemas.microsoft.com/office/drawing/2014/main" val="1693394346"/>
                    </a:ext>
                  </a:extLst>
                </a:gridCol>
                <a:gridCol w="2911964">
                  <a:extLst>
                    <a:ext uri="{9D8B030D-6E8A-4147-A177-3AD203B41FA5}">
                      <a16:colId xmlns:a16="http://schemas.microsoft.com/office/drawing/2014/main" val="963874336"/>
                    </a:ext>
                  </a:extLst>
                </a:gridCol>
              </a:tblGrid>
              <a:tr h="370840">
                <a:tc>
                  <a:txBody>
                    <a:bodyPr/>
                    <a:lstStyle/>
                    <a:p>
                      <a:r>
                        <a:rPr lang="en-US" sz="1600" dirty="0"/>
                        <a:t>Event</a:t>
                      </a:r>
                      <a:endParaRPr lang="en-GB" sz="1600" dirty="0"/>
                    </a:p>
                  </a:txBody>
                  <a:tcPr/>
                </a:tc>
                <a:tc>
                  <a:txBody>
                    <a:bodyPr/>
                    <a:lstStyle/>
                    <a:p>
                      <a:r>
                        <a:rPr lang="en-US" sz="1600" dirty="0"/>
                        <a:t>Example</a:t>
                      </a:r>
                      <a:endParaRPr lang="en-GB" sz="1600" dirty="0"/>
                    </a:p>
                  </a:txBody>
                  <a:tcPr/>
                </a:tc>
                <a:extLst>
                  <a:ext uri="{0D108BD9-81ED-4DB2-BD59-A6C34878D82A}">
                    <a16:rowId xmlns:a16="http://schemas.microsoft.com/office/drawing/2014/main" val="2796686540"/>
                  </a:ext>
                </a:extLst>
              </a:tr>
              <a:tr h="370840">
                <a:tc>
                  <a:txBody>
                    <a:bodyPr/>
                    <a:lstStyle/>
                    <a:p>
                      <a:r>
                        <a:rPr lang="en-US" sz="1600" dirty="0"/>
                        <a:t>The Team engaged with both Halton and Warrington Safeguarding</a:t>
                      </a:r>
                      <a:r>
                        <a:rPr lang="en-US" sz="1600" baseline="0" dirty="0"/>
                        <a:t> Adults Boards in the promotion of Safeguarding Adults Week within the Trust Bulletin and on twitter.</a:t>
                      </a:r>
                    </a:p>
                    <a:p>
                      <a:endParaRPr lang="en-US" sz="1600" baseline="0" dirty="0"/>
                    </a:p>
                    <a:p>
                      <a:r>
                        <a:rPr lang="en-US" sz="1600" baseline="0" dirty="0"/>
                        <a:t>The Head of Safeguarding Adults contributed to the series of Lunch and Learn events </a:t>
                      </a:r>
                      <a:r>
                        <a:rPr lang="en-US" sz="1600" baseline="0" dirty="0" err="1"/>
                        <a:t>organised</a:t>
                      </a:r>
                      <a:r>
                        <a:rPr lang="en-US" sz="1600" baseline="0" dirty="0"/>
                        <a:t> by Halton Safeguarding Adults Board</a:t>
                      </a:r>
                      <a:endParaRPr lang="en-GB" sz="1600" dirty="0"/>
                    </a:p>
                  </a:txBody>
                  <a:tcPr/>
                </a:tc>
                <a:tc>
                  <a:txBody>
                    <a:bodyPr/>
                    <a:lstStyle/>
                    <a:p>
                      <a:endParaRPr lang="en-GB" sz="1600" dirty="0"/>
                    </a:p>
                  </a:txBody>
                  <a:tcPr/>
                </a:tc>
                <a:extLst>
                  <a:ext uri="{0D108BD9-81ED-4DB2-BD59-A6C34878D82A}">
                    <a16:rowId xmlns:a16="http://schemas.microsoft.com/office/drawing/2014/main" val="929427875"/>
                  </a:ext>
                </a:extLst>
              </a:tr>
            </a:tbl>
          </a:graphicData>
        </a:graphic>
      </p:graphicFrame>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3140162" y="2586116"/>
            <a:ext cx="2603934" cy="2274816"/>
          </a:xfrm>
          <a:prstGeom prst="rect">
            <a:avLst/>
          </a:prstGeom>
          <a:noFill/>
          <a:ln>
            <a:noFill/>
          </a:ln>
        </p:spPr>
      </p:pic>
    </p:spTree>
    <p:extLst>
      <p:ext uri="{BB962C8B-B14F-4D97-AF65-F5344CB8AC3E}">
        <p14:creationId xmlns:p14="http://schemas.microsoft.com/office/powerpoint/2010/main" val="2410912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27</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4109379631"/>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a:t>Bridgewater Community Healthcare </a:t>
                      </a:r>
                    </a:p>
                    <a:p>
                      <a:r>
                        <a:rPr lang="en-GB" dirty="0"/>
                        <a:t>Foundation</a:t>
                      </a:r>
                      <a:r>
                        <a:rPr lang="en-GB" baseline="0" dirty="0"/>
                        <a:t> </a:t>
                      </a:r>
                      <a:r>
                        <a:rPr lang="en-GB" dirty="0"/>
                        <a:t>Trust continued:</a:t>
                      </a:r>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pPr marL="0" indent="0">
                        <a:buFont typeface="Arial" panose="020B0604020202020204" pitchFamily="34" charset="0"/>
                        <a:buNone/>
                      </a:pPr>
                      <a:r>
                        <a:rPr lang="en-US" sz="1600" b="0" i="0" baseline="0" dirty="0"/>
                        <a:t>roles is enabling a similar restorative-focused opportunities to be brought to other clinical staff.</a:t>
                      </a:r>
                    </a:p>
                    <a:p>
                      <a:pPr marL="0" indent="0">
                        <a:buFont typeface="Arial" panose="020B0604020202020204" pitchFamily="34" charset="0"/>
                        <a:buNone/>
                      </a:pPr>
                      <a:endParaRPr lang="en-US" sz="1600" b="0" i="0" baseline="0" dirty="0"/>
                    </a:p>
                    <a:p>
                      <a:pPr marL="0" indent="0">
                        <a:buFont typeface="Arial" panose="020B0604020202020204" pitchFamily="34" charset="0"/>
                        <a:buNone/>
                      </a:pPr>
                      <a:r>
                        <a:rPr lang="en-US" sz="1600" b="1" i="0" u="sng" baseline="0" dirty="0"/>
                        <a:t>Learning Disabilities</a:t>
                      </a:r>
                    </a:p>
                    <a:p>
                      <a:pPr marL="0" indent="0">
                        <a:buFont typeface="Arial" panose="020B0604020202020204" pitchFamily="34" charset="0"/>
                        <a:buNone/>
                      </a:pPr>
                      <a:r>
                        <a:rPr lang="en-US" sz="1600" b="0" i="0" u="none" baseline="0" dirty="0"/>
                        <a:t>The Safeguarding Adults Team are engaged with groups set up to improve the care of people with a learning disability:</a:t>
                      </a:r>
                    </a:p>
                    <a:p>
                      <a:pPr marL="0" indent="0">
                        <a:buFont typeface="Arial" panose="020B0604020202020204" pitchFamily="34" charset="0"/>
                        <a:buNone/>
                      </a:pPr>
                      <a:endParaRPr lang="en-US" sz="1600" b="0" i="0" u="none" baseline="0" dirty="0"/>
                    </a:p>
                    <a:p>
                      <a:pPr marL="285750" indent="-285750">
                        <a:buFont typeface="Arial" panose="020B0604020202020204" pitchFamily="34" charset="0"/>
                        <a:buChar char="•"/>
                      </a:pPr>
                      <a:r>
                        <a:rPr lang="en-US" sz="1600" b="0" i="0" u="none" baseline="0" dirty="0"/>
                        <a:t>The Head of Safeguarding Adults represented the Trust at the multi-agency Learning Disability Standards Group</a:t>
                      </a:r>
                    </a:p>
                    <a:p>
                      <a:pPr marL="285750" indent="-285750">
                        <a:buFont typeface="Arial" panose="020B0604020202020204" pitchFamily="34" charset="0"/>
                        <a:buChar char="•"/>
                      </a:pPr>
                      <a:r>
                        <a:rPr lang="en-US" sz="1600" b="0" i="0" u="none" baseline="0" dirty="0"/>
                        <a:t>The Head of Safeguarding and Safeguarding Specialist Nurse support the Trust’s Learning Disability Improvement Group.  This is chaired by the Halton Borough Council Director and has dedicated specialist support of one day a week to the groups work plan from the Specialist Nurse Safeguarding Adults</a:t>
                      </a:r>
                    </a:p>
                    <a:p>
                      <a:pPr marL="285750" indent="-285750">
                        <a:buFont typeface="Arial" panose="020B0604020202020204" pitchFamily="34" charset="0"/>
                        <a:buChar char="•"/>
                      </a:pPr>
                      <a:r>
                        <a:rPr lang="en-US" sz="1600" b="0" i="0" u="none" baseline="0" dirty="0"/>
                        <a:t>The Specialist Nurse has continued work to roll out Trust Best Practice Guidelines to clinical teams</a:t>
                      </a:r>
                    </a:p>
                    <a:p>
                      <a:pPr marL="285750" indent="-285750">
                        <a:buFont typeface="Arial" panose="020B0604020202020204" pitchFamily="34" charset="0"/>
                        <a:buChar char="•"/>
                      </a:pPr>
                      <a:endParaRPr lang="en-US" sz="1600" b="0" i="0" u="none" baseline="0" dirty="0"/>
                    </a:p>
                    <a:p>
                      <a:pPr marL="0" indent="0">
                        <a:buFont typeface="Arial" panose="020B0604020202020204" pitchFamily="34" charset="0"/>
                        <a:buNone/>
                      </a:pPr>
                      <a:r>
                        <a:rPr lang="en-US" sz="1600" b="1" i="0" u="sng" baseline="0" dirty="0"/>
                        <a:t>Mental Capacity Act</a:t>
                      </a:r>
                    </a:p>
                    <a:p>
                      <a:pPr marL="0" indent="0">
                        <a:buFont typeface="Arial" panose="020B0604020202020204" pitchFamily="34" charset="0"/>
                        <a:buNone/>
                      </a:pPr>
                      <a:r>
                        <a:rPr lang="en-US" sz="1600" b="0" i="0" u="none" baseline="0" dirty="0"/>
                        <a:t>Audit of MCA assessments was completed in Quarter 4 2021-22.  Work related to this audit focused on identifying the key “relevant </a:t>
                      </a:r>
                    </a:p>
                  </a:txBody>
                  <a:tcPr/>
                </a:tc>
                <a:tc>
                  <a:txBody>
                    <a:bodyPr/>
                    <a:lstStyle/>
                    <a:p>
                      <a:pPr marL="0" indent="0">
                        <a:buFont typeface="Arial" panose="020B0604020202020204" pitchFamily="34" charset="0"/>
                        <a:buNone/>
                      </a:pPr>
                      <a:r>
                        <a:rPr lang="en-US" sz="1600" b="0" baseline="0" dirty="0"/>
                        <a:t>Information” needed for common assessments including:</a:t>
                      </a:r>
                    </a:p>
                    <a:p>
                      <a:pPr marL="285750" indent="-285750">
                        <a:buFont typeface="Arial" panose="020B0604020202020204" pitchFamily="34" charset="0"/>
                        <a:buChar char="•"/>
                      </a:pPr>
                      <a:r>
                        <a:rPr lang="en-US" sz="1600" b="0" baseline="0" dirty="0" err="1"/>
                        <a:t>Catheterisation</a:t>
                      </a:r>
                      <a:endParaRPr lang="en-US" sz="1600" b="0" baseline="0" dirty="0"/>
                    </a:p>
                    <a:p>
                      <a:pPr marL="285750" indent="-285750">
                        <a:buFont typeface="Arial" panose="020B0604020202020204" pitchFamily="34" charset="0"/>
                        <a:buChar char="•"/>
                      </a:pPr>
                      <a:r>
                        <a:rPr lang="en-US" sz="1600" b="0" baseline="0" dirty="0" err="1"/>
                        <a:t>Clexane</a:t>
                      </a:r>
                      <a:r>
                        <a:rPr lang="en-US" sz="1600" b="0" baseline="0" dirty="0"/>
                        <a:t> administration</a:t>
                      </a:r>
                    </a:p>
                    <a:p>
                      <a:pPr marL="285750" indent="-285750">
                        <a:buFont typeface="Arial" panose="020B0604020202020204" pitchFamily="34" charset="0"/>
                        <a:buChar char="•"/>
                      </a:pPr>
                      <a:r>
                        <a:rPr lang="en-US" sz="1600" b="0" baseline="0" dirty="0"/>
                        <a:t>Pressure Ulcer Prevention</a:t>
                      </a:r>
                    </a:p>
                    <a:p>
                      <a:pPr marL="285750" indent="-285750">
                        <a:buFont typeface="Arial" panose="020B0604020202020204" pitchFamily="34" charset="0"/>
                        <a:buChar char="•"/>
                      </a:pPr>
                      <a:r>
                        <a:rPr lang="en-US" sz="1600" b="0" baseline="0" dirty="0"/>
                        <a:t>Pressure Ulcer Treatment</a:t>
                      </a:r>
                    </a:p>
                    <a:p>
                      <a:pPr marL="285750" indent="-285750">
                        <a:buFont typeface="Arial" panose="020B0604020202020204" pitchFamily="34" charset="0"/>
                        <a:buChar char="•"/>
                      </a:pPr>
                      <a:r>
                        <a:rPr lang="en-US" sz="1600" b="0" baseline="0" dirty="0"/>
                        <a:t>Having Care</a:t>
                      </a:r>
                    </a:p>
                    <a:p>
                      <a:pPr marL="285750" indent="-285750">
                        <a:buFont typeface="Arial" panose="020B0604020202020204" pitchFamily="34" charset="0"/>
                        <a:buChar char="•"/>
                      </a:pPr>
                      <a:r>
                        <a:rPr lang="en-US" sz="1600" b="0" baseline="0" dirty="0"/>
                        <a:t>Phlebotomy</a:t>
                      </a:r>
                    </a:p>
                    <a:p>
                      <a:pPr marL="285750" indent="-285750">
                        <a:buFont typeface="Arial" panose="020B0604020202020204" pitchFamily="34" charset="0"/>
                        <a:buChar char="•"/>
                      </a:pPr>
                      <a:endParaRPr lang="en-US" sz="1600" b="0" baseline="0" dirty="0"/>
                    </a:p>
                    <a:p>
                      <a:pPr marL="0" indent="0">
                        <a:buFont typeface="Arial" panose="020B0604020202020204" pitchFamily="34" charset="0"/>
                        <a:buNone/>
                      </a:pPr>
                      <a:r>
                        <a:rPr lang="en-US" sz="1600" b="0" baseline="0" dirty="0"/>
                        <a:t>The Safeguarding Adult Team have worked with clinicians to draft learning resources based around key “relevant information” for specific decisions that are used in supervision with clinical teams.</a:t>
                      </a:r>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sp>
        <p:nvSpPr>
          <p:cNvPr id="10" name="Slide Number Placeholder 7"/>
          <p:cNvSpPr txBox="1">
            <a:spLocks/>
          </p:cNvSpPr>
          <p:nvPr/>
        </p:nvSpPr>
        <p:spPr>
          <a:xfrm>
            <a:off x="11717384" y="6943223"/>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27</a:t>
            </a:fld>
            <a:endParaRPr lang="en-GB" dirty="0"/>
          </a:p>
        </p:txBody>
      </p:sp>
      <p:pic>
        <p:nvPicPr>
          <p:cNvPr id="12" name="Picture 11"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9235441" y="5165605"/>
            <a:ext cx="2751512" cy="1517827"/>
          </a:xfrm>
          <a:prstGeom prst="rect">
            <a:avLst/>
          </a:prstGeom>
          <a:noFill/>
          <a:ln>
            <a:noFill/>
          </a:ln>
        </p:spPr>
      </p:pic>
    </p:spTree>
    <p:extLst>
      <p:ext uri="{BB962C8B-B14F-4D97-AF65-F5344CB8AC3E}">
        <p14:creationId xmlns:p14="http://schemas.microsoft.com/office/powerpoint/2010/main" val="3381327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28</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705460818"/>
              </p:ext>
            </p:extLst>
          </p:nvPr>
        </p:nvGraphicFramePr>
        <p:xfrm>
          <a:off x="0" y="1179980"/>
          <a:ext cx="12192004" cy="5827229"/>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71309">
                <a:tc>
                  <a:txBody>
                    <a:bodyPr/>
                    <a:lstStyle/>
                    <a:p>
                      <a:r>
                        <a:rPr lang="en-GB" dirty="0" err="1"/>
                        <a:t>Healthwatch</a:t>
                      </a:r>
                      <a:r>
                        <a:rPr lang="en-GB" baseline="0" dirty="0"/>
                        <a:t> </a:t>
                      </a:r>
                      <a:r>
                        <a:rPr lang="en-GB" baseline="0" dirty="0" err="1"/>
                        <a:t>Halton</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398785">
                <a:tc>
                  <a:txBody>
                    <a:bodyPr/>
                    <a:lstStyle/>
                    <a:p>
                      <a:r>
                        <a:rPr lang="en-US" sz="1600" b="1" baseline="0" dirty="0"/>
                        <a:t>Quality Assurance:</a:t>
                      </a:r>
                    </a:p>
                    <a:p>
                      <a:r>
                        <a:rPr lang="en-US" sz="1600" baseline="0" dirty="0" err="1"/>
                        <a:t>Healthwatch</a:t>
                      </a:r>
                      <a:r>
                        <a:rPr lang="en-US" sz="1600" baseline="0" dirty="0"/>
                        <a:t> Halton has adopted the new </a:t>
                      </a:r>
                      <a:r>
                        <a:rPr lang="en-US" sz="1600" baseline="0" dirty="0" err="1"/>
                        <a:t>Healthwatch</a:t>
                      </a:r>
                      <a:r>
                        <a:rPr lang="en-US" sz="1600" baseline="0" dirty="0"/>
                        <a:t> England Quality Framework and introduced a new system for recording and monitoring the public feedback we receive on local health and care services.  As part of this we have added additional safeguarding monitoring, with all public feedback  being reviewed to highlight any safeguarding concerns.</a:t>
                      </a:r>
                    </a:p>
                    <a:p>
                      <a:endParaRPr lang="en-US" sz="1600" baseline="0" dirty="0"/>
                    </a:p>
                    <a:p>
                      <a:r>
                        <a:rPr lang="en-US" sz="1600" baseline="0" dirty="0"/>
                        <a:t>We continue to have representation at various stakeholder meetings which allows for regular sharing of information.</a:t>
                      </a:r>
                    </a:p>
                    <a:p>
                      <a:endParaRPr lang="en-US" sz="1600" baseline="0" dirty="0"/>
                    </a:p>
                    <a:p>
                      <a:r>
                        <a:rPr lang="en-US" sz="1600" b="1" baseline="0" dirty="0"/>
                        <a:t>Co-Production &amp;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t>Our Advocacy Hub Team Lead attends monthly safeguarding meetings at Gateway Recovery Hospital with external parties such as the Safeguarding Team and the Police.  From this we now receive updates from the Safeguarding Team to advise of safeguarding enquiries and this allows for any enquiries not received from the hospital.  We also attend the Mental Health Law Governance Group from </a:t>
                      </a:r>
                      <a:r>
                        <a:rPr lang="en-US" sz="1600" b="0" baseline="0" dirty="0" err="1"/>
                        <a:t>Merseycare</a:t>
                      </a:r>
                      <a:r>
                        <a:rPr lang="en-US" sz="1600" b="0" baseline="0" dirty="0"/>
                        <a:t> and support the service with issues with the Brooker Centre.  From this the Halton Advocacy Service are providing information to update the NICE guidelines for adults receiving advocacy support. </a:t>
                      </a:r>
                      <a:endParaRPr lang="en-US" sz="1600" dirty="0"/>
                    </a:p>
                    <a:p>
                      <a:endParaRPr lang="en-GB" sz="1600" baseline="0" dirty="0"/>
                    </a:p>
                    <a:p>
                      <a:endParaRPr lang="en-GB" sz="1600" baseline="0" dirty="0"/>
                    </a:p>
                  </a:txBody>
                  <a:tcPr/>
                </a:tc>
                <a:tc>
                  <a:txBody>
                    <a:bodyPr/>
                    <a:lstStyle/>
                    <a:p>
                      <a:r>
                        <a:rPr lang="en-US" sz="1600" dirty="0"/>
                        <a:t>At public outreach sessions we continue to raise awareness of the</a:t>
                      </a:r>
                      <a:r>
                        <a:rPr lang="en-US" sz="1600" baseline="0" dirty="0"/>
                        <a:t> role the public can play in safeguarding.  Joint sessions have been held with Halton </a:t>
                      </a:r>
                      <a:r>
                        <a:rPr lang="en-US" sz="1600" baseline="0" dirty="0" err="1"/>
                        <a:t>Carers</a:t>
                      </a:r>
                      <a:r>
                        <a:rPr lang="en-US" sz="1600" baseline="0" dirty="0"/>
                        <a:t> Centre and Widnes &amp; Runcorn Cancer Support.  We work with local NHS Trusts to carry out “Listening Events” to gather the public views on services and highlight any issues, including safeguarding.  We’ve held regular sessions with local veterans and local asylum support groups, we’ve also set up regular drop-in sessions for the local </a:t>
                      </a:r>
                      <a:r>
                        <a:rPr lang="en-US" sz="1600" baseline="0" dirty="0" err="1"/>
                        <a:t>Traveller</a:t>
                      </a:r>
                      <a:r>
                        <a:rPr lang="en-US" sz="1600" baseline="0" dirty="0"/>
                        <a:t> community.</a:t>
                      </a:r>
                    </a:p>
                    <a:p>
                      <a:endParaRPr lang="en-US" sz="1600" baseline="0" dirty="0"/>
                    </a:p>
                    <a:p>
                      <a:r>
                        <a:rPr lang="en-US" sz="1600" baseline="0" dirty="0"/>
                        <a:t>In November, we joined with partners to raise awareness of safeguarding during National Safeguarding Adults Awareness Week 2022.  One of the main concerns raised with us this year was lack of access to NHS Dental Treatment.  We’ve worked closely with NHS England to help a number of vulnerable local residents with severe oral health problems to access treatment at NHS dentists.</a:t>
                      </a:r>
                      <a:endParaRPr lang="en-GB" sz="1600" dirty="0"/>
                    </a:p>
                    <a:p>
                      <a:endParaRPr lang="en-GB" sz="1600" dirty="0"/>
                    </a:p>
                  </a:txBody>
                  <a:tcPr/>
                </a:tc>
                <a:extLst>
                  <a:ext uri="{0D108BD9-81ED-4DB2-BD59-A6C34878D82A}">
                    <a16:rowId xmlns:a16="http://schemas.microsoft.com/office/drawing/2014/main" val="973717690"/>
                  </a:ext>
                </a:extLst>
              </a:tr>
            </a:tbl>
          </a:graphicData>
        </a:graphic>
      </p:graphicFrame>
      <p:pic>
        <p:nvPicPr>
          <p:cNvPr id="12" name="Picture 11" descr="\\halton.gov.uk\1\FR\MP\prycek\My Documents\My Pictures\healthwatch halton.png"/>
          <p:cNvPicPr/>
          <p:nvPr/>
        </p:nvPicPr>
        <p:blipFill>
          <a:blip r:embed="rId4">
            <a:extLst>
              <a:ext uri="{28A0092B-C50C-407E-A947-70E740481C1C}">
                <a14:useLocalDpi xmlns:a14="http://schemas.microsoft.com/office/drawing/2010/main" val="0"/>
              </a:ext>
            </a:extLst>
          </a:blip>
          <a:srcRect/>
          <a:stretch>
            <a:fillRect/>
          </a:stretch>
        </p:blipFill>
        <p:spPr bwMode="auto">
          <a:xfrm>
            <a:off x="4749705" y="1087906"/>
            <a:ext cx="1346293" cy="492700"/>
          </a:xfrm>
          <a:prstGeom prst="rect">
            <a:avLst/>
          </a:prstGeom>
          <a:noFill/>
          <a:ln>
            <a:noFill/>
          </a:ln>
        </p:spPr>
      </p:pic>
      <p:sp>
        <p:nvSpPr>
          <p:cNvPr id="7" name="Slide Number Placeholder 7"/>
          <p:cNvSpPr txBox="1">
            <a:spLocks/>
          </p:cNvSpPr>
          <p:nvPr/>
        </p:nvSpPr>
        <p:spPr>
          <a:xfrm>
            <a:off x="11480076" y="6570617"/>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28</a:t>
            </a:fld>
            <a:endParaRPr lang="en-GB" dirty="0"/>
          </a:p>
        </p:txBody>
      </p:sp>
    </p:spTree>
    <p:extLst>
      <p:ext uri="{BB962C8B-B14F-4D97-AF65-F5344CB8AC3E}">
        <p14:creationId xmlns:p14="http://schemas.microsoft.com/office/powerpoint/2010/main" val="1236248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29</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3033798367"/>
              </p:ext>
            </p:extLst>
          </p:nvPr>
        </p:nvGraphicFramePr>
        <p:xfrm>
          <a:off x="-4" y="1189355"/>
          <a:ext cx="12192004" cy="568386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51171">
                <a:tc>
                  <a:txBody>
                    <a:bodyPr/>
                    <a:lstStyle/>
                    <a:p>
                      <a:r>
                        <a:rPr lang="en-GB" dirty="0" err="1"/>
                        <a:t>Healthwatch</a:t>
                      </a:r>
                      <a:r>
                        <a:rPr lang="en-GB" baseline="0" dirty="0"/>
                        <a:t> </a:t>
                      </a:r>
                      <a:r>
                        <a:rPr lang="en-GB" baseline="0" dirty="0" err="1"/>
                        <a:t>Halton</a:t>
                      </a:r>
                      <a:r>
                        <a:rPr lang="en-GB" baseline="0" dirty="0"/>
                        <a:t> continued:</a:t>
                      </a:r>
                      <a:endParaRPr lang="en-GB" dirty="0"/>
                    </a:p>
                  </a:txBody>
                  <a:tcPr/>
                </a:tc>
                <a:tc>
                  <a:txBody>
                    <a:bodyPr/>
                    <a:lstStyle/>
                    <a:p>
                      <a:endParaRPr lang="en-GB"/>
                    </a:p>
                  </a:txBody>
                  <a:tcPr/>
                </a:tc>
                <a:extLst>
                  <a:ext uri="{0D108BD9-81ED-4DB2-BD59-A6C34878D82A}">
                    <a16:rowId xmlns:a16="http://schemas.microsoft.com/office/drawing/2014/main" val="2291512387"/>
                  </a:ext>
                </a:extLst>
              </a:tr>
              <a:tr h="5318108">
                <a:tc>
                  <a:txBody>
                    <a:bodyPr/>
                    <a:lstStyle/>
                    <a:p>
                      <a:r>
                        <a:rPr lang="en-US" sz="1600" b="1" baseline="0" dirty="0"/>
                        <a:t>Learning &amp; Professional Development:</a:t>
                      </a:r>
                      <a:endParaRPr lang="en-GB" sz="1600" b="1" baseline="0" dirty="0"/>
                    </a:p>
                    <a:p>
                      <a:r>
                        <a:rPr lang="en-US" sz="1600" b="0" baseline="0" dirty="0"/>
                        <a:t>All </a:t>
                      </a:r>
                      <a:r>
                        <a:rPr lang="en-US" sz="1600" b="0" baseline="0" dirty="0" err="1"/>
                        <a:t>Healthwatch</a:t>
                      </a:r>
                      <a:r>
                        <a:rPr lang="en-US" sz="1600" b="0" baseline="0" dirty="0"/>
                        <a:t> Halton staff and board members undertake a wide range of online e-learning sessions in subjects such as Level 2 Adult and Child Safeguarding.  In addition, our Advocacy Hub team are currently undertaking advocacy qualifications across different elements of the statutory services </a:t>
                      </a:r>
                      <a:r>
                        <a:rPr lang="en-US" sz="1600" b="0" baseline="0" dirty="0" err="1"/>
                        <a:t>Healthwatch</a:t>
                      </a:r>
                      <a:r>
                        <a:rPr lang="en-US" sz="1600" b="0" baseline="0" dirty="0"/>
                        <a:t> Halton provides.  The aim is for all advocates to be qualified across all areas of the statutory services we provide.</a:t>
                      </a:r>
                    </a:p>
                    <a:p>
                      <a:endParaRPr lang="en-US" sz="1600" b="0" baseline="0" dirty="0"/>
                    </a:p>
                    <a:p>
                      <a:r>
                        <a:rPr lang="en-US" sz="1600" b="0" baseline="0" dirty="0"/>
                        <a:t>Training for all advocates has been through extensive online Flick training platform.  </a:t>
                      </a:r>
                      <a:r>
                        <a:rPr lang="en-US" sz="1600" b="0" baseline="0" dirty="0" err="1"/>
                        <a:t>Specialised</a:t>
                      </a:r>
                      <a:r>
                        <a:rPr lang="en-US" sz="1600" b="0" baseline="0" dirty="0"/>
                        <a:t> training in Mental Capacity Law when undertaking S21A challenges to the Court of Protection has also taken place.</a:t>
                      </a:r>
                    </a:p>
                    <a:p>
                      <a:endParaRPr lang="en-US" sz="1600" b="0" baseline="0" dirty="0"/>
                    </a:p>
                    <a:p>
                      <a:r>
                        <a:rPr lang="en-US" sz="1600" b="0" baseline="0" dirty="0"/>
                        <a:t>Online training has been undertaken by all advocates provided by </a:t>
                      </a:r>
                      <a:r>
                        <a:rPr lang="en-US" sz="1600" b="0" baseline="0" dirty="0" err="1"/>
                        <a:t>Blackbelt</a:t>
                      </a:r>
                      <a:r>
                        <a:rPr lang="en-US" sz="1600" b="0" baseline="0" dirty="0"/>
                        <a:t> advocacy training services including relevant topics of statutory support including safeguarding, case law, supporting mental health in secure settings, when to support a S21A challenge.</a:t>
                      </a:r>
                    </a:p>
                  </a:txBody>
                  <a:tcPr/>
                </a:tc>
                <a:tc>
                  <a:txBody>
                    <a:bodyPr/>
                    <a:lstStyle/>
                    <a:p>
                      <a:r>
                        <a:rPr lang="en-US" sz="1600" b="1" dirty="0" err="1"/>
                        <a:t>Organisational</a:t>
                      </a:r>
                      <a:r>
                        <a:rPr lang="en-US" sz="1600" b="1" dirty="0"/>
                        <a:t> Activity:</a:t>
                      </a:r>
                    </a:p>
                    <a:p>
                      <a:r>
                        <a:rPr lang="en-US" sz="1600" b="0" dirty="0"/>
                        <a:t>During</a:t>
                      </a:r>
                      <a:r>
                        <a:rPr lang="en-US" sz="1600" b="0" baseline="0" dirty="0"/>
                        <a:t> the past year </a:t>
                      </a:r>
                      <a:r>
                        <a:rPr lang="en-US" sz="1600" b="0" baseline="0" dirty="0" err="1"/>
                        <a:t>Healthwatch</a:t>
                      </a:r>
                      <a:r>
                        <a:rPr lang="en-US" sz="1600" b="0" baseline="0" dirty="0"/>
                        <a:t> </a:t>
                      </a:r>
                      <a:r>
                        <a:rPr lang="en-US" sz="1600" b="0" baseline="0" dirty="0" err="1"/>
                        <a:t>Halton’s</a:t>
                      </a:r>
                      <a:r>
                        <a:rPr lang="en-US" sz="1600" b="0" baseline="0" dirty="0"/>
                        <a:t> Advocacy Hub has supported more then 259 IMHA patients at the Gateway Recovery Centre and the Brooker Centre.</a:t>
                      </a:r>
                    </a:p>
                    <a:p>
                      <a:r>
                        <a:rPr lang="en-US" sz="1600" b="0" baseline="0" dirty="0"/>
                        <a:t>The team support ongoing autistic and learning difficulty patients primarily each week and support extra meetings and assessments for these patients.  The team responded to approximately 70 seclusion/safeguarding related issues across the statutory services.  The main response for safeguarding is via Care Act referrals but we have also supported safeguarding concerns within the hospitals and work closely with the Safeguarding Team in ensuring standards at Gateway Recovery Centre and with Mersey Care NHS for the Brooker Centre.</a:t>
                      </a:r>
                      <a:endParaRPr lang="en-GB" sz="1600" b="0" dirty="0"/>
                    </a:p>
                    <a:p>
                      <a:endParaRPr lang="en-US" dirty="0"/>
                    </a:p>
                    <a:p>
                      <a:r>
                        <a:rPr lang="en-US" sz="1600" dirty="0"/>
                        <a:t>Our</a:t>
                      </a:r>
                      <a:r>
                        <a:rPr lang="en-US" sz="1600" baseline="0" dirty="0"/>
                        <a:t> advocacy team have been instrumental in providing/promoting the IMHA advocacy service in two hospitals covering eight wards and units when receiving referrals from the hospitals but also provides extra support promoting further safeguards by visiting both hospitals each week, to allow self-referral of patients or to identify any patients not referred to the service.</a:t>
                      </a:r>
                      <a:endParaRPr lang="en-US" sz="1600" dirty="0"/>
                    </a:p>
                  </a:txBody>
                  <a:tcPr/>
                </a:tc>
                <a:extLst>
                  <a:ext uri="{0D108BD9-81ED-4DB2-BD59-A6C34878D82A}">
                    <a16:rowId xmlns:a16="http://schemas.microsoft.com/office/drawing/2014/main" val="973717690"/>
                  </a:ext>
                </a:extLst>
              </a:tr>
            </a:tbl>
          </a:graphicData>
        </a:graphic>
      </p:graphicFrame>
      <p:sp>
        <p:nvSpPr>
          <p:cNvPr id="7" name="Slide Number Placeholder 7"/>
          <p:cNvSpPr txBox="1">
            <a:spLocks/>
          </p:cNvSpPr>
          <p:nvPr/>
        </p:nvSpPr>
        <p:spPr>
          <a:xfrm>
            <a:off x="11597642" y="6473091"/>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29</a:t>
            </a:fld>
            <a:endParaRPr lang="en-GB" dirty="0"/>
          </a:p>
        </p:txBody>
      </p:sp>
    </p:spTree>
    <p:extLst>
      <p:ext uri="{BB962C8B-B14F-4D97-AF65-F5344CB8AC3E}">
        <p14:creationId xmlns:p14="http://schemas.microsoft.com/office/powerpoint/2010/main" val="32927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Message from the Chair </a:t>
            </a:r>
          </a:p>
        </p:txBody>
      </p:sp>
      <p:sp>
        <p:nvSpPr>
          <p:cNvPr id="5" name="Content Placeholder 4"/>
          <p:cNvSpPr>
            <a:spLocks noGrp="1"/>
          </p:cNvSpPr>
          <p:nvPr>
            <p:ph sz="half" idx="1"/>
          </p:nvPr>
        </p:nvSpPr>
        <p:spPr>
          <a:xfrm>
            <a:off x="838200" y="1189354"/>
            <a:ext cx="5181600" cy="5668645"/>
          </a:xfrm>
        </p:spPr>
        <p:txBody>
          <a:bodyPr>
            <a:normAutofit/>
          </a:bodyPr>
          <a:lstStyle/>
          <a:p>
            <a:pPr marL="0" indent="0" algn="just">
              <a:buNone/>
            </a:pPr>
            <a:r>
              <a:rPr lang="en-GB" sz="1800" dirty="0">
                <a:ln w="0"/>
                <a:effectLst>
                  <a:outerShdw blurRad="38100" dist="19050" dir="2700000" algn="tl" rotWithShape="0">
                    <a:schemeClr val="dk1">
                      <a:alpha val="40000"/>
                    </a:schemeClr>
                  </a:outerShdw>
                </a:effectLst>
              </a:rPr>
              <a:t>I am very pleased to present the annual report of Halton Safeguarding Adult Board for 2022/23.  The report is an opportunity to share the work of the Board more widely and it provides an overview of the progress and achievements made during this 12 month period which I hope you will find informative and useful.</a:t>
            </a:r>
          </a:p>
          <a:p>
            <a:pPr marL="0" indent="0" algn="just">
              <a:buNone/>
            </a:pPr>
            <a:r>
              <a:rPr lang="en-GB" sz="1800" dirty="0">
                <a:ln w="0"/>
                <a:effectLst>
                  <a:outerShdw blurRad="38100" dist="19050" dir="2700000" algn="tl" rotWithShape="0">
                    <a:schemeClr val="dk1">
                      <a:alpha val="40000"/>
                    </a:schemeClr>
                  </a:outerShdw>
                </a:effectLst>
              </a:rPr>
              <a:t>During this year we have continued to work closely with partner agencies to ensure that safeguarding adults remained at the top of our agendas.  We remain committed to ensuring that safeguarding is “Everyone’s Business” across Halton.</a:t>
            </a:r>
          </a:p>
          <a:p>
            <a:pPr marL="0" indent="0" algn="just">
              <a:buNone/>
            </a:pPr>
            <a:r>
              <a:rPr lang="en-GB" sz="1800" dirty="0">
                <a:ln w="0"/>
                <a:effectLst>
                  <a:outerShdw blurRad="38100" dist="19050" dir="2700000" algn="tl" rotWithShape="0">
                    <a:schemeClr val="dk1">
                      <a:alpha val="40000"/>
                    </a:schemeClr>
                  </a:outerShdw>
                </a:effectLst>
              </a:rPr>
              <a:t>The context of our work over the next year will be to continue to strengthen our commitment in achieving the statutory functions of the Board, as well as focusing on our local priorities through the work of the Board and its sub groups.</a:t>
            </a:r>
          </a:p>
          <a:p>
            <a:pPr marL="0" indent="0" algn="just">
              <a:buNone/>
            </a:pPr>
            <a:r>
              <a:rPr lang="en-GB" sz="1800" dirty="0">
                <a:ln w="0"/>
                <a:effectLst>
                  <a:outerShdw blurRad="38100" dist="19050" dir="2700000" algn="tl" rotWithShape="0">
                    <a:schemeClr val="dk1">
                      <a:alpha val="40000"/>
                    </a:schemeClr>
                  </a:outerShdw>
                </a:effectLst>
              </a:rPr>
              <a:t>Finally I would like to extend my thanks to all those who continue to  work hard to support the Board and their continued commitment and focus on safeguarding</a:t>
            </a:r>
          </a:p>
        </p:txBody>
      </p:sp>
      <p:sp>
        <p:nvSpPr>
          <p:cNvPr id="6" name="Content Placeholder 5"/>
          <p:cNvSpPr>
            <a:spLocks noGrp="1"/>
          </p:cNvSpPr>
          <p:nvPr>
            <p:ph sz="half" idx="2"/>
          </p:nvPr>
        </p:nvSpPr>
        <p:spPr>
          <a:xfrm>
            <a:off x="6172200" y="1189354"/>
            <a:ext cx="5181600" cy="5668645"/>
          </a:xfrm>
        </p:spPr>
        <p:txBody>
          <a:bodyPr>
            <a:normAutofit/>
          </a:bodyPr>
          <a:lstStyle/>
          <a:p>
            <a:pPr marL="0" indent="0">
              <a:buNone/>
            </a:pPr>
            <a:r>
              <a:rPr lang="en-GB" sz="1800" dirty="0">
                <a:ln w="0"/>
                <a:effectLst>
                  <a:outerShdw blurRad="38100" dist="19050" dir="2700000" algn="tl" rotWithShape="0">
                    <a:schemeClr val="dk1">
                      <a:alpha val="40000"/>
                    </a:schemeClr>
                  </a:outerShdw>
                </a:effectLst>
              </a:rPr>
              <a:t>Adults in Halton.  By working together, we can continue to improve the lives and outcomes of many of our vulnerable residents.</a:t>
            </a:r>
          </a:p>
          <a:p>
            <a:pPr marL="0" indent="0">
              <a:buNone/>
            </a:pPr>
            <a:r>
              <a:rPr lang="en-GB" sz="1800" dirty="0">
                <a:ln w="0"/>
                <a:effectLst>
                  <a:outerShdw blurRad="38100" dist="19050" dir="2700000" algn="tl" rotWithShape="0">
                    <a:schemeClr val="dk1">
                      <a:alpha val="40000"/>
                    </a:schemeClr>
                  </a:outerShdw>
                </a:effectLst>
              </a:rPr>
              <a:t>I look forward to working with you all again this year.</a:t>
            </a:r>
            <a:r>
              <a:rPr lang="en-GB" sz="1800" dirty="0"/>
              <a:t>		</a:t>
            </a:r>
          </a:p>
          <a:p>
            <a:pPr marL="0" indent="0">
              <a:buNone/>
            </a:pPr>
            <a:endParaRPr lang="en-GB" sz="1800" dirty="0"/>
          </a:p>
          <a:p>
            <a:pPr marL="0" indent="0" algn="r">
              <a:buNone/>
            </a:pPr>
            <a:endParaRPr lang="en-GB" sz="1800" dirty="0"/>
          </a:p>
          <a:p>
            <a:pPr marL="0" indent="0" algn="r">
              <a:buNone/>
            </a:pPr>
            <a:endParaRPr lang="en-GB" sz="1800" dirty="0"/>
          </a:p>
          <a:p>
            <a:pPr marL="0" indent="0" algn="r">
              <a:buNone/>
            </a:pPr>
            <a:r>
              <a:rPr lang="en-GB" sz="1800" b="1" dirty="0"/>
              <a:t>Sue Wallace-Bonner</a:t>
            </a:r>
          </a:p>
          <a:p>
            <a:pPr marL="0" indent="0" algn="r">
              <a:buNone/>
            </a:pPr>
            <a:r>
              <a:rPr lang="en-GB" sz="1800" b="1" dirty="0"/>
              <a:t>	    Executive Director, Adults                               Directorate Halton Borough Council</a:t>
            </a: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4415" y="2751318"/>
            <a:ext cx="1179059" cy="1637802"/>
          </a:xfrm>
          <a:prstGeom prst="rect">
            <a:avLst/>
          </a:prstGeom>
          <a:noFill/>
          <a:ln>
            <a:noFill/>
          </a:ln>
        </p:spPr>
      </p:pic>
      <p:sp>
        <p:nvSpPr>
          <p:cNvPr id="3" name="Slide Number Placeholder 2"/>
          <p:cNvSpPr>
            <a:spLocks noGrp="1"/>
          </p:cNvSpPr>
          <p:nvPr>
            <p:ph type="sldNum" sz="quarter" idx="12"/>
          </p:nvPr>
        </p:nvSpPr>
        <p:spPr/>
        <p:txBody>
          <a:bodyPr/>
          <a:lstStyle/>
          <a:p>
            <a:fld id="{41566EE9-8AAC-435E-8482-679E54AB45E0}" type="slidenum">
              <a:rPr lang="en-GB" smtClean="0"/>
              <a:t>3</a:t>
            </a:fld>
            <a:endParaRPr lang="en-GB" dirty="0"/>
          </a:p>
        </p:txBody>
      </p:sp>
    </p:spTree>
    <p:extLst>
      <p:ext uri="{BB962C8B-B14F-4D97-AF65-F5344CB8AC3E}">
        <p14:creationId xmlns:p14="http://schemas.microsoft.com/office/powerpoint/2010/main" val="2817583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30</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760379930"/>
              </p:ext>
            </p:extLst>
          </p:nvPr>
        </p:nvGraphicFramePr>
        <p:xfrm>
          <a:off x="-4" y="1189355"/>
          <a:ext cx="12192004" cy="568386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51171">
                <a:tc>
                  <a:txBody>
                    <a:bodyPr/>
                    <a:lstStyle/>
                    <a:p>
                      <a:r>
                        <a:rPr lang="en-GB" dirty="0" err="1"/>
                        <a:t>Healthwatch</a:t>
                      </a:r>
                      <a:r>
                        <a:rPr lang="en-GB" baseline="0" dirty="0"/>
                        <a:t> </a:t>
                      </a:r>
                      <a:r>
                        <a:rPr lang="en-GB" baseline="0" dirty="0" err="1"/>
                        <a:t>Halton</a:t>
                      </a:r>
                      <a:r>
                        <a:rPr lang="en-GB" baseline="0" dirty="0"/>
                        <a:t> continued:</a:t>
                      </a:r>
                      <a:endParaRPr lang="en-GB" dirty="0"/>
                    </a:p>
                  </a:txBody>
                  <a:tcPr/>
                </a:tc>
                <a:tc>
                  <a:txBody>
                    <a:bodyPr/>
                    <a:lstStyle/>
                    <a:p>
                      <a:endParaRPr lang="en-GB"/>
                    </a:p>
                  </a:txBody>
                  <a:tcPr/>
                </a:tc>
                <a:extLst>
                  <a:ext uri="{0D108BD9-81ED-4DB2-BD59-A6C34878D82A}">
                    <a16:rowId xmlns:a16="http://schemas.microsoft.com/office/drawing/2014/main" val="2291512387"/>
                  </a:ext>
                </a:extLst>
              </a:tr>
              <a:tr h="5318108">
                <a:tc>
                  <a:txBody>
                    <a:bodyPr/>
                    <a:lstStyle/>
                    <a:p>
                      <a:r>
                        <a:rPr lang="en-US" sz="1600" b="0" baseline="0" dirty="0"/>
                        <a:t>The team have supported 86 IMCA referrals, primarily serious medical treatment decisions and this increased significantly throughout the </a:t>
                      </a:r>
                      <a:r>
                        <a:rPr lang="en-US" sz="1600" b="0" baseline="0" dirty="0" err="1"/>
                        <a:t>Covid</a:t>
                      </a:r>
                      <a:r>
                        <a:rPr lang="en-US" sz="1600" b="0" baseline="0" dirty="0"/>
                        <a:t> period.  </a:t>
                      </a:r>
                    </a:p>
                    <a:p>
                      <a:endParaRPr lang="en-US" sz="1600" b="0" baseline="0" dirty="0"/>
                    </a:p>
                    <a:p>
                      <a:r>
                        <a:rPr lang="en-US" sz="1600" b="0" baseline="0" dirty="0"/>
                        <a:t>In addition our advocacy team have supported 31 </a:t>
                      </a:r>
                      <a:r>
                        <a:rPr lang="en-US" sz="1600" b="0" baseline="0" dirty="0" err="1"/>
                        <a:t>DoLS</a:t>
                      </a:r>
                      <a:r>
                        <a:rPr lang="en-US" sz="1600" b="0" baseline="0" dirty="0"/>
                        <a:t> referrals and continue to act as the Relevant Person’s Representative (RPR) for over 95 current cases.</a:t>
                      </a:r>
                    </a:p>
                  </a:txBody>
                  <a:tcPr/>
                </a:tc>
                <a:tc>
                  <a:txBody>
                    <a:bodyPr/>
                    <a:lstStyle/>
                    <a:p>
                      <a:endParaRPr lang="en-US" sz="1600" dirty="0"/>
                    </a:p>
                  </a:txBody>
                  <a:tcPr/>
                </a:tc>
                <a:extLst>
                  <a:ext uri="{0D108BD9-81ED-4DB2-BD59-A6C34878D82A}">
                    <a16:rowId xmlns:a16="http://schemas.microsoft.com/office/drawing/2014/main" val="973717690"/>
                  </a:ext>
                </a:extLst>
              </a:tr>
            </a:tbl>
          </a:graphicData>
        </a:graphic>
      </p:graphicFrame>
      <p:pic>
        <p:nvPicPr>
          <p:cNvPr id="12" name="Picture 11" descr="\\halton.gov.uk\1\FR\MP\prycek\My Documents\My Pictures\healthwatch halton.png"/>
          <p:cNvPicPr/>
          <p:nvPr/>
        </p:nvPicPr>
        <p:blipFill>
          <a:blip r:embed="rId4">
            <a:extLst>
              <a:ext uri="{28A0092B-C50C-407E-A947-70E740481C1C}">
                <a14:useLocalDpi xmlns:a14="http://schemas.microsoft.com/office/drawing/2010/main" val="0"/>
              </a:ext>
            </a:extLst>
          </a:blip>
          <a:srcRect/>
          <a:stretch>
            <a:fillRect/>
          </a:stretch>
        </p:blipFill>
        <p:spPr bwMode="auto">
          <a:xfrm>
            <a:off x="9201830" y="4481754"/>
            <a:ext cx="2771911" cy="1327558"/>
          </a:xfrm>
          <a:prstGeom prst="rect">
            <a:avLst/>
          </a:prstGeom>
          <a:noFill/>
          <a:ln>
            <a:noFill/>
          </a:ln>
        </p:spPr>
      </p:pic>
      <p:sp>
        <p:nvSpPr>
          <p:cNvPr id="7" name="Slide Number Placeholder 7"/>
          <p:cNvSpPr txBox="1">
            <a:spLocks/>
          </p:cNvSpPr>
          <p:nvPr/>
        </p:nvSpPr>
        <p:spPr>
          <a:xfrm>
            <a:off x="11597642" y="6473091"/>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30</a:t>
            </a:fld>
            <a:endParaRPr lang="en-GB" dirty="0"/>
          </a:p>
        </p:txBody>
      </p:sp>
    </p:spTree>
    <p:extLst>
      <p:ext uri="{BB962C8B-B14F-4D97-AF65-F5344CB8AC3E}">
        <p14:creationId xmlns:p14="http://schemas.microsoft.com/office/powerpoint/2010/main" val="679623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31</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765467113"/>
              </p:ext>
            </p:extLst>
          </p:nvPr>
        </p:nvGraphicFramePr>
        <p:xfrm>
          <a:off x="-4" y="1189355"/>
          <a:ext cx="12192004" cy="568386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51171">
                <a:tc>
                  <a:txBody>
                    <a:bodyPr/>
                    <a:lstStyle/>
                    <a:p>
                      <a:r>
                        <a:rPr lang="en-US" dirty="0"/>
                        <a:t>North West Ambulance Service</a:t>
                      </a:r>
                      <a:endParaRPr lang="en-GB" dirty="0"/>
                    </a:p>
                  </a:txBody>
                  <a:tcPr/>
                </a:tc>
                <a:tc>
                  <a:txBody>
                    <a:bodyPr/>
                    <a:lstStyle/>
                    <a:p>
                      <a:endParaRPr lang="en-GB"/>
                    </a:p>
                  </a:txBody>
                  <a:tcPr/>
                </a:tc>
                <a:extLst>
                  <a:ext uri="{0D108BD9-81ED-4DB2-BD59-A6C34878D82A}">
                    <a16:rowId xmlns:a16="http://schemas.microsoft.com/office/drawing/2014/main" val="2291512387"/>
                  </a:ext>
                </a:extLst>
              </a:tr>
              <a:tr h="5318108">
                <a:tc>
                  <a:txBody>
                    <a:bodyPr/>
                    <a:lstStyle/>
                    <a:p>
                      <a:r>
                        <a:rPr lang="en-US" sz="1600" b="1" baseline="0" dirty="0"/>
                        <a:t>Background:</a:t>
                      </a:r>
                    </a:p>
                    <a:p>
                      <a:r>
                        <a:rPr lang="en-US" sz="1600" b="0" baseline="0" dirty="0"/>
                        <a:t>The Trust has a statutory responsibility to safeguarding children and adults who are at risk of harm from abuse or those who are vulnerable, this commitment is underpinned by specific legislation, namely Children’s Act (1984 &amp; 2004) and the Care Act (2014).  The Trust works in partnership with other </a:t>
                      </a:r>
                      <a:r>
                        <a:rPr lang="en-US" sz="1600" b="0" baseline="0" dirty="0" err="1"/>
                        <a:t>organisations</a:t>
                      </a:r>
                      <a:r>
                        <a:rPr lang="en-US" sz="1600" b="0" baseline="0" dirty="0"/>
                        <a:t> to ensure that the response to individuals who are at risk of harm from abuse or neglect or who are vulnerable, is communicated in an effective manner which results in an appropriate response.  Safeguarding child and adult standards are determined nationally for NHS Provider </a:t>
                      </a:r>
                      <a:r>
                        <a:rPr lang="en-US" sz="1600" b="0" baseline="0" dirty="0" err="1"/>
                        <a:t>organisations</a:t>
                      </a:r>
                      <a:r>
                        <a:rPr lang="en-US" sz="1600" b="0" baseline="0" dirty="0"/>
                        <a:t> and are monitored via the regulator (Care Quality Commission) and further through internal audits.</a:t>
                      </a:r>
                    </a:p>
                    <a:p>
                      <a:endParaRPr lang="en-US" sz="1600" b="0" baseline="0" dirty="0"/>
                    </a:p>
                    <a:p>
                      <a:r>
                        <a:rPr lang="en-US" sz="1600" b="0" baseline="0" dirty="0"/>
                        <a:t>Following a review of the safeguarding training and information shared with external agencies, a focused review and redesign was undertaken.  In November 2022, the referral system for safeguarding referrals changed from ERISS system onto a new referral system through CLERIC.  This system now allows staff to determine whether referrals are “safeguarding or early help”.  As seen in the figures, this move has caused a significant drop in the number of referrals being made – this is attributed to a number of different factors, namely that crews can </a:t>
                      </a:r>
                    </a:p>
                  </a:txBody>
                  <a:tcPr/>
                </a:tc>
                <a:tc>
                  <a:txBody>
                    <a:bodyPr/>
                    <a:lstStyle/>
                    <a:p>
                      <a:r>
                        <a:rPr lang="en-US" sz="1600" dirty="0"/>
                        <a:t>make an improved, informed</a:t>
                      </a:r>
                      <a:r>
                        <a:rPr lang="en-US" sz="1600" baseline="0" dirty="0"/>
                        <a:t> judgement on the type of help they believe is needed and due to the formation of other pathways now in place such as mental health.  The new system has also had fewer rejections by social care than the ERISS system, which suggests that the new referral process is more accurate.  Staff have also received additional training, prior to the move to CLERIC.  Paramedic Emergency Services and the NWAS 111 service continue to be the two service areas which raise the most concerns.</a:t>
                      </a:r>
                    </a:p>
                    <a:p>
                      <a:endParaRPr lang="en-US" sz="1600" baseline="0" dirty="0"/>
                    </a:p>
                    <a:p>
                      <a:r>
                        <a:rPr lang="en-US" sz="1600" baseline="0" dirty="0"/>
                        <a:t>31, 753 adult concerns were raised up to Mid-November 2022.  From November to end of March 2023 there were 2,083 adult safeguarding concerns and 8,391 early help concerns raised – a significant decrease from the first 7 and a half months and approximately 18,000 less than 2021/22.</a:t>
                      </a:r>
                    </a:p>
                    <a:p>
                      <a:endParaRPr lang="en-US" sz="1600" baseline="0" dirty="0"/>
                    </a:p>
                    <a:p>
                      <a:r>
                        <a:rPr lang="en-US" sz="1600" baseline="0" dirty="0"/>
                        <a:t>The number of concerns raised for both adult and child has dropped dramatically.  The new system also has the ability to split safeguarding referrals into “true” safeguarding where there is the element of actual or potential harm, or “early help” where social care needs have been identified and require additional support for example.  There is also now greater understanding around mental health and the ability to </a:t>
                      </a:r>
                      <a:endParaRPr lang="en-US" sz="1600" dirty="0"/>
                    </a:p>
                  </a:txBody>
                  <a:tcPr/>
                </a:tc>
                <a:extLst>
                  <a:ext uri="{0D108BD9-81ED-4DB2-BD59-A6C34878D82A}">
                    <a16:rowId xmlns:a16="http://schemas.microsoft.com/office/drawing/2014/main" val="973717690"/>
                  </a:ext>
                </a:extLst>
              </a:tr>
            </a:tbl>
          </a:graphicData>
        </a:graphic>
      </p:graphicFrame>
      <p:sp>
        <p:nvSpPr>
          <p:cNvPr id="7" name="Slide Number Placeholder 7"/>
          <p:cNvSpPr txBox="1">
            <a:spLocks/>
          </p:cNvSpPr>
          <p:nvPr/>
        </p:nvSpPr>
        <p:spPr>
          <a:xfrm>
            <a:off x="11597642" y="6473091"/>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31</a:t>
            </a:fld>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4163" y="1189354"/>
            <a:ext cx="1241835" cy="381751"/>
          </a:xfrm>
          <a:prstGeom prst="rect">
            <a:avLst/>
          </a:prstGeom>
        </p:spPr>
      </p:pic>
    </p:spTree>
    <p:extLst>
      <p:ext uri="{BB962C8B-B14F-4D97-AF65-F5344CB8AC3E}">
        <p14:creationId xmlns:p14="http://schemas.microsoft.com/office/powerpoint/2010/main" val="2304791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32</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2416705101"/>
              </p:ext>
            </p:extLst>
          </p:nvPr>
        </p:nvGraphicFramePr>
        <p:xfrm>
          <a:off x="-4" y="1189355"/>
          <a:ext cx="12192004" cy="568386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51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North West Ambulance Service continued:</a:t>
                      </a:r>
                      <a:endParaRPr lang="en-GB" dirty="0"/>
                    </a:p>
                  </a:txBody>
                  <a:tcPr/>
                </a:tc>
                <a:tc>
                  <a:txBody>
                    <a:bodyPr/>
                    <a:lstStyle/>
                    <a:p>
                      <a:endParaRPr lang="en-GB"/>
                    </a:p>
                  </a:txBody>
                  <a:tcPr/>
                </a:tc>
                <a:extLst>
                  <a:ext uri="{0D108BD9-81ED-4DB2-BD59-A6C34878D82A}">
                    <a16:rowId xmlns:a16="http://schemas.microsoft.com/office/drawing/2014/main" val="2291512387"/>
                  </a:ext>
                </a:extLst>
              </a:tr>
              <a:tr h="5318108">
                <a:tc>
                  <a:txBody>
                    <a:bodyPr/>
                    <a:lstStyle/>
                    <a:p>
                      <a:r>
                        <a:rPr lang="en-US" sz="1600" b="0" baseline="0" dirty="0"/>
                        <a:t>refer on the mental health pathways which is also partly attributing to the change in the numbers.</a:t>
                      </a:r>
                    </a:p>
                    <a:p>
                      <a:endParaRPr lang="en-US" sz="1600" b="0" baseline="0" dirty="0"/>
                    </a:p>
                    <a:p>
                      <a:r>
                        <a:rPr lang="en-US" sz="1600" b="1" baseline="0" dirty="0"/>
                        <a:t>Safeguarding Audits</a:t>
                      </a:r>
                    </a:p>
                    <a:p>
                      <a:r>
                        <a:rPr lang="en-US" sz="1600" b="0" baseline="0" dirty="0"/>
                        <a:t>The safeguarding team currently carry our two audit cycles a year.  These are deep dive audits that focus currently on repeat children’s safeguarding concerns and domestic abuse.</a:t>
                      </a:r>
                    </a:p>
                    <a:p>
                      <a:endParaRPr lang="en-US" sz="1600" b="0" baseline="0" dirty="0"/>
                    </a:p>
                    <a:p>
                      <a:r>
                        <a:rPr lang="en-US" sz="1600" b="0" baseline="0" dirty="0"/>
                        <a:t>The domestic abuse audit is carried out to ensure that there have been no missed opportunities to raise concerns for the person at risk.  It is to provide assurance that staff are reporting appropriately through onward communication with social care, the police or specialist domestic abuse advisor and that when domestic abuse is witnessed or disclosed, then a safeguarding concern has been raised.  It also provides the team with the opportunity to review more in depth cases and to educate staff where needed.  These audits also provide assurance that where cases of domestic violence are raised, safeguarding concerns for any children in the family are also raised jointly.</a:t>
                      </a:r>
                    </a:p>
                    <a:p>
                      <a:endParaRPr lang="en-US" sz="1600" b="0" baseline="0" dirty="0"/>
                    </a:p>
                    <a:p>
                      <a:r>
                        <a:rPr lang="en-US" sz="1600" b="0" baseline="0" dirty="0"/>
                        <a:t>Both audits require the analysis of data and the contacting of the </a:t>
                      </a:r>
                    </a:p>
                  </a:txBody>
                  <a:tcPr/>
                </a:tc>
                <a:tc>
                  <a:txBody>
                    <a:bodyPr/>
                    <a:lstStyle/>
                    <a:p>
                      <a:r>
                        <a:rPr lang="en-US" sz="1600" dirty="0"/>
                        <a:t>relevant multi-agency partners which for these specific</a:t>
                      </a:r>
                      <a:r>
                        <a:rPr lang="en-US" sz="1600" baseline="0" dirty="0"/>
                        <a:t> audits would usually be social care and the police.</a:t>
                      </a:r>
                    </a:p>
                    <a:p>
                      <a:endParaRPr lang="en-US" sz="1600" baseline="0" dirty="0"/>
                    </a:p>
                    <a:p>
                      <a:r>
                        <a:rPr lang="en-US" sz="1600" b="1" baseline="0" dirty="0"/>
                        <a:t>Polices and Procedures</a:t>
                      </a:r>
                    </a:p>
                    <a:p>
                      <a:r>
                        <a:rPr lang="en-US" sz="1600" b="0" baseline="0" dirty="0"/>
                        <a:t>During 2022/23 the following procedures have been reviewed and updated:</a:t>
                      </a:r>
                    </a:p>
                    <a:p>
                      <a:pPr marL="285750" indent="-285750">
                        <a:buFont typeface="Wingdings" panose="05000000000000000000" pitchFamily="2" charset="2"/>
                        <a:buChar char="§"/>
                      </a:pPr>
                      <a:r>
                        <a:rPr lang="en-US" sz="1600" b="0" baseline="0" dirty="0"/>
                        <a:t>Managing Allegations against staff policy</a:t>
                      </a:r>
                    </a:p>
                    <a:p>
                      <a:pPr marL="285750" indent="-285750">
                        <a:buFont typeface="Wingdings" panose="05000000000000000000" pitchFamily="2" charset="2"/>
                        <a:buChar char="§"/>
                      </a:pPr>
                      <a:r>
                        <a:rPr lang="en-US" sz="1600" b="0" baseline="0" dirty="0"/>
                        <a:t>Domestic Abuse procedures</a:t>
                      </a:r>
                    </a:p>
                    <a:p>
                      <a:pPr marL="285750" indent="-285750">
                        <a:buFont typeface="Wingdings" panose="05000000000000000000" pitchFamily="2" charset="2"/>
                        <a:buChar char="§"/>
                      </a:pPr>
                      <a:r>
                        <a:rPr lang="en-US" sz="1600" b="0" baseline="0" dirty="0"/>
                        <a:t>Missing &amp; Absconding patients’ procedure</a:t>
                      </a:r>
                    </a:p>
                    <a:p>
                      <a:pPr marL="285750" indent="-285750">
                        <a:buFont typeface="Wingdings" panose="05000000000000000000" pitchFamily="2" charset="2"/>
                        <a:buChar char="§"/>
                      </a:pPr>
                      <a:endParaRPr lang="en-US" sz="1600" b="0" baseline="0" dirty="0"/>
                    </a:p>
                    <a:p>
                      <a:pPr marL="0" indent="0">
                        <a:buFont typeface="Wingdings" panose="05000000000000000000" pitchFamily="2" charset="2"/>
                        <a:buNone/>
                      </a:pPr>
                      <a:r>
                        <a:rPr lang="en-US" sz="1600" b="0" baseline="0" dirty="0"/>
                        <a:t>Ongoing awareness updates and 7 minute briefings have also been published regularly as part of the continuing safeguarding education through the Communications team.</a:t>
                      </a:r>
                    </a:p>
                    <a:p>
                      <a:pPr marL="0" indent="0">
                        <a:buFont typeface="Wingdings" panose="05000000000000000000" pitchFamily="2" charset="2"/>
                        <a:buNone/>
                      </a:pPr>
                      <a:endParaRPr lang="en-US" sz="1600" b="0" baseline="0" dirty="0"/>
                    </a:p>
                    <a:p>
                      <a:pPr marL="0" indent="0">
                        <a:buFont typeface="Wingdings" panose="05000000000000000000" pitchFamily="2" charset="2"/>
                        <a:buNone/>
                      </a:pPr>
                      <a:r>
                        <a:rPr lang="en-US" sz="1600" b="1" baseline="0" dirty="0"/>
                        <a:t>Safeguarding Assurance Framework</a:t>
                      </a:r>
                    </a:p>
                    <a:p>
                      <a:pPr marL="0" indent="0">
                        <a:buFont typeface="Wingdings" panose="05000000000000000000" pitchFamily="2" charset="2"/>
                        <a:buNone/>
                      </a:pPr>
                      <a:r>
                        <a:rPr lang="en-US" sz="1600" b="0" baseline="0" dirty="0"/>
                        <a:t>The Safeguarding Assurance Framework (SAF) is an assurance document which the Trust are required to complete and return to the Lead Commissioners.  The SAF asks specific questions of the safeguarding arrangements which are in place within the Trust.  The document once agreed is shared with the 46 safeguarding boards.  The safeguarding boards use the NWAS response to form part of their</a:t>
                      </a:r>
                    </a:p>
                  </a:txBody>
                  <a:tcPr/>
                </a:tc>
                <a:extLst>
                  <a:ext uri="{0D108BD9-81ED-4DB2-BD59-A6C34878D82A}">
                    <a16:rowId xmlns:a16="http://schemas.microsoft.com/office/drawing/2014/main" val="973717690"/>
                  </a:ext>
                </a:extLst>
              </a:tr>
            </a:tbl>
          </a:graphicData>
        </a:graphic>
      </p:graphicFrame>
      <p:sp>
        <p:nvSpPr>
          <p:cNvPr id="7" name="Slide Number Placeholder 7"/>
          <p:cNvSpPr txBox="1">
            <a:spLocks/>
          </p:cNvSpPr>
          <p:nvPr/>
        </p:nvSpPr>
        <p:spPr>
          <a:xfrm>
            <a:off x="11597642" y="6473091"/>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32</a:t>
            </a:fld>
            <a:endParaRPr lang="en-GB" dirty="0"/>
          </a:p>
        </p:txBody>
      </p:sp>
    </p:spTree>
    <p:extLst>
      <p:ext uri="{BB962C8B-B14F-4D97-AF65-F5344CB8AC3E}">
        <p14:creationId xmlns:p14="http://schemas.microsoft.com/office/powerpoint/2010/main" val="3195354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33</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3295726184"/>
              </p:ext>
            </p:extLst>
          </p:nvPr>
        </p:nvGraphicFramePr>
        <p:xfrm>
          <a:off x="-4" y="1189355"/>
          <a:ext cx="12192004" cy="568386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51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North West Ambulance Service continued:</a:t>
                      </a:r>
                      <a:endParaRPr lang="en-GB" dirty="0"/>
                    </a:p>
                  </a:txBody>
                  <a:tcPr/>
                </a:tc>
                <a:tc>
                  <a:txBody>
                    <a:bodyPr/>
                    <a:lstStyle/>
                    <a:p>
                      <a:endParaRPr lang="en-GB"/>
                    </a:p>
                  </a:txBody>
                  <a:tcPr/>
                </a:tc>
                <a:extLst>
                  <a:ext uri="{0D108BD9-81ED-4DB2-BD59-A6C34878D82A}">
                    <a16:rowId xmlns:a16="http://schemas.microsoft.com/office/drawing/2014/main" val="2291512387"/>
                  </a:ext>
                </a:extLst>
              </a:tr>
              <a:tr h="5318108">
                <a:tc>
                  <a:txBody>
                    <a:bodyPr/>
                    <a:lstStyle/>
                    <a:p>
                      <a:r>
                        <a:rPr lang="en-US" sz="1600" b="0" baseline="0" dirty="0"/>
                        <a:t>overall multi-agency section 11 report.</a:t>
                      </a:r>
                    </a:p>
                    <a:p>
                      <a:endParaRPr lang="en-US" sz="1600" b="0" baseline="0" dirty="0"/>
                    </a:p>
                    <a:p>
                      <a:r>
                        <a:rPr lang="en-US" sz="1600" b="0" baseline="0" dirty="0"/>
                        <a:t>The 2022/23 assurance framework report is still in draft and has not as yet been verified through the commissioners, however, high compliance and assurance is evidenced throughout the report.  This is currently being discussed with the lead ICB and expected to be shared June 2023.  There are areas which continue to be focal points for action within the Safeguarding Team and the wider Trust.  There remain two points in the standards which the Trust is unable to mark themselves as fully compliant.  One of these being the Trust delivering stand-alone domestic abuse training.  At present this training is delivered on an ongoing basis as part of the mandatory training and safeguarding level 3 training packages.  A stand-alone option is being considered and a package will be developed in due course.  This will be part of the 2023/24 training plan.</a:t>
                      </a:r>
                    </a:p>
                    <a:p>
                      <a:endParaRPr lang="en-US" sz="1600" b="0" baseline="0" dirty="0"/>
                    </a:p>
                    <a:p>
                      <a:r>
                        <a:rPr lang="en-US" sz="1600" b="0" baseline="0" dirty="0"/>
                        <a:t>In regard to the second non-compliant standard, this is in relation to staff appraisals and the inclusion of safeguarding being part of the appraisal process.  The Trust do not currently feature safeguarding as a specific item within each member of staff’s individual appraisal.  The need for specific safeguarding questions within individual appraisals will </a:t>
                      </a:r>
                    </a:p>
                  </a:txBody>
                  <a:tcPr/>
                </a:tc>
                <a:tc>
                  <a:txBody>
                    <a:bodyPr/>
                    <a:lstStyle/>
                    <a:p>
                      <a:r>
                        <a:rPr lang="en-US" sz="1600" b="0" baseline="0" dirty="0"/>
                        <a:t>be reviewed and considered with HR.</a:t>
                      </a:r>
                    </a:p>
                    <a:p>
                      <a:endParaRPr lang="en-US" sz="1600" b="0" baseline="0" dirty="0"/>
                    </a:p>
                    <a:p>
                      <a:r>
                        <a:rPr lang="en-US" sz="1600" b="1" baseline="0" dirty="0"/>
                        <a:t>Safeguarding Assurance</a:t>
                      </a:r>
                    </a:p>
                    <a:p>
                      <a:r>
                        <a:rPr lang="en-US" sz="1600" b="0" baseline="0" dirty="0"/>
                        <a:t>Each month the Trust receives a number of case requests from adult or children’s social care or multi-agency safeguarding boards, where we are asked to provide information on our Trust’s involvement.  These can take several forms from a simple enquiry, a rapid review, chronology or completion of a individual management review.  There have been 254 case reviews requested this year for 2022/23.  Some of these cases were reviewed and described showing good practice, potential missed opportunities, multi-agency working and actions.</a:t>
                      </a:r>
                    </a:p>
                    <a:p>
                      <a:endParaRPr lang="en-US" sz="1600" b="0" baseline="0" dirty="0"/>
                    </a:p>
                    <a:p>
                      <a:r>
                        <a:rPr lang="en-US" sz="1600" b="0" baseline="0" dirty="0"/>
                        <a:t>Outcomes and learning from these reviews were listed alongside highlighted areas of good practice, challenges and suggested next steps.  Whilst there will occasionally be missed opportunities to make safeguarding notifications these are improving.  This is due to various actions being put in place, including sharing of bulletins, 7 minute briefings, updating of training and highlighting lessons learnt through committees.  The move from ERISS to CLERIC has also reduced the number of rejections of cases, received back into the Trust from social care.  This is due to the fact that we now have more appropriate</a:t>
                      </a:r>
                    </a:p>
                  </a:txBody>
                  <a:tcPr/>
                </a:tc>
                <a:extLst>
                  <a:ext uri="{0D108BD9-81ED-4DB2-BD59-A6C34878D82A}">
                    <a16:rowId xmlns:a16="http://schemas.microsoft.com/office/drawing/2014/main" val="973717690"/>
                  </a:ext>
                </a:extLst>
              </a:tr>
            </a:tbl>
          </a:graphicData>
        </a:graphic>
      </p:graphicFrame>
      <p:sp>
        <p:nvSpPr>
          <p:cNvPr id="7" name="Slide Number Placeholder 7"/>
          <p:cNvSpPr txBox="1">
            <a:spLocks/>
          </p:cNvSpPr>
          <p:nvPr/>
        </p:nvSpPr>
        <p:spPr>
          <a:xfrm>
            <a:off x="11597642" y="6473091"/>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33</a:t>
            </a:fld>
            <a:endParaRPr lang="en-GB" dirty="0"/>
          </a:p>
        </p:txBody>
      </p:sp>
    </p:spTree>
    <p:extLst>
      <p:ext uri="{BB962C8B-B14F-4D97-AF65-F5344CB8AC3E}">
        <p14:creationId xmlns:p14="http://schemas.microsoft.com/office/powerpoint/2010/main" val="262130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a:solidFill>
                  <a:schemeClr val="accent1">
                    <a:lumMod val="50000"/>
                  </a:schemeClr>
                </a:solidFill>
                <a:latin typeface="+mn-lt"/>
              </a:rPr>
              <a:t>Partner Achievements 2022/23</a:t>
            </a: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34</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3998450622"/>
              </p:ext>
            </p:extLst>
          </p:nvPr>
        </p:nvGraphicFramePr>
        <p:xfrm>
          <a:off x="-4" y="1189355"/>
          <a:ext cx="12192004" cy="568386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51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North West Ambulance Service continued:</a:t>
                      </a:r>
                      <a:endParaRPr lang="en-GB" dirty="0"/>
                    </a:p>
                  </a:txBody>
                  <a:tcPr/>
                </a:tc>
                <a:tc>
                  <a:txBody>
                    <a:bodyPr/>
                    <a:lstStyle/>
                    <a:p>
                      <a:endParaRPr lang="en-GB"/>
                    </a:p>
                  </a:txBody>
                  <a:tcPr/>
                </a:tc>
                <a:extLst>
                  <a:ext uri="{0D108BD9-81ED-4DB2-BD59-A6C34878D82A}">
                    <a16:rowId xmlns:a16="http://schemas.microsoft.com/office/drawing/2014/main" val="2291512387"/>
                  </a:ext>
                </a:extLst>
              </a:tr>
              <a:tr h="5318108">
                <a:tc>
                  <a:txBody>
                    <a:bodyPr/>
                    <a:lstStyle/>
                    <a:p>
                      <a:r>
                        <a:rPr lang="en-US" sz="1600" b="0" baseline="0" dirty="0"/>
                        <a:t>referral pathways in place including early help and mental health, which then allows only “true” safeguarding referrals to be accepted.  This results in patients receiving the care and support they require in a timelier way.</a:t>
                      </a:r>
                    </a:p>
                    <a:p>
                      <a:endParaRPr lang="en-US" sz="1600" b="0" baseline="0" dirty="0"/>
                    </a:p>
                    <a:p>
                      <a:r>
                        <a:rPr lang="en-US" sz="1600" b="1" baseline="0" dirty="0"/>
                        <a:t>Safeguarding Board Engagement</a:t>
                      </a:r>
                    </a:p>
                    <a:p>
                      <a:r>
                        <a:rPr lang="en-US" sz="1600" b="0" baseline="0" dirty="0"/>
                        <a:t>Increased notifications, improved visibility and Board engagement has resulted in increased numbers of requests to be involved in Safeguarding Adult Reviews, Domestic Homicide Reviews, Serious Case Reviews, Learning Disability Reviews and Strategy Meetings.</a:t>
                      </a:r>
                    </a:p>
                    <a:p>
                      <a:endParaRPr lang="en-US" sz="1600" b="0" baseline="0" dirty="0"/>
                    </a:p>
                    <a:p>
                      <a:r>
                        <a:rPr lang="en-US" sz="1600" b="0" baseline="0" dirty="0"/>
                        <a:t>The Safeguarding Team work alongside senior managers and clinicians to ensure engagement with the Boards is visible and specific to local needs.  There are currently 46 safeguarding board across the geographical footprint of North West Ambulance Service and the team have committed to attend each board a minimum of once per year, as per local board request as deemed appropriate.  The Safeguarding Team monitor Board engagement.</a:t>
                      </a:r>
                    </a:p>
                    <a:p>
                      <a:endParaRPr lang="en-US" sz="1600" b="0" baseline="0" dirty="0"/>
                    </a:p>
                    <a:p>
                      <a:r>
                        <a:rPr lang="en-US" sz="1600" b="0" baseline="0" dirty="0"/>
                        <a:t>Each local Safeguarding Board is formally written to on an annual basis by the Safeguarding Manager, to inform them of our commitment to </a:t>
                      </a:r>
                    </a:p>
                  </a:txBody>
                  <a:tcPr/>
                </a:tc>
                <a:tc>
                  <a:txBody>
                    <a:bodyPr/>
                    <a:lstStyle/>
                    <a:p>
                      <a:r>
                        <a:rPr lang="en-US" sz="1600" b="0" baseline="0" dirty="0"/>
                        <a:t>engage with the Safeguarding Boards and to establish good working relationships in each area.  A copy of the Trust’s annual safeguarding report is also shared, this prompts invites to Board meetings to discuss the safeguarding activity within the Trust and look at ways of collaboratively working to improve safeguarding partnerships.  In addition, practitioners and managers are involved in Local Safeguarding Board sub groups.  </a:t>
                      </a:r>
                    </a:p>
                  </a:txBody>
                  <a:tcPr/>
                </a:tc>
                <a:extLst>
                  <a:ext uri="{0D108BD9-81ED-4DB2-BD59-A6C34878D82A}">
                    <a16:rowId xmlns:a16="http://schemas.microsoft.com/office/drawing/2014/main" val="973717690"/>
                  </a:ext>
                </a:extLst>
              </a:tr>
            </a:tbl>
          </a:graphicData>
        </a:graphic>
      </p:graphicFrame>
      <p:sp>
        <p:nvSpPr>
          <p:cNvPr id="7" name="Slide Number Placeholder 7"/>
          <p:cNvSpPr txBox="1">
            <a:spLocks/>
          </p:cNvSpPr>
          <p:nvPr/>
        </p:nvSpPr>
        <p:spPr>
          <a:xfrm>
            <a:off x="11597642" y="6473091"/>
            <a:ext cx="474616" cy="288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34</a:t>
            </a:fld>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7645" y="4248930"/>
            <a:ext cx="3817834" cy="1678045"/>
          </a:xfrm>
          <a:prstGeom prst="rect">
            <a:avLst/>
          </a:prstGeom>
        </p:spPr>
      </p:pic>
    </p:spTree>
    <p:extLst>
      <p:ext uri="{BB962C8B-B14F-4D97-AF65-F5344CB8AC3E}">
        <p14:creationId xmlns:p14="http://schemas.microsoft.com/office/powerpoint/2010/main" val="2863048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normAutofit/>
          </a:bodyPr>
          <a:lstStyle/>
          <a:p>
            <a:r>
              <a:rPr lang="en-GB" sz="4000" b="1" dirty="0">
                <a:solidFill>
                  <a:schemeClr val="accent1">
                    <a:lumMod val="50000"/>
                  </a:schemeClr>
                </a:solidFill>
                <a:latin typeface="+mn-lt"/>
              </a:rPr>
              <a:t>Policy, Practice &amp; Procedure Sub Group </a:t>
            </a:r>
            <a:br>
              <a:rPr lang="en-GB" sz="4000" b="1" dirty="0">
                <a:solidFill>
                  <a:schemeClr val="accent1">
                    <a:lumMod val="50000"/>
                  </a:schemeClr>
                </a:solidFill>
                <a:latin typeface="+mn-lt"/>
              </a:rPr>
            </a:br>
            <a:r>
              <a:rPr lang="en-GB" sz="4000" b="1" dirty="0">
                <a:solidFill>
                  <a:schemeClr val="accent1">
                    <a:lumMod val="50000"/>
                  </a:schemeClr>
                </a:solidFill>
                <a:latin typeface="+mn-lt"/>
              </a:rPr>
              <a:t>Update</a:t>
            </a:r>
          </a:p>
        </p:txBody>
      </p:sp>
      <p:sp>
        <p:nvSpPr>
          <p:cNvPr id="5" name="Content Placeholder 4"/>
          <p:cNvSpPr>
            <a:spLocks noGrp="1"/>
          </p:cNvSpPr>
          <p:nvPr>
            <p:ph sz="half" idx="1"/>
          </p:nvPr>
        </p:nvSpPr>
        <p:spPr>
          <a:xfrm>
            <a:off x="0" y="1189354"/>
            <a:ext cx="6019800" cy="5668645"/>
          </a:xfrm>
        </p:spPr>
        <p:txBody>
          <a:bodyPr>
            <a:normAutofit lnSpcReduction="10000"/>
          </a:bodyPr>
          <a:lstStyle/>
          <a:p>
            <a:pPr marL="0" indent="0" algn="just">
              <a:buNone/>
            </a:pPr>
            <a:r>
              <a:rPr lang="en-GB" sz="1800" b="1" dirty="0"/>
              <a:t>Chair: Marie Lynch – Operational Director, Care Management, Safeguarding &amp; Quality, Halton Borough Council</a:t>
            </a:r>
          </a:p>
          <a:p>
            <a:pPr marL="0" indent="0" algn="just">
              <a:buNone/>
            </a:pPr>
            <a:r>
              <a:rPr lang="en-GB" sz="1800" dirty="0"/>
              <a:t>June/July 2022 – Pop up scam events held at Runcorn Shopping City and Widnes Market during the summer 2022</a:t>
            </a:r>
          </a:p>
          <a:p>
            <a:pPr marL="0" indent="0" algn="just">
              <a:buNone/>
            </a:pPr>
            <a:endParaRPr lang="en-GB" sz="1800" dirty="0"/>
          </a:p>
          <a:p>
            <a:pPr marL="0" indent="0" algn="just">
              <a:buNone/>
            </a:pPr>
            <a:r>
              <a:rPr lang="en-GB" sz="1800" dirty="0"/>
              <a:t>July 2022 – New Safeguarding Induction Booklet was developed and published on the HSAB website</a:t>
            </a:r>
          </a:p>
          <a:p>
            <a:pPr marL="0" indent="0" algn="just">
              <a:buNone/>
            </a:pPr>
            <a:endParaRPr lang="en-GB" sz="1800" dirty="0"/>
          </a:p>
          <a:p>
            <a:pPr marL="0" indent="0" algn="just">
              <a:buNone/>
            </a:pPr>
            <a:r>
              <a:rPr lang="en-GB" sz="1800" dirty="0"/>
              <a:t>September 2022 – HSAB Annual Report for 2021/22 was completed and shared with partners including the Halton Health &amp; Wellbeing Board</a:t>
            </a:r>
          </a:p>
          <a:p>
            <a:pPr marL="0" indent="0" algn="just">
              <a:buNone/>
            </a:pPr>
            <a:endParaRPr lang="en-GB" sz="1800" dirty="0"/>
          </a:p>
          <a:p>
            <a:pPr marL="0" indent="0" algn="just">
              <a:buNone/>
            </a:pPr>
            <a:r>
              <a:rPr lang="en-GB" sz="1800" dirty="0"/>
              <a:t>December 2022 – Annual Strategic Planning event held for HSAB where priorities were reviewed</a:t>
            </a:r>
          </a:p>
          <a:p>
            <a:pPr marL="0" indent="0" algn="just">
              <a:buNone/>
            </a:pPr>
            <a:endParaRPr lang="en-GB" sz="1800" dirty="0"/>
          </a:p>
          <a:p>
            <a:pPr marL="0" indent="0" algn="just">
              <a:buNone/>
            </a:pPr>
            <a:r>
              <a:rPr lang="en-GB" sz="1800" dirty="0"/>
              <a:t>March 2023 – Modern Slavery Toolkit has been developed and added to the HSAB website</a:t>
            </a:r>
          </a:p>
        </p:txBody>
      </p:sp>
      <p:sp>
        <p:nvSpPr>
          <p:cNvPr id="6" name="Content Placeholder 5"/>
          <p:cNvSpPr>
            <a:spLocks noGrp="1"/>
          </p:cNvSpPr>
          <p:nvPr>
            <p:ph sz="half" idx="2"/>
          </p:nvPr>
        </p:nvSpPr>
        <p:spPr>
          <a:xfrm>
            <a:off x="6019800" y="1189354"/>
            <a:ext cx="6172200" cy="5668645"/>
          </a:xfrm>
        </p:spPr>
        <p:txBody>
          <a:bodyPr>
            <a:normAutofit lnSpcReduction="10000"/>
          </a:bodyPr>
          <a:lstStyle/>
          <a:p>
            <a:pPr marL="0" indent="0">
              <a:buNone/>
            </a:pPr>
            <a:r>
              <a:rPr lang="en-GB" sz="1800" dirty="0"/>
              <a:t>March 2023 – Financial Abuse Toolkit has been developed and added to the HSAB website</a:t>
            </a:r>
          </a:p>
          <a:p>
            <a:pPr marL="0" indent="0">
              <a:buNone/>
            </a:pPr>
            <a:endParaRPr lang="en-GB" sz="1800" dirty="0"/>
          </a:p>
          <a:p>
            <a:pPr marL="0" indent="0">
              <a:buNone/>
            </a:pPr>
            <a:r>
              <a:rPr lang="en-GB" sz="1800" dirty="0"/>
              <a:t>March 2023 – A review of the Multi-Agency Public Protection Arrangements (MAPPA) Policy was conducted and the policy was updated and distributed.  Further work planned in respect to associated training with regards to MAPPA</a:t>
            </a:r>
          </a:p>
          <a:p>
            <a:pPr marL="0" indent="0">
              <a:buNone/>
            </a:pPr>
            <a:endParaRPr lang="en-GB" sz="1800" dirty="0"/>
          </a:p>
          <a:p>
            <a:pPr marL="0" indent="0">
              <a:buNone/>
            </a:pPr>
            <a:r>
              <a:rPr lang="en-GB" sz="1800" b="1" dirty="0"/>
              <a:t>Ongoing activity from 2022/23 into 2023/24:</a:t>
            </a:r>
          </a:p>
          <a:p>
            <a:pPr marL="0" indent="0">
              <a:buNone/>
            </a:pPr>
            <a:r>
              <a:rPr lang="en-GB" sz="1800" dirty="0"/>
              <a:t>Framework drafted in respect to Harmful Sexual Behaviours with Adults with Learning Disabilities/Autism – work to continue to be taken forward during 2023/24 via a Task and Finish Group</a:t>
            </a:r>
          </a:p>
          <a:p>
            <a:pPr marL="0" indent="0">
              <a:buNone/>
            </a:pPr>
            <a:endParaRPr lang="en-GB" sz="1800" dirty="0"/>
          </a:p>
          <a:p>
            <a:pPr marL="0" indent="0">
              <a:buNone/>
            </a:pPr>
            <a:r>
              <a:rPr lang="en-GB" sz="1800" dirty="0"/>
              <a:t>Safeguarding Adults Policy, Procedure and Guidance – work is continuing on the review of the current guidance and will be completed during 2023</a:t>
            </a:r>
          </a:p>
          <a:p>
            <a:pPr marL="0" indent="0">
              <a:buNone/>
            </a:pPr>
            <a:endParaRPr lang="en-GB" sz="1800" dirty="0"/>
          </a:p>
          <a:p>
            <a:pPr marL="0" indent="0">
              <a:buNone/>
            </a:pPr>
            <a:r>
              <a:rPr lang="en-GB" sz="1800" dirty="0"/>
              <a:t>Multi-Agency Risk Assessment and Management (MARAM) policy – work progressing on the development of this policy and will be completed during 2023</a:t>
            </a: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35</a:t>
            </a:fld>
            <a:endParaRPr lang="en-GB" dirty="0"/>
          </a:p>
        </p:txBody>
      </p:sp>
    </p:spTree>
    <p:extLst>
      <p:ext uri="{BB962C8B-B14F-4D97-AF65-F5344CB8AC3E}">
        <p14:creationId xmlns:p14="http://schemas.microsoft.com/office/powerpoint/2010/main" val="1557125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normAutofit fontScale="90000"/>
          </a:bodyPr>
          <a:lstStyle/>
          <a:p>
            <a:r>
              <a:rPr lang="en-GB" b="1" dirty="0">
                <a:solidFill>
                  <a:schemeClr val="accent1">
                    <a:lumMod val="50000"/>
                  </a:schemeClr>
                </a:solidFill>
                <a:latin typeface="+mn-lt"/>
              </a:rPr>
              <a:t>Safeguarding Adult Review Sub </a:t>
            </a:r>
            <a:br>
              <a:rPr lang="en-GB" b="1" dirty="0">
                <a:solidFill>
                  <a:schemeClr val="accent1">
                    <a:lumMod val="50000"/>
                  </a:schemeClr>
                </a:solidFill>
                <a:latin typeface="+mn-lt"/>
              </a:rPr>
            </a:br>
            <a:r>
              <a:rPr lang="en-GB" b="1" dirty="0">
                <a:solidFill>
                  <a:schemeClr val="accent1">
                    <a:lumMod val="50000"/>
                  </a:schemeClr>
                </a:solidFill>
                <a:latin typeface="+mn-lt"/>
              </a:rPr>
              <a:t>Group Update</a:t>
            </a: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GB" sz="1800" b="1" dirty="0"/>
              <a:t>Chair:  Helen Moir - Divisional Manager Independent Living, Halton Borough Council</a:t>
            </a:r>
          </a:p>
          <a:p>
            <a:pPr marL="0" indent="0" algn="just">
              <a:buNone/>
            </a:pPr>
            <a:r>
              <a:rPr lang="en-US" sz="1800" dirty="0"/>
              <a:t>The Safeguarding Adult Review (SAR) Sub Group initially sat within the HSAB Practice Sub Group until the restructure of sub groups in November 2022</a:t>
            </a:r>
          </a:p>
          <a:p>
            <a:pPr marL="0" indent="0" algn="just">
              <a:buNone/>
            </a:pPr>
            <a:endParaRPr lang="en-US" sz="1800" dirty="0"/>
          </a:p>
          <a:p>
            <a:pPr marL="0" indent="0" algn="just">
              <a:buNone/>
            </a:pPr>
            <a:r>
              <a:rPr lang="en-US" sz="1800" dirty="0"/>
              <a:t>May 2022 – members for the Mervyn Task and Finish Group were identified</a:t>
            </a:r>
          </a:p>
          <a:p>
            <a:pPr marL="0" indent="0" algn="just">
              <a:buNone/>
            </a:pPr>
            <a:endParaRPr lang="en-US" sz="1800" dirty="0"/>
          </a:p>
          <a:p>
            <a:pPr marL="0" indent="0" algn="just">
              <a:buNone/>
            </a:pPr>
            <a:r>
              <a:rPr lang="en-US" sz="1800" dirty="0"/>
              <a:t>July 2022 – the first Mervyn Task and Finish Group meeting took place.  The Terms of Reference were drafted and the purpose was to focus on the recommendations and map what they mean for Halton.  Once this happened, it was brought back to the group for recommendations</a:t>
            </a:r>
          </a:p>
          <a:p>
            <a:pPr marL="0" indent="0" algn="just">
              <a:buNone/>
            </a:pPr>
            <a:endParaRPr lang="en-US" sz="1800" dirty="0"/>
          </a:p>
          <a:p>
            <a:pPr marL="0" indent="0" algn="just">
              <a:buNone/>
            </a:pPr>
            <a:r>
              <a:rPr lang="en-US" sz="1800" dirty="0"/>
              <a:t>August 2022 – the Mervyn Task and Finish Group recommendations were updated</a:t>
            </a:r>
            <a:endParaRPr lang="en-GB" sz="1800" dirty="0"/>
          </a:p>
        </p:txBody>
      </p:sp>
      <p:sp>
        <p:nvSpPr>
          <p:cNvPr id="6" name="Content Placeholder 5"/>
          <p:cNvSpPr>
            <a:spLocks noGrp="1"/>
          </p:cNvSpPr>
          <p:nvPr>
            <p:ph sz="half" idx="2"/>
          </p:nvPr>
        </p:nvSpPr>
        <p:spPr>
          <a:xfrm>
            <a:off x="6019800" y="1189354"/>
            <a:ext cx="6172200" cy="5668645"/>
          </a:xfrm>
        </p:spPr>
        <p:txBody>
          <a:bodyPr>
            <a:normAutofit/>
          </a:bodyPr>
          <a:lstStyle/>
          <a:p>
            <a:pPr marL="0" indent="0">
              <a:buNone/>
            </a:pPr>
            <a:r>
              <a:rPr lang="en-US" sz="1800" dirty="0"/>
              <a:t>February 2022 – The Group is looking at the update from the Task and Finish Group re: Mervyn SAR and there will be a similar action log for </a:t>
            </a:r>
            <a:r>
              <a:rPr lang="en-US" sz="1800" dirty="0" err="1"/>
              <a:t>Whorlton</a:t>
            </a:r>
            <a:r>
              <a:rPr lang="en-US" sz="1800" dirty="0"/>
              <a:t> Hall SAR</a:t>
            </a:r>
          </a:p>
          <a:p>
            <a:pPr marL="0" indent="0">
              <a:buNone/>
            </a:pPr>
            <a:endParaRPr lang="en-US" sz="1800" dirty="0"/>
          </a:p>
          <a:p>
            <a:pPr marL="0" indent="0">
              <a:buNone/>
            </a:pPr>
            <a:r>
              <a:rPr lang="en-US" sz="1800" dirty="0"/>
              <a:t>February 2022 – the group has started looking at reviewing the current SAR policy</a:t>
            </a: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36</a:t>
            </a:fld>
            <a:endParaRPr lang="en-GB" dirty="0"/>
          </a:p>
        </p:txBody>
      </p:sp>
    </p:spTree>
    <p:extLst>
      <p:ext uri="{BB962C8B-B14F-4D97-AF65-F5344CB8AC3E}">
        <p14:creationId xmlns:p14="http://schemas.microsoft.com/office/powerpoint/2010/main" val="2077597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normAutofit fontScale="90000"/>
          </a:bodyPr>
          <a:lstStyle/>
          <a:p>
            <a:r>
              <a:rPr lang="en-GB" b="1" dirty="0">
                <a:solidFill>
                  <a:schemeClr val="accent1">
                    <a:lumMod val="50000"/>
                  </a:schemeClr>
                </a:solidFill>
                <a:latin typeface="+mn-lt"/>
              </a:rPr>
              <a:t>Performance, Quality Assurance &amp; </a:t>
            </a:r>
            <a:br>
              <a:rPr lang="en-GB" b="1" dirty="0">
                <a:solidFill>
                  <a:schemeClr val="accent1">
                    <a:lumMod val="50000"/>
                  </a:schemeClr>
                </a:solidFill>
                <a:latin typeface="+mn-lt"/>
              </a:rPr>
            </a:br>
            <a:r>
              <a:rPr lang="en-GB" b="1" dirty="0">
                <a:solidFill>
                  <a:schemeClr val="accent1">
                    <a:lumMod val="50000"/>
                  </a:schemeClr>
                </a:solidFill>
                <a:latin typeface="+mn-lt"/>
              </a:rPr>
              <a:t>Audit Sub Group Update</a:t>
            </a: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GB" sz="1800" b="1" dirty="0"/>
              <a:t>Chair:  Danielle Knox - Detective Chief Inspector, Cheshire Constabulary</a:t>
            </a:r>
          </a:p>
          <a:p>
            <a:pPr marL="0" indent="0" algn="just">
              <a:buNone/>
            </a:pPr>
            <a:r>
              <a:rPr lang="en-US" sz="1800" dirty="0"/>
              <a:t>The Performance, Quality Assurance and Audit Sub Group tasks initially sat within the HSAB Practice Sub Group until the restructure of the sub groups in November 2022.</a:t>
            </a:r>
          </a:p>
          <a:p>
            <a:pPr marL="0" indent="0" algn="just">
              <a:buNone/>
            </a:pPr>
            <a:endParaRPr lang="en-US" sz="1800" dirty="0"/>
          </a:p>
          <a:p>
            <a:pPr marL="0" indent="0" algn="just">
              <a:buNone/>
            </a:pPr>
            <a:r>
              <a:rPr lang="en-US" sz="1800" dirty="0"/>
              <a:t>April 2022 – the HSAB Dashboard was created with the first populated HSAB dashboard being presented at Executive Group and HSAB from July 2022 on a quarterly basis</a:t>
            </a:r>
          </a:p>
          <a:p>
            <a:pPr marL="0" indent="0" algn="just">
              <a:buNone/>
            </a:pPr>
            <a:endParaRPr lang="en-US" sz="1800" dirty="0"/>
          </a:p>
          <a:p>
            <a:pPr marL="0" indent="0" algn="just">
              <a:buNone/>
            </a:pPr>
            <a:r>
              <a:rPr lang="en-US" sz="1800" dirty="0"/>
              <a:t>April 2022 – work had started on developing Multi-Agency audits</a:t>
            </a:r>
          </a:p>
          <a:p>
            <a:pPr marL="0" indent="0" algn="just">
              <a:buNone/>
            </a:pPr>
            <a:endParaRPr lang="en-US" sz="1800" dirty="0"/>
          </a:p>
          <a:p>
            <a:pPr marL="0" indent="0" algn="just">
              <a:buNone/>
            </a:pPr>
            <a:r>
              <a:rPr lang="en-US" sz="1800" dirty="0"/>
              <a:t>September 2022 – the first Multi-Agency Audits took place and the theme was Financial Abuse</a:t>
            </a:r>
          </a:p>
          <a:p>
            <a:pPr marL="0" indent="0" algn="just">
              <a:buNone/>
            </a:pPr>
            <a:endParaRPr lang="en-US" sz="1800" dirty="0"/>
          </a:p>
          <a:p>
            <a:pPr marL="0" indent="0" algn="just">
              <a:buNone/>
            </a:pPr>
            <a:r>
              <a:rPr lang="en-US" sz="1800" dirty="0"/>
              <a:t>February 2023 – it was agreed for the standard training items</a:t>
            </a: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37</a:t>
            </a:fld>
            <a:endParaRPr lang="en-GB" dirty="0"/>
          </a:p>
        </p:txBody>
      </p:sp>
      <p:sp>
        <p:nvSpPr>
          <p:cNvPr id="3" name="Content Placeholder 2"/>
          <p:cNvSpPr>
            <a:spLocks noGrp="1"/>
          </p:cNvSpPr>
          <p:nvPr>
            <p:ph sz="half" idx="2"/>
          </p:nvPr>
        </p:nvSpPr>
        <p:spPr>
          <a:xfrm>
            <a:off x="6172199" y="1189354"/>
            <a:ext cx="6019799" cy="5668645"/>
          </a:xfrm>
        </p:spPr>
        <p:txBody>
          <a:bodyPr>
            <a:normAutofit/>
          </a:bodyPr>
          <a:lstStyle/>
          <a:p>
            <a:pPr marL="0" indent="0">
              <a:buNone/>
            </a:pPr>
            <a:r>
              <a:rPr lang="en-US" sz="1800" dirty="0"/>
              <a:t>and the self-neglect training to be progressed for the 2023/24 HSAB training </a:t>
            </a:r>
            <a:r>
              <a:rPr lang="en-US" sz="1800" dirty="0" err="1"/>
              <a:t>programme</a:t>
            </a:r>
            <a:endParaRPr lang="en-US" sz="1800" dirty="0"/>
          </a:p>
          <a:p>
            <a:pPr marL="0" indent="0">
              <a:buNone/>
            </a:pPr>
            <a:endParaRPr lang="en-US" sz="1800" dirty="0"/>
          </a:p>
          <a:p>
            <a:pPr marL="0" indent="0">
              <a:buNone/>
            </a:pPr>
            <a:r>
              <a:rPr lang="en-US" sz="1800" dirty="0"/>
              <a:t>February 2023 – The Performance, Quality Assurance and Audits Sub Group moving forwards will be used to look at themes and trends for Multi-Agency Audits</a:t>
            </a:r>
          </a:p>
          <a:p>
            <a:pPr marL="0" indent="0">
              <a:buNone/>
            </a:pPr>
            <a:endParaRPr lang="en-US" sz="1800" dirty="0"/>
          </a:p>
          <a:p>
            <a:pPr marL="0" indent="0">
              <a:buNone/>
            </a:pPr>
            <a:r>
              <a:rPr lang="en-US" sz="1800" dirty="0"/>
              <a:t>March 2023 – the HSAB training </a:t>
            </a:r>
            <a:r>
              <a:rPr lang="en-US" sz="1800" dirty="0" err="1"/>
              <a:t>programme</a:t>
            </a:r>
            <a:r>
              <a:rPr lang="en-US" sz="1800" dirty="0"/>
              <a:t> was shared and uploaded onto the HSAB website</a:t>
            </a:r>
            <a:endParaRPr lang="en-GB" sz="1800" dirty="0"/>
          </a:p>
        </p:txBody>
      </p:sp>
    </p:spTree>
    <p:extLst>
      <p:ext uri="{BB962C8B-B14F-4D97-AF65-F5344CB8AC3E}">
        <p14:creationId xmlns:p14="http://schemas.microsoft.com/office/powerpoint/2010/main" val="1311135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Partnership Forum Update</a:t>
            </a: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GB" sz="1800" b="1" dirty="0"/>
              <a:t>Chair: Mark Weights – CEO, Sustainable Housing Action Partnership</a:t>
            </a:r>
          </a:p>
          <a:p>
            <a:pPr marL="0" indent="0" algn="just">
              <a:buNone/>
            </a:pPr>
            <a:r>
              <a:rPr lang="en-US" sz="1800" dirty="0"/>
              <a:t>September 2022 – Partnership Newsletter created and dates agreed for distribution to partners.  First newsletter distributed in September 2022</a:t>
            </a:r>
          </a:p>
          <a:p>
            <a:pPr marL="0" indent="0" algn="just">
              <a:buNone/>
            </a:pPr>
            <a:endParaRPr lang="en-US" sz="1800" dirty="0"/>
          </a:p>
          <a:p>
            <a:pPr marL="0" indent="0" algn="just">
              <a:buNone/>
            </a:pPr>
            <a:r>
              <a:rPr lang="en-US" sz="1800" dirty="0"/>
              <a:t>October 2022 – Presentations from specific partners introduced to each Partnership Forum meeting</a:t>
            </a:r>
          </a:p>
          <a:p>
            <a:pPr marL="0" indent="0" algn="just">
              <a:buNone/>
            </a:pPr>
            <a:endParaRPr lang="en-US" sz="1800" dirty="0"/>
          </a:p>
          <a:p>
            <a:pPr marL="0" indent="0" algn="just">
              <a:buNone/>
            </a:pPr>
            <a:r>
              <a:rPr lang="en-US" sz="1800" dirty="0"/>
              <a:t>October 2022 – Presentation relating to Domestic Violence and Older People. Task and Finish Group set up to look at issues raised in presentation</a:t>
            </a:r>
          </a:p>
          <a:p>
            <a:pPr marL="0" indent="0" algn="just">
              <a:buNone/>
            </a:pPr>
            <a:endParaRPr lang="en-US" sz="1800" dirty="0"/>
          </a:p>
          <a:p>
            <a:pPr marL="0" indent="0" algn="just">
              <a:buNone/>
            </a:pPr>
            <a:r>
              <a:rPr lang="en-US" sz="1800" dirty="0"/>
              <a:t>December 2022 – Safeguarding Adults Survey completed with an analysis, outcomes and recommendations provided to HSAB.  Partnership Forum requested marketing budget from HSAB to implement outcomes from survey</a:t>
            </a: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38</a:t>
            </a:fld>
            <a:endParaRPr lang="en-GB" dirty="0"/>
          </a:p>
        </p:txBody>
      </p:sp>
      <p:sp>
        <p:nvSpPr>
          <p:cNvPr id="3" name="Content Placeholder 2"/>
          <p:cNvSpPr>
            <a:spLocks noGrp="1"/>
          </p:cNvSpPr>
          <p:nvPr>
            <p:ph sz="half" idx="2"/>
          </p:nvPr>
        </p:nvSpPr>
        <p:spPr>
          <a:xfrm>
            <a:off x="6172199" y="1189354"/>
            <a:ext cx="6019799" cy="5668645"/>
          </a:xfrm>
        </p:spPr>
        <p:txBody>
          <a:bodyPr>
            <a:normAutofit/>
          </a:bodyPr>
          <a:lstStyle/>
          <a:p>
            <a:pPr marL="0" indent="0">
              <a:buNone/>
            </a:pPr>
            <a:r>
              <a:rPr lang="en-US" sz="1800" dirty="0"/>
              <a:t>January 2023 – Communications and Engagement Strategy – distribution of national and local events plan updated for 2023</a:t>
            </a:r>
          </a:p>
          <a:p>
            <a:pPr marL="0" indent="0">
              <a:buNone/>
            </a:pPr>
            <a:endParaRPr lang="en-US" sz="1800" dirty="0"/>
          </a:p>
          <a:p>
            <a:pPr marL="0" indent="0">
              <a:buNone/>
            </a:pPr>
            <a:r>
              <a:rPr lang="en-US" sz="1800" dirty="0"/>
              <a:t>March 2023 – Domestic Violence and Older People Task and Finish Group created a new Domestic Violence Toolkit for providers, including a dementia checklist for use within Halton</a:t>
            </a:r>
          </a:p>
          <a:p>
            <a:pPr marL="0" indent="0">
              <a:buNone/>
            </a:pPr>
            <a:endParaRPr lang="en-US" sz="1800" dirty="0"/>
          </a:p>
          <a:p>
            <a:pPr marL="0" indent="0">
              <a:buNone/>
            </a:pPr>
            <a:r>
              <a:rPr lang="en-US" sz="1800" dirty="0"/>
              <a:t>March 2023 – Partnership Forum commenced work on engagement with service users and people with lived experience to support future safeguarding processes and safeguarding multi-agency audits</a:t>
            </a:r>
          </a:p>
          <a:p>
            <a:pPr marL="0" indent="0">
              <a:buNone/>
            </a:pPr>
            <a:endParaRPr lang="en-US" sz="1800" dirty="0"/>
          </a:p>
          <a:p>
            <a:pPr marL="0" indent="0">
              <a:buNone/>
            </a:pPr>
            <a:r>
              <a:rPr lang="en-US" sz="1800" dirty="0"/>
              <a:t>March 2023 – second Partnership Forum Newsletter distributed to partners</a:t>
            </a:r>
          </a:p>
          <a:p>
            <a:pPr marL="0" indent="0">
              <a:buNone/>
            </a:pPr>
            <a:endParaRPr lang="en-US" sz="1800" dirty="0"/>
          </a:p>
          <a:p>
            <a:pPr marL="0" indent="0">
              <a:buNone/>
            </a:pPr>
            <a:r>
              <a:rPr lang="en-US" sz="1800" dirty="0"/>
              <a:t>March 2023 – Forum agreed Safeguarding Adults Strategy for 2023-2028</a:t>
            </a:r>
            <a:endParaRPr lang="en-GB" sz="1800" dirty="0"/>
          </a:p>
        </p:txBody>
      </p:sp>
    </p:spTree>
    <p:extLst>
      <p:ext uri="{BB962C8B-B14F-4D97-AF65-F5344CB8AC3E}">
        <p14:creationId xmlns:p14="http://schemas.microsoft.com/office/powerpoint/2010/main" val="639396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HSAB Strategic Planning Event</a:t>
            </a: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GB" sz="1600" dirty="0"/>
              <a:t>HSAB held a virtual Strategic Planning Event on Thursday 1</a:t>
            </a:r>
            <a:r>
              <a:rPr lang="en-GB" sz="1600" baseline="30000" dirty="0"/>
              <a:t>st</a:t>
            </a:r>
            <a:r>
              <a:rPr lang="en-GB" sz="1600" dirty="0"/>
              <a:t> December 2022 via MS Teams, to develop priorities and key actions to inform the “Strategic Plan on a Page” and work programmes of the HSAB and its associated sub groups.  The event was well attended with 32 representatives from all statutory partners, health sector and voluntary/third sector organisations as detailed below:</a:t>
            </a:r>
          </a:p>
          <a:p>
            <a:pPr marL="0" indent="0" algn="just">
              <a:buNone/>
            </a:pPr>
            <a:endParaRPr lang="en-GB" sz="16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39</a:t>
            </a:fld>
            <a:endParaRPr lang="en-GB" dirty="0"/>
          </a:p>
        </p:txBody>
      </p:sp>
      <p:sp>
        <p:nvSpPr>
          <p:cNvPr id="3" name="Content Placeholder 2"/>
          <p:cNvSpPr>
            <a:spLocks noGrp="1"/>
          </p:cNvSpPr>
          <p:nvPr>
            <p:ph sz="half" idx="2"/>
          </p:nvPr>
        </p:nvSpPr>
        <p:spPr>
          <a:xfrm>
            <a:off x="6172199" y="1189354"/>
            <a:ext cx="5963195" cy="5668645"/>
          </a:xfrm>
        </p:spPr>
        <p:txBody>
          <a:bodyPr>
            <a:normAutofit/>
          </a:bodyPr>
          <a:lstStyle/>
          <a:p>
            <a:pPr marL="0" indent="0">
              <a:buNone/>
            </a:pPr>
            <a:r>
              <a:rPr lang="en-US" sz="1600" dirty="0"/>
              <a:t>The event was facilitated by Moira Wilson, Care and Health Improvement Advisor, Yorkshire and Humber for the Local Government Association.  The event began with an introduction and outline of the event that Moira presented, reminding partners of the legal context from the Care Act 2014, along with some current issues and priorities and the outcomes from the day.  Helen Moir, Divisional Manager for Independent Living and Safeguarding Lead at Halton Borough Council, gave a presentation on the pre-work themes and what the data is telling us.</a:t>
            </a:r>
          </a:p>
          <a:p>
            <a:pPr marL="0" indent="0">
              <a:buNone/>
            </a:pPr>
            <a:r>
              <a:rPr lang="en-US" sz="1600" dirty="0"/>
              <a:t>This led to five breakout room discussions focused on the draft Strategic Plan; what other work areas should be added to the draft plan; what actions can </a:t>
            </a:r>
            <a:r>
              <a:rPr lang="en-US" sz="1600" dirty="0" err="1"/>
              <a:t>organisations</a:t>
            </a:r>
            <a:r>
              <a:rPr lang="en-US" sz="1600" dirty="0"/>
              <a:t> take to progress the proposed work areas and what support or guidance might sub groups provide to support member </a:t>
            </a:r>
            <a:r>
              <a:rPr lang="en-US" sz="1600" dirty="0" err="1"/>
              <a:t>organisations</a:t>
            </a:r>
            <a:r>
              <a:rPr lang="en-US" sz="1600" dirty="0"/>
              <a:t>.  Each group had a one-hour discussion and then fed back to the whole group.</a:t>
            </a:r>
          </a:p>
          <a:p>
            <a:pPr marL="0" indent="0">
              <a:buNone/>
            </a:pPr>
            <a:endParaRPr lang="en-US" sz="1600" dirty="0"/>
          </a:p>
          <a:p>
            <a:pPr marL="0" indent="0">
              <a:buNone/>
            </a:pPr>
            <a:r>
              <a:rPr lang="en-US" sz="1600" b="1" dirty="0"/>
              <a:t>Next Steps</a:t>
            </a:r>
          </a:p>
          <a:p>
            <a:pPr marL="0" indent="0">
              <a:buNone/>
            </a:pPr>
            <a:r>
              <a:rPr lang="en-US" sz="1600" dirty="0"/>
              <a:t>The Annual Report was shared with the Health Policy and Performance Board in September.</a:t>
            </a:r>
          </a:p>
        </p:txBody>
      </p:sp>
      <p:graphicFrame>
        <p:nvGraphicFramePr>
          <p:cNvPr id="25" name="Object 24"/>
          <p:cNvGraphicFramePr>
            <a:graphicFrameLocks noChangeAspect="1"/>
          </p:cNvGraphicFramePr>
          <p:nvPr>
            <p:extLst>
              <p:ext uri="{D42A27DB-BD31-4B8C-83A1-F6EECF244321}">
                <p14:modId xmlns:p14="http://schemas.microsoft.com/office/powerpoint/2010/main" val="2578063912"/>
              </p:ext>
            </p:extLst>
          </p:nvPr>
        </p:nvGraphicFramePr>
        <p:xfrm>
          <a:off x="538162" y="2685779"/>
          <a:ext cx="5277394" cy="4172221"/>
        </p:xfrm>
        <a:graphic>
          <a:graphicData uri="http://schemas.openxmlformats.org/presentationml/2006/ole">
            <mc:AlternateContent xmlns:mc="http://schemas.openxmlformats.org/markup-compatibility/2006">
              <mc:Choice xmlns:v="urn:schemas-microsoft-com:vml" Requires="v">
                <p:oleObj name="Document" r:id="rId4" imgW="5770189" imgH="5351281" progId="Word.Document.12">
                  <p:embed/>
                </p:oleObj>
              </mc:Choice>
              <mc:Fallback>
                <p:oleObj name="Document" r:id="rId4" imgW="5770189" imgH="5351281" progId="Word.Document.12">
                  <p:embed/>
                  <p:pic>
                    <p:nvPicPr>
                      <p:cNvPr id="25" name="Object 24"/>
                      <p:cNvPicPr/>
                      <p:nvPr/>
                    </p:nvPicPr>
                    <p:blipFill>
                      <a:blip r:embed="rId5"/>
                      <a:stretch>
                        <a:fillRect/>
                      </a:stretch>
                    </p:blipFill>
                    <p:spPr>
                      <a:xfrm>
                        <a:off x="538162" y="2685779"/>
                        <a:ext cx="5277394" cy="4172221"/>
                      </a:xfrm>
                      <a:prstGeom prst="rect">
                        <a:avLst/>
                      </a:prstGeom>
                    </p:spPr>
                  </p:pic>
                </p:oleObj>
              </mc:Fallback>
            </mc:AlternateContent>
          </a:graphicData>
        </a:graphic>
      </p:graphicFrame>
    </p:spTree>
    <p:extLst>
      <p:ext uri="{BB962C8B-B14F-4D97-AF65-F5344CB8AC3E}">
        <p14:creationId xmlns:p14="http://schemas.microsoft.com/office/powerpoint/2010/main" val="414892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Key Safeguarding Facts 2022-23</a:t>
            </a:r>
          </a:p>
        </p:txBody>
      </p:sp>
      <p:sp>
        <p:nvSpPr>
          <p:cNvPr id="5" name="Content Placeholder 4"/>
          <p:cNvSpPr>
            <a:spLocks noGrp="1"/>
          </p:cNvSpPr>
          <p:nvPr>
            <p:ph sz="half" idx="1"/>
          </p:nvPr>
        </p:nvSpPr>
        <p:spPr>
          <a:xfrm>
            <a:off x="1" y="1189354"/>
            <a:ext cx="12191999" cy="5668645"/>
          </a:xfrm>
        </p:spPr>
        <p:txBody>
          <a:bodyPr>
            <a:normAutofit/>
          </a:bodyPr>
          <a:lstStyle/>
          <a:p>
            <a:pPr marL="0" indent="0" algn="just">
              <a:buNone/>
            </a:pPr>
            <a:r>
              <a:rPr lang="en-GB" sz="2400" b="1" dirty="0">
                <a:solidFill>
                  <a:schemeClr val="accent5">
                    <a:lumMod val="75000"/>
                  </a:schemeClr>
                </a:solidFill>
              </a:rPr>
              <a:t>1096</a:t>
            </a:r>
            <a:r>
              <a:rPr lang="en-GB" sz="1800" dirty="0"/>
              <a:t> </a:t>
            </a:r>
            <a:r>
              <a:rPr lang="en-GB" sz="2400" b="1" dirty="0">
                <a:solidFill>
                  <a:schemeClr val="accent6">
                    <a:lumMod val="75000"/>
                  </a:schemeClr>
                </a:solidFill>
              </a:rPr>
              <a:t>Safeguarding Concerns</a:t>
            </a:r>
            <a:r>
              <a:rPr lang="en-GB" sz="2400" b="1" dirty="0">
                <a:solidFill>
                  <a:schemeClr val="accent6"/>
                </a:solidFill>
              </a:rPr>
              <a:t> </a:t>
            </a:r>
            <a:r>
              <a:rPr lang="en-GB" sz="2400" b="1" dirty="0">
                <a:solidFill>
                  <a:schemeClr val="accent6">
                    <a:lumMod val="75000"/>
                  </a:schemeClr>
                </a:solidFill>
              </a:rPr>
              <a:t>raised</a:t>
            </a:r>
            <a:r>
              <a:rPr lang="en-GB" sz="2400" b="1" dirty="0">
                <a:solidFill>
                  <a:schemeClr val="accent6"/>
                </a:solidFill>
              </a:rPr>
              <a:t> </a:t>
            </a:r>
            <a:r>
              <a:rPr lang="en-GB" sz="2400" b="1" dirty="0">
                <a:solidFill>
                  <a:schemeClr val="accent6">
                    <a:lumMod val="75000"/>
                  </a:schemeClr>
                </a:solidFill>
              </a:rPr>
              <a:t>during the year      </a:t>
            </a:r>
          </a:p>
          <a:p>
            <a:pPr marL="0" indent="0" algn="just">
              <a:buNone/>
            </a:pPr>
            <a:r>
              <a:rPr lang="en-GB" sz="2400" b="1" dirty="0">
                <a:solidFill>
                  <a:schemeClr val="accent5">
                    <a:lumMod val="75000"/>
                  </a:schemeClr>
                </a:solidFill>
              </a:rPr>
              <a:t>436</a:t>
            </a:r>
            <a:r>
              <a:rPr lang="en-GB" sz="2400" b="1" dirty="0">
                <a:solidFill>
                  <a:schemeClr val="accent5"/>
                </a:solidFill>
              </a:rPr>
              <a:t> </a:t>
            </a:r>
            <a:r>
              <a:rPr lang="en-GB" sz="1800" dirty="0"/>
              <a:t> </a:t>
            </a:r>
            <a:r>
              <a:rPr lang="en-GB" sz="2400" b="1" dirty="0">
                <a:solidFill>
                  <a:schemeClr val="accent6">
                    <a:lumMod val="75000"/>
                  </a:schemeClr>
                </a:solidFill>
              </a:rPr>
              <a:t>became S42 enquiries</a:t>
            </a:r>
          </a:p>
          <a:p>
            <a:pPr marL="0" indent="0" algn="just">
              <a:buNone/>
            </a:pPr>
            <a:endParaRPr lang="en-GB" sz="1800" b="1" dirty="0">
              <a:solidFill>
                <a:schemeClr val="accent6">
                  <a:lumMod val="75000"/>
                </a:schemeClr>
              </a:solidFill>
            </a:endParaRPr>
          </a:p>
          <a:p>
            <a:pPr marL="0" indent="0" algn="just">
              <a:buNone/>
            </a:pPr>
            <a:endParaRPr lang="en-GB" sz="1800" b="1" dirty="0">
              <a:solidFill>
                <a:schemeClr val="accent6">
                  <a:lumMod val="75000"/>
                </a:schemeClr>
              </a:solidFill>
            </a:endParaRPr>
          </a:p>
          <a:p>
            <a:pPr marL="0" indent="0" algn="just">
              <a:buNone/>
            </a:pPr>
            <a:endParaRPr lang="en-GB" sz="1800" b="1" dirty="0">
              <a:solidFill>
                <a:schemeClr val="accent6">
                  <a:lumMod val="75000"/>
                </a:schemeClr>
              </a:solidFill>
            </a:endParaRPr>
          </a:p>
          <a:p>
            <a:pPr marL="0" indent="0" algn="just">
              <a:buNone/>
            </a:pPr>
            <a:r>
              <a:rPr lang="en-GB" sz="2400" b="1" dirty="0">
                <a:solidFill>
                  <a:schemeClr val="accent6">
                    <a:lumMod val="75000"/>
                  </a:schemeClr>
                </a:solidFill>
              </a:rPr>
              <a:t>More women than men were alleged victims</a:t>
            </a:r>
          </a:p>
          <a:p>
            <a:pPr marL="0" indent="0" algn="just">
              <a:buNone/>
            </a:pPr>
            <a:endParaRPr lang="en-GB" sz="1800" b="1" dirty="0">
              <a:solidFill>
                <a:schemeClr val="accent5">
                  <a:lumMod val="75000"/>
                </a:schemeClr>
              </a:solidFill>
            </a:endParaRPr>
          </a:p>
          <a:p>
            <a:pPr marL="0" indent="0" algn="just">
              <a:buNone/>
            </a:pPr>
            <a:endParaRPr lang="en-GB" sz="1800" b="1" dirty="0">
              <a:solidFill>
                <a:schemeClr val="accent5">
                  <a:lumMod val="75000"/>
                </a:schemeClr>
              </a:solidFill>
            </a:endParaRPr>
          </a:p>
          <a:p>
            <a:pPr marL="0" indent="0" algn="just">
              <a:buNone/>
            </a:pPr>
            <a:endParaRPr lang="en-GB" sz="1800" b="1" dirty="0">
              <a:solidFill>
                <a:schemeClr val="accent5">
                  <a:lumMod val="75000"/>
                </a:schemeClr>
              </a:solidFill>
            </a:endParaRPr>
          </a:p>
          <a:p>
            <a:pPr marL="0" indent="0" algn="just">
              <a:buNone/>
            </a:pPr>
            <a:r>
              <a:rPr lang="en-GB" sz="1800" b="1" dirty="0">
                <a:solidFill>
                  <a:schemeClr val="accent5">
                    <a:lumMod val="75000"/>
                  </a:schemeClr>
                </a:solidFill>
              </a:rPr>
              <a:t>   18-64         65-84         85+                                  227                                            105                                                 218</a:t>
            </a:r>
          </a:p>
          <a:p>
            <a:pPr marL="0" indent="0">
              <a:lnSpc>
                <a:spcPct val="100000"/>
              </a:lnSpc>
              <a:spcBef>
                <a:spcPts val="0"/>
              </a:spcBef>
              <a:buNone/>
            </a:pPr>
            <a:r>
              <a:rPr lang="en-GB" sz="1400" b="1" dirty="0">
                <a:solidFill>
                  <a:schemeClr val="accent6">
                    <a:lumMod val="75000"/>
                  </a:schemeClr>
                </a:solidFill>
              </a:rPr>
              <a:t>The age groups of people who had                                 Concluded S42 enquiries                 Concluded S42 enquiries involved         Concluded S42 enquiry allegations</a:t>
            </a:r>
          </a:p>
          <a:p>
            <a:pPr marL="0" indent="0">
              <a:lnSpc>
                <a:spcPct val="100000"/>
              </a:lnSpc>
              <a:spcBef>
                <a:spcPts val="0"/>
              </a:spcBef>
              <a:buNone/>
            </a:pPr>
            <a:r>
              <a:rPr lang="en-GB" sz="1400" b="1" dirty="0">
                <a:solidFill>
                  <a:schemeClr val="accent6">
                    <a:lumMod val="75000"/>
                  </a:schemeClr>
                </a:solidFill>
              </a:rPr>
              <a:t>safeguarding concerns raised on their behalf               involved allegations of neglect     allegations of  financial abuse                 occurred in victim’s own home</a:t>
            </a:r>
          </a:p>
          <a:p>
            <a:pPr marL="0" indent="0">
              <a:lnSpc>
                <a:spcPct val="100000"/>
              </a:lnSpc>
              <a:spcBef>
                <a:spcPts val="0"/>
              </a:spcBef>
              <a:buNone/>
            </a:pPr>
            <a:endParaRPr lang="en-GB" sz="1400" b="1" dirty="0">
              <a:solidFill>
                <a:schemeClr val="accent6">
                  <a:lumMod val="75000"/>
                </a:schemeClr>
              </a:solidFill>
            </a:endParaRPr>
          </a:p>
          <a:p>
            <a:pPr marL="0" indent="0">
              <a:lnSpc>
                <a:spcPct val="100000"/>
              </a:lnSpc>
              <a:spcBef>
                <a:spcPts val="0"/>
              </a:spcBef>
              <a:buNone/>
            </a:pPr>
            <a:r>
              <a:rPr lang="en-GB" sz="2000" b="1" dirty="0">
                <a:solidFill>
                  <a:schemeClr val="accent5">
                    <a:lumMod val="75000"/>
                  </a:schemeClr>
                </a:solidFill>
              </a:rPr>
              <a:t>689 </a:t>
            </a:r>
            <a:r>
              <a:rPr lang="en-GB" sz="2000" b="1" dirty="0">
                <a:solidFill>
                  <a:schemeClr val="accent5">
                    <a:lumMod val="60000"/>
                    <a:lumOff val="40000"/>
                  </a:schemeClr>
                </a:solidFill>
              </a:rPr>
              <a:t>White British</a:t>
            </a:r>
          </a:p>
          <a:p>
            <a:pPr marL="0" indent="0">
              <a:lnSpc>
                <a:spcPct val="100000"/>
              </a:lnSpc>
              <a:spcBef>
                <a:spcPts val="0"/>
              </a:spcBef>
              <a:buNone/>
            </a:pPr>
            <a:r>
              <a:rPr lang="en-GB" sz="2000" b="1" dirty="0">
                <a:solidFill>
                  <a:schemeClr val="accent5">
                    <a:lumMod val="75000"/>
                  </a:schemeClr>
                </a:solidFill>
              </a:rPr>
              <a:t>21 </a:t>
            </a:r>
            <a:r>
              <a:rPr lang="en-GB" sz="2000" b="1" dirty="0">
                <a:solidFill>
                  <a:schemeClr val="accent5">
                    <a:lumMod val="60000"/>
                    <a:lumOff val="40000"/>
                  </a:schemeClr>
                </a:solidFill>
              </a:rPr>
              <a:t>Black &amp; Minority Ethnic</a:t>
            </a:r>
          </a:p>
          <a:p>
            <a:pPr marL="0" indent="0">
              <a:lnSpc>
                <a:spcPct val="100000"/>
              </a:lnSpc>
              <a:spcBef>
                <a:spcPts val="0"/>
              </a:spcBef>
              <a:buNone/>
            </a:pPr>
            <a:r>
              <a:rPr lang="en-GB" sz="1400" b="1" dirty="0">
                <a:solidFill>
                  <a:schemeClr val="accent6">
                    <a:lumMod val="75000"/>
                  </a:schemeClr>
                </a:solidFill>
              </a:rPr>
              <a:t>Ethnicity of those who had safeguarding concerns</a:t>
            </a:r>
          </a:p>
          <a:p>
            <a:pPr marL="0" indent="0">
              <a:lnSpc>
                <a:spcPct val="100000"/>
              </a:lnSpc>
              <a:spcBef>
                <a:spcPts val="0"/>
              </a:spcBef>
              <a:buNone/>
            </a:pPr>
            <a:r>
              <a:rPr lang="en-GB" sz="1400" b="1" dirty="0">
                <a:solidFill>
                  <a:schemeClr val="accent6">
                    <a:lumMod val="75000"/>
                  </a:schemeClr>
                </a:solidFill>
              </a:rPr>
              <a:t>raised on their behalf</a:t>
            </a:r>
            <a:endParaRPr lang="en-GB" sz="1400" b="1" dirty="0">
              <a:solidFill>
                <a:schemeClr val="accent5">
                  <a:lumMod val="75000"/>
                </a:schemeClr>
              </a:solidFill>
            </a:endParaRP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4</a:t>
            </a:fld>
            <a:endParaRPr lang="en-GB" dirty="0"/>
          </a:p>
        </p:txBody>
      </p:sp>
      <p:pic>
        <p:nvPicPr>
          <p:cNvPr id="10" name="Picture 9"/>
          <p:cNvPicPr/>
          <p:nvPr/>
        </p:nvPicPr>
        <p:blipFill>
          <a:blip r:embed="rId4">
            <a:duotone>
              <a:prstClr val="black"/>
              <a:srgbClr val="3592CF">
                <a:tint val="45000"/>
                <a:satMod val="400000"/>
              </a:srgbClr>
            </a:duotone>
            <a:extLst>
              <a:ext uri="{28A0092B-C50C-407E-A947-70E740481C1C}">
                <a14:useLocalDpi xmlns:a14="http://schemas.microsoft.com/office/drawing/2010/main" val="0"/>
              </a:ext>
            </a:extLst>
          </a:blip>
          <a:srcRect/>
          <a:stretch>
            <a:fillRect/>
          </a:stretch>
        </p:blipFill>
        <p:spPr bwMode="auto">
          <a:xfrm>
            <a:off x="2607220" y="2219071"/>
            <a:ext cx="740891" cy="1033580"/>
          </a:xfrm>
          <a:prstGeom prst="rect">
            <a:avLst/>
          </a:prstGeom>
          <a:noFill/>
        </p:spPr>
      </p:pic>
      <p:pic>
        <p:nvPicPr>
          <p:cNvPr id="9" name="Picture 8"/>
          <p:cNvPicPr/>
          <p:nvPr/>
        </p:nvPicPr>
        <p:blipFill>
          <a:blip r:embed="rId5">
            <a:duotone>
              <a:prstClr val="black"/>
              <a:srgbClr val="34ABA2">
                <a:tint val="45000"/>
                <a:satMod val="400000"/>
              </a:srgbClr>
            </a:duotone>
            <a:extLst>
              <a:ext uri="{28A0092B-C50C-407E-A947-70E740481C1C}">
                <a14:useLocalDpi xmlns:a14="http://schemas.microsoft.com/office/drawing/2010/main" val="0"/>
              </a:ext>
            </a:extLst>
          </a:blip>
          <a:srcRect/>
          <a:stretch>
            <a:fillRect/>
          </a:stretch>
        </p:blipFill>
        <p:spPr bwMode="auto">
          <a:xfrm>
            <a:off x="854765" y="2194742"/>
            <a:ext cx="748952" cy="1057909"/>
          </a:xfrm>
          <a:prstGeom prst="rect">
            <a:avLst/>
          </a:prstGeom>
          <a:noFill/>
        </p:spPr>
      </p:pic>
      <p:sp>
        <p:nvSpPr>
          <p:cNvPr id="12" name="TextBox 11"/>
          <p:cNvSpPr txBox="1"/>
          <p:nvPr/>
        </p:nvSpPr>
        <p:spPr>
          <a:xfrm>
            <a:off x="1018904" y="2539030"/>
            <a:ext cx="705393" cy="369332"/>
          </a:xfrm>
          <a:prstGeom prst="rect">
            <a:avLst/>
          </a:prstGeom>
          <a:noFill/>
        </p:spPr>
        <p:txBody>
          <a:bodyPr wrap="square" rtlCol="0">
            <a:spAutoFit/>
          </a:bodyPr>
          <a:lstStyle/>
          <a:p>
            <a:r>
              <a:rPr lang="en-GB" b="1" dirty="0">
                <a:solidFill>
                  <a:schemeClr val="accent5">
                    <a:lumMod val="50000"/>
                  </a:schemeClr>
                </a:solidFill>
              </a:rPr>
              <a:t>59%</a:t>
            </a:r>
          </a:p>
        </p:txBody>
      </p:sp>
      <p:sp>
        <p:nvSpPr>
          <p:cNvPr id="14" name="TextBox 13"/>
          <p:cNvSpPr txBox="1"/>
          <p:nvPr/>
        </p:nvSpPr>
        <p:spPr>
          <a:xfrm>
            <a:off x="2677219" y="2548379"/>
            <a:ext cx="600892" cy="369332"/>
          </a:xfrm>
          <a:prstGeom prst="rect">
            <a:avLst/>
          </a:prstGeom>
          <a:noFill/>
        </p:spPr>
        <p:txBody>
          <a:bodyPr wrap="square" rtlCol="0">
            <a:spAutoFit/>
          </a:bodyPr>
          <a:lstStyle/>
          <a:p>
            <a:r>
              <a:rPr lang="en-GB" b="1" dirty="0">
                <a:solidFill>
                  <a:schemeClr val="accent5">
                    <a:lumMod val="50000"/>
                  </a:schemeClr>
                </a:solidFill>
              </a:rPr>
              <a:t>41%</a:t>
            </a:r>
          </a:p>
        </p:txBody>
      </p:sp>
      <p:sp>
        <p:nvSpPr>
          <p:cNvPr id="15" name="Flowchart: Alternate Process 14"/>
          <p:cNvSpPr/>
          <p:nvPr/>
        </p:nvSpPr>
        <p:spPr>
          <a:xfrm>
            <a:off x="83729" y="3693968"/>
            <a:ext cx="770709" cy="1018903"/>
          </a:xfrm>
          <a:prstGeom prst="flowChartAlternate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327</a:t>
            </a:r>
            <a:endParaRPr lang="en-GB" b="1" dirty="0"/>
          </a:p>
        </p:txBody>
      </p:sp>
      <p:sp>
        <p:nvSpPr>
          <p:cNvPr id="16" name="Flowchart: Alternate Process 15"/>
          <p:cNvSpPr/>
          <p:nvPr/>
        </p:nvSpPr>
        <p:spPr>
          <a:xfrm>
            <a:off x="1058091" y="3880212"/>
            <a:ext cx="666206" cy="875212"/>
          </a:xfrm>
          <a:prstGeom prst="flowChartAlternate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329</a:t>
            </a:r>
            <a:endParaRPr lang="en-GB" b="1" dirty="0"/>
          </a:p>
        </p:txBody>
      </p:sp>
      <p:sp>
        <p:nvSpPr>
          <p:cNvPr id="17" name="Flowchart: Alternate Process 16"/>
          <p:cNvSpPr/>
          <p:nvPr/>
        </p:nvSpPr>
        <p:spPr>
          <a:xfrm>
            <a:off x="1927950" y="4050978"/>
            <a:ext cx="679270" cy="705395"/>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159</a:t>
            </a:r>
            <a:endParaRPr lang="en-GB" b="1" dirty="0"/>
          </a:p>
        </p:txBody>
      </p:sp>
      <p:sp>
        <p:nvSpPr>
          <p:cNvPr id="18" name="Flowchart: Process 17"/>
          <p:cNvSpPr/>
          <p:nvPr/>
        </p:nvSpPr>
        <p:spPr>
          <a:xfrm>
            <a:off x="7328262" y="1243384"/>
            <a:ext cx="4519748" cy="100584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10% </a:t>
            </a:r>
            <a:r>
              <a:rPr lang="en-GB" dirty="0"/>
              <a:t>Decrease in the number of concerns raised, down from 1220 last year</a:t>
            </a:r>
            <a:endParaRPr lang="en-GB" sz="3200" dirty="0"/>
          </a:p>
        </p:txBody>
      </p:sp>
      <p:sp>
        <p:nvSpPr>
          <p:cNvPr id="19" name="Flowchart: Process 18"/>
          <p:cNvSpPr/>
          <p:nvPr/>
        </p:nvSpPr>
        <p:spPr>
          <a:xfrm>
            <a:off x="7328262" y="2359213"/>
            <a:ext cx="4537808" cy="100584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19% </a:t>
            </a:r>
            <a:r>
              <a:rPr lang="en-GB" dirty="0"/>
              <a:t>Increase in the number which progressed to S42 enquiries, up from 366 last year</a:t>
            </a:r>
            <a:endParaRPr lang="en-GB" sz="3200" dirty="0"/>
          </a:p>
        </p:txBody>
      </p:sp>
      <p:pic>
        <p:nvPicPr>
          <p:cNvPr id="20" name="Picture 19"/>
          <p:cNvPicPr/>
          <p:nvPr/>
        </p:nvPicPr>
        <p:blipFill>
          <a:blip r:embed="rId6">
            <a:extLst>
              <a:ext uri="{28A0092B-C50C-407E-A947-70E740481C1C}">
                <a14:useLocalDpi xmlns:a14="http://schemas.microsoft.com/office/drawing/2010/main" val="0"/>
              </a:ext>
            </a:extLst>
          </a:blip>
          <a:srcRect/>
          <a:stretch>
            <a:fillRect/>
          </a:stretch>
        </p:blipFill>
        <p:spPr bwMode="auto">
          <a:xfrm>
            <a:off x="4191833" y="3833738"/>
            <a:ext cx="960120" cy="944064"/>
          </a:xfrm>
          <a:prstGeom prst="rect">
            <a:avLst/>
          </a:prstGeom>
          <a:pattFill prst="pct5">
            <a:fgClr>
              <a:schemeClr val="bg1"/>
            </a:fgClr>
            <a:bgClr>
              <a:schemeClr val="bg1"/>
            </a:bgClr>
          </a:pattFill>
          <a:ln>
            <a:noFill/>
          </a:ln>
        </p:spPr>
      </p:pic>
      <p:pic>
        <p:nvPicPr>
          <p:cNvPr id="25" name="Picture 24"/>
          <p:cNvPicPr>
            <a:picLocks noChangeAspect="1"/>
          </p:cNvPicPr>
          <p:nvPr/>
        </p:nvPicPr>
        <p:blipFill>
          <a:blip r:embed="rId7"/>
          <a:stretch>
            <a:fillRect/>
          </a:stretch>
        </p:blipFill>
        <p:spPr>
          <a:xfrm>
            <a:off x="9827111" y="3811285"/>
            <a:ext cx="966517" cy="966517"/>
          </a:xfrm>
          <a:prstGeom prst="rect">
            <a:avLst/>
          </a:prstGeom>
        </p:spPr>
      </p:pic>
      <p:sp>
        <p:nvSpPr>
          <p:cNvPr id="26" name="Flowchart: Process 25"/>
          <p:cNvSpPr/>
          <p:nvPr/>
        </p:nvSpPr>
        <p:spPr>
          <a:xfrm>
            <a:off x="4137413" y="5584874"/>
            <a:ext cx="8042030" cy="908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In Halton, an adult at risk is most likely to be a female aged 65 or over living in their own home and will suffer from neglect or acts of omission perpetrated by a service provider </a:t>
            </a:r>
          </a:p>
        </p:txBody>
      </p:sp>
      <p:pic>
        <p:nvPicPr>
          <p:cNvPr id="22" name="Picture 21" descr="C:\Users\prycek\AppData\Local\Microsoft\Windows\INetCache\Content.MSO\98D42F4C.t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8109" y="3774349"/>
            <a:ext cx="881380" cy="981075"/>
          </a:xfrm>
          <a:prstGeom prst="rect">
            <a:avLst/>
          </a:prstGeom>
          <a:noFill/>
          <a:ln>
            <a:noFill/>
          </a:ln>
        </p:spPr>
      </p:pic>
    </p:spTree>
    <p:extLst>
      <p:ext uri="{BB962C8B-B14F-4D97-AF65-F5344CB8AC3E}">
        <p14:creationId xmlns:p14="http://schemas.microsoft.com/office/powerpoint/2010/main" val="2858388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HSAB Strategic Planning Event</a:t>
            </a: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40</a:t>
            </a:fld>
            <a:endParaRPr lang="en-GB" dirty="0"/>
          </a:p>
        </p:txBody>
      </p:sp>
      <p:sp>
        <p:nvSpPr>
          <p:cNvPr id="3" name="Content Placeholder 2"/>
          <p:cNvSpPr>
            <a:spLocks noGrp="1"/>
          </p:cNvSpPr>
          <p:nvPr>
            <p:ph sz="half" idx="2"/>
          </p:nvPr>
        </p:nvSpPr>
        <p:spPr>
          <a:xfrm>
            <a:off x="6019800" y="1189352"/>
            <a:ext cx="6172199" cy="5668647"/>
          </a:xfrm>
        </p:spPr>
        <p:txBody>
          <a:bodyPr>
            <a:normAutofit/>
          </a:bodyPr>
          <a:lstStyle/>
          <a:p>
            <a:pPr marL="0" indent="0">
              <a:buNone/>
            </a:pPr>
            <a:endParaRPr lang="en-GB" sz="1600" dirty="0"/>
          </a:p>
          <a:p>
            <a:pPr marL="0" indent="0">
              <a:buNone/>
            </a:pPr>
            <a:endParaRPr lang="en-GB" sz="1600" dirty="0"/>
          </a:p>
        </p:txBody>
      </p:sp>
      <p:sp>
        <p:nvSpPr>
          <p:cNvPr id="6" name="Content Placeholder 5"/>
          <p:cNvSpPr>
            <a:spLocks noGrp="1"/>
          </p:cNvSpPr>
          <p:nvPr>
            <p:ph sz="half" idx="1"/>
          </p:nvPr>
        </p:nvSpPr>
        <p:spPr>
          <a:xfrm>
            <a:off x="0" y="1189354"/>
            <a:ext cx="6019800" cy="5668646"/>
          </a:xfrm>
        </p:spPr>
        <p:txBody>
          <a:bodyPr>
            <a:normAutofit/>
          </a:bodyPr>
          <a:lstStyle/>
          <a:p>
            <a:pPr marL="0" indent="0">
              <a:buNone/>
            </a:pPr>
            <a:endParaRPr lang="en-GB" sz="1600" dirty="0"/>
          </a:p>
          <a:p>
            <a:pPr marL="0" indent="0">
              <a:buNone/>
            </a:pPr>
            <a:r>
              <a:rPr lang="en-US" sz="1600" dirty="0"/>
              <a:t>Information gathered from the Strategic Planning Event is being used by HSAB sub group Chairpersons to support the development of the work </a:t>
            </a:r>
            <a:r>
              <a:rPr lang="en-US" sz="1600" dirty="0" err="1"/>
              <a:t>programmes</a:t>
            </a:r>
            <a:r>
              <a:rPr lang="en-US" sz="1600" dirty="0"/>
              <a:t> for the sub groups into 2023/24 and beyond.  Progress with the work </a:t>
            </a:r>
            <a:r>
              <a:rPr lang="en-US" sz="1600" dirty="0" err="1"/>
              <a:t>programmes</a:t>
            </a:r>
            <a:r>
              <a:rPr lang="en-US" sz="1600" dirty="0"/>
              <a:t> will be monitored through the HSAB Executive Group, who will update the HSAB as appropriate.</a:t>
            </a:r>
            <a:endParaRPr lang="en-GB" sz="1600" dirty="0"/>
          </a:p>
          <a:p>
            <a:pPr marL="0" indent="0">
              <a:buNone/>
            </a:pPr>
            <a:endParaRPr lang="en-GB" sz="1600" dirty="0"/>
          </a:p>
          <a:p>
            <a:pPr marL="0" indent="0">
              <a:buNone/>
            </a:pPr>
            <a:r>
              <a:rPr lang="en-GB" sz="1600" dirty="0"/>
              <a:t>The Strategic Planning Event is recognised as an important way of engaging with partners in identifying priority areas for the HSAB and its sub groups to keep people safe and as such will be an annual event.</a:t>
            </a:r>
          </a:p>
        </p:txBody>
      </p:sp>
      <p:pic>
        <p:nvPicPr>
          <p:cNvPr id="24" name="Picture 23"/>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168434"/>
            <a:ext cx="4990010" cy="3749040"/>
          </a:xfrm>
          <a:prstGeom prst="rect">
            <a:avLst/>
          </a:prstGeom>
          <a:noFill/>
          <a:ln>
            <a:noFill/>
          </a:ln>
        </p:spPr>
      </p:pic>
    </p:spTree>
    <p:extLst>
      <p:ext uri="{BB962C8B-B14F-4D97-AF65-F5344CB8AC3E}">
        <p14:creationId xmlns:p14="http://schemas.microsoft.com/office/powerpoint/2010/main" val="1747472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National Safeguarding Week</a:t>
            </a: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41</a:t>
            </a:fld>
            <a:endParaRPr lang="en-GB" dirty="0"/>
          </a:p>
        </p:txBody>
      </p:sp>
      <p:sp>
        <p:nvSpPr>
          <p:cNvPr id="3" name="Content Placeholder 2"/>
          <p:cNvSpPr>
            <a:spLocks noGrp="1"/>
          </p:cNvSpPr>
          <p:nvPr>
            <p:ph sz="half" idx="2"/>
          </p:nvPr>
        </p:nvSpPr>
        <p:spPr>
          <a:xfrm>
            <a:off x="6019800" y="1189352"/>
            <a:ext cx="6172199" cy="5668647"/>
          </a:xfrm>
        </p:spPr>
        <p:txBody>
          <a:bodyPr>
            <a:normAutofit/>
          </a:bodyPr>
          <a:lstStyle/>
          <a:p>
            <a:pPr marL="0" indent="0">
              <a:buNone/>
            </a:pPr>
            <a:r>
              <a:rPr lang="en-GB" sz="1600" dirty="0"/>
              <a:t>The aim of the campaign this year was </a:t>
            </a:r>
            <a:r>
              <a:rPr lang="en-GB" sz="1600" b="1" i="1" dirty="0">
                <a:solidFill>
                  <a:schemeClr val="accent1">
                    <a:lumMod val="75000"/>
                  </a:schemeClr>
                </a:solidFill>
              </a:rPr>
              <a:t>“Responding to Contemporary Safeguarding Challenges”</a:t>
            </a:r>
            <a:r>
              <a:rPr lang="en-GB" sz="1600" dirty="0"/>
              <a:t>.  Each day during National Safeguarding Week focuses on a key theme, the daily themes for this year were as follows</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p:txBody>
      </p:sp>
      <p:sp>
        <p:nvSpPr>
          <p:cNvPr id="6" name="Content Placeholder 5"/>
          <p:cNvSpPr>
            <a:spLocks noGrp="1"/>
          </p:cNvSpPr>
          <p:nvPr>
            <p:ph sz="half" idx="1"/>
          </p:nvPr>
        </p:nvSpPr>
        <p:spPr>
          <a:xfrm>
            <a:off x="0" y="1189354"/>
            <a:ext cx="6019800" cy="5668646"/>
          </a:xfrm>
        </p:spPr>
        <p:txBody>
          <a:bodyPr>
            <a:normAutofit/>
          </a:bodyPr>
          <a:lstStyle/>
          <a:p>
            <a:pPr marL="0" indent="0">
              <a:buNone/>
            </a:pPr>
            <a:r>
              <a:rPr lang="en-GB" sz="1600" dirty="0"/>
              <a:t>HSAB supports the National Safeguarding Adults Week on an annual basis, it took place this year during 21</a:t>
            </a:r>
            <a:r>
              <a:rPr lang="en-GB" sz="1600" baseline="30000" dirty="0"/>
              <a:t>st</a:t>
            </a:r>
            <a:r>
              <a:rPr lang="en-GB" sz="1600" dirty="0"/>
              <a:t> – 27</a:t>
            </a:r>
            <a:r>
              <a:rPr lang="en-GB" sz="1600" baseline="30000" dirty="0"/>
              <a:t>th</a:t>
            </a:r>
            <a:r>
              <a:rPr lang="en-GB" sz="1600" dirty="0"/>
              <a:t> November 2022.  The campaign came about through a national collaboration with Ann Craft Trust and the Safeguarding Adults Board Managers Network, supported by University of Nottingham.  Locally, HSAB collaborated with the following statutory, private and voluntary services to help raise awareness of National Safeguarding Week across </a:t>
            </a:r>
            <a:r>
              <a:rPr lang="en-GB" sz="1600" dirty="0" err="1"/>
              <a:t>Halton</a:t>
            </a:r>
            <a:r>
              <a:rPr lang="en-GB" sz="1600" dirty="0"/>
              <a:t>:</a:t>
            </a:r>
          </a:p>
          <a:p>
            <a:pPr marL="0" indent="0">
              <a:buNone/>
            </a:pPr>
            <a:endParaRPr lang="en-GB" sz="1600" dirty="0"/>
          </a:p>
        </p:txBody>
      </p:sp>
      <p:pic>
        <p:nvPicPr>
          <p:cNvPr id="9" name="Picture 8" descr="\\halton.gov.uk\1\FR\MP\prycek\My Documents\My Pictures\hbc logo.png"/>
          <p:cNvPicPr/>
          <p:nvPr/>
        </p:nvPicPr>
        <p:blipFill>
          <a:blip r:embed="rId4">
            <a:extLst>
              <a:ext uri="{28A0092B-C50C-407E-A947-70E740481C1C}">
                <a14:useLocalDpi xmlns:a14="http://schemas.microsoft.com/office/drawing/2010/main" val="0"/>
              </a:ext>
            </a:extLst>
          </a:blip>
          <a:srcRect/>
          <a:stretch>
            <a:fillRect/>
          </a:stretch>
        </p:blipFill>
        <p:spPr bwMode="auto">
          <a:xfrm>
            <a:off x="223369" y="2781777"/>
            <a:ext cx="1228725" cy="1228725"/>
          </a:xfrm>
          <a:prstGeom prst="rect">
            <a:avLst/>
          </a:prstGeom>
          <a:noFill/>
          <a:ln>
            <a:noFill/>
          </a:ln>
        </p:spPr>
      </p:pic>
      <p:pic>
        <p:nvPicPr>
          <p:cNvPr id="10" name="Picture 9" descr="\\halton.gov.uk\1\FR\MP\prycek\My Documents\My Pictures\halton ccg.png"/>
          <p:cNvPicPr/>
          <p:nvPr/>
        </p:nvPicPr>
        <p:blipFill>
          <a:blip r:embed="rId5">
            <a:extLst>
              <a:ext uri="{28A0092B-C50C-407E-A947-70E740481C1C}">
                <a14:useLocalDpi xmlns:a14="http://schemas.microsoft.com/office/drawing/2010/main" val="0"/>
              </a:ext>
            </a:extLst>
          </a:blip>
          <a:srcRect/>
          <a:stretch>
            <a:fillRect/>
          </a:stretch>
        </p:blipFill>
        <p:spPr bwMode="auto">
          <a:xfrm>
            <a:off x="1630327" y="2961948"/>
            <a:ext cx="2228850" cy="1352550"/>
          </a:xfrm>
          <a:prstGeom prst="rect">
            <a:avLst/>
          </a:prstGeom>
          <a:noFill/>
          <a:ln>
            <a:noFill/>
          </a:ln>
        </p:spPr>
      </p:pic>
      <p:pic>
        <p:nvPicPr>
          <p:cNvPr id="11" name="Picture 10" descr="\\halton.gov.uk\1\FR\MP\prycek\My Documents\My Pictures\mid mersey age uk.png"/>
          <p:cNvPicPr/>
          <p:nvPr/>
        </p:nvPicPr>
        <p:blipFill>
          <a:blip r:embed="rId6">
            <a:extLst>
              <a:ext uri="{28A0092B-C50C-407E-A947-70E740481C1C}">
                <a14:useLocalDpi xmlns:a14="http://schemas.microsoft.com/office/drawing/2010/main" val="0"/>
              </a:ext>
            </a:extLst>
          </a:blip>
          <a:srcRect/>
          <a:stretch>
            <a:fillRect/>
          </a:stretch>
        </p:blipFill>
        <p:spPr bwMode="auto">
          <a:xfrm>
            <a:off x="-28025" y="3893521"/>
            <a:ext cx="2495550" cy="1076325"/>
          </a:xfrm>
          <a:prstGeom prst="rect">
            <a:avLst/>
          </a:prstGeom>
          <a:noFill/>
          <a:ln>
            <a:noFill/>
          </a:ln>
        </p:spPr>
      </p:pic>
      <p:pic>
        <p:nvPicPr>
          <p:cNvPr id="12" name="Picture 11" descr="\\halton.gov.uk\1\FR\MP\prycek\My Documents\My Pictures\healthwatch halton.png"/>
          <p:cNvPicPr/>
          <p:nvPr/>
        </p:nvPicPr>
        <p:blipFill>
          <a:blip r:embed="rId7">
            <a:extLst>
              <a:ext uri="{28A0092B-C50C-407E-A947-70E740481C1C}">
                <a14:useLocalDpi xmlns:a14="http://schemas.microsoft.com/office/drawing/2010/main" val="0"/>
              </a:ext>
            </a:extLst>
          </a:blip>
          <a:srcRect/>
          <a:stretch>
            <a:fillRect/>
          </a:stretch>
        </p:blipFill>
        <p:spPr bwMode="auto">
          <a:xfrm>
            <a:off x="2562500" y="3816050"/>
            <a:ext cx="2295525" cy="1231265"/>
          </a:xfrm>
          <a:prstGeom prst="rect">
            <a:avLst/>
          </a:prstGeom>
          <a:noFill/>
          <a:ln>
            <a:noFill/>
          </a:ln>
        </p:spPr>
      </p:pic>
      <p:pic>
        <p:nvPicPr>
          <p:cNvPr id="15" name="Picture 14" descr="C:\Users\prycek\AppData\Local\Microsoft\Windows\INetCache\Content.MSO\7FFC2D15.tmp"/>
          <p:cNvPicPr/>
          <p:nvPr/>
        </p:nvPicPr>
        <p:blipFill>
          <a:blip r:embed="rId8">
            <a:extLst>
              <a:ext uri="{28A0092B-C50C-407E-A947-70E740481C1C}">
                <a14:useLocalDpi xmlns:a14="http://schemas.microsoft.com/office/drawing/2010/main" val="0"/>
              </a:ext>
            </a:extLst>
          </a:blip>
          <a:srcRect/>
          <a:stretch>
            <a:fillRect/>
          </a:stretch>
        </p:blipFill>
        <p:spPr bwMode="auto">
          <a:xfrm>
            <a:off x="16330" y="4844875"/>
            <a:ext cx="1829749" cy="1281855"/>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2996978924"/>
              </p:ext>
            </p:extLst>
          </p:nvPr>
        </p:nvGraphicFramePr>
        <p:xfrm>
          <a:off x="6409301" y="2159118"/>
          <a:ext cx="5438708" cy="2834640"/>
        </p:xfrm>
        <a:graphic>
          <a:graphicData uri="http://schemas.openxmlformats.org/drawingml/2006/table">
            <a:tbl>
              <a:tblPr firstRow="1" bandRow="1">
                <a:tableStyleId>{5C22544A-7EE6-4342-B048-85BDC9FD1C3A}</a:tableStyleId>
              </a:tblPr>
              <a:tblGrid>
                <a:gridCol w="2719354">
                  <a:extLst>
                    <a:ext uri="{9D8B030D-6E8A-4147-A177-3AD203B41FA5}">
                      <a16:colId xmlns:a16="http://schemas.microsoft.com/office/drawing/2014/main" val="2670601207"/>
                    </a:ext>
                  </a:extLst>
                </a:gridCol>
                <a:gridCol w="2719354">
                  <a:extLst>
                    <a:ext uri="{9D8B030D-6E8A-4147-A177-3AD203B41FA5}">
                      <a16:colId xmlns:a16="http://schemas.microsoft.com/office/drawing/2014/main" val="195104563"/>
                    </a:ext>
                  </a:extLst>
                </a:gridCol>
              </a:tblGrid>
              <a:tr h="310564">
                <a:tc>
                  <a:txBody>
                    <a:bodyPr/>
                    <a:lstStyle/>
                    <a:p>
                      <a:r>
                        <a:rPr lang="en-GB" sz="1600" dirty="0"/>
                        <a:t>Day</a:t>
                      </a:r>
                    </a:p>
                  </a:txBody>
                  <a:tcPr/>
                </a:tc>
                <a:tc>
                  <a:txBody>
                    <a:bodyPr/>
                    <a:lstStyle/>
                    <a:p>
                      <a:r>
                        <a:rPr lang="en-GB" sz="1600" dirty="0"/>
                        <a:t>Theme</a:t>
                      </a:r>
                    </a:p>
                  </a:txBody>
                  <a:tcPr/>
                </a:tc>
                <a:extLst>
                  <a:ext uri="{0D108BD9-81ED-4DB2-BD59-A6C34878D82A}">
                    <a16:rowId xmlns:a16="http://schemas.microsoft.com/office/drawing/2014/main" val="1479518482"/>
                  </a:ext>
                </a:extLst>
              </a:tr>
              <a:tr h="310564">
                <a:tc>
                  <a:txBody>
                    <a:bodyPr/>
                    <a:lstStyle/>
                    <a:p>
                      <a:r>
                        <a:rPr lang="en-GB" sz="1600" dirty="0"/>
                        <a:t>Monday</a:t>
                      </a:r>
                    </a:p>
                  </a:txBody>
                  <a:tcPr/>
                </a:tc>
                <a:tc>
                  <a:txBody>
                    <a:bodyPr/>
                    <a:lstStyle/>
                    <a:p>
                      <a:r>
                        <a:rPr lang="en-GB" sz="1600" dirty="0"/>
                        <a:t>Exploitation &amp; County Lines</a:t>
                      </a:r>
                    </a:p>
                  </a:txBody>
                  <a:tcPr/>
                </a:tc>
                <a:extLst>
                  <a:ext uri="{0D108BD9-81ED-4DB2-BD59-A6C34878D82A}">
                    <a16:rowId xmlns:a16="http://schemas.microsoft.com/office/drawing/2014/main" val="2311695790"/>
                  </a:ext>
                </a:extLst>
              </a:tr>
              <a:tr h="310564">
                <a:tc>
                  <a:txBody>
                    <a:bodyPr/>
                    <a:lstStyle/>
                    <a:p>
                      <a:r>
                        <a:rPr lang="en-GB" sz="1600" dirty="0"/>
                        <a:t>Tuesday</a:t>
                      </a:r>
                    </a:p>
                  </a:txBody>
                  <a:tcPr/>
                </a:tc>
                <a:tc>
                  <a:txBody>
                    <a:bodyPr/>
                    <a:lstStyle/>
                    <a:p>
                      <a:r>
                        <a:rPr lang="en-GB" sz="1600" dirty="0"/>
                        <a:t>Self-Neglect</a:t>
                      </a:r>
                    </a:p>
                  </a:txBody>
                  <a:tcPr/>
                </a:tc>
                <a:extLst>
                  <a:ext uri="{0D108BD9-81ED-4DB2-BD59-A6C34878D82A}">
                    <a16:rowId xmlns:a16="http://schemas.microsoft.com/office/drawing/2014/main" val="2988149015"/>
                  </a:ext>
                </a:extLst>
              </a:tr>
              <a:tr h="310564">
                <a:tc>
                  <a:txBody>
                    <a:bodyPr/>
                    <a:lstStyle/>
                    <a:p>
                      <a:r>
                        <a:rPr lang="en-GB" sz="1600" dirty="0"/>
                        <a:t>Wednesday</a:t>
                      </a:r>
                    </a:p>
                  </a:txBody>
                  <a:tcPr/>
                </a:tc>
                <a:tc>
                  <a:txBody>
                    <a:bodyPr/>
                    <a:lstStyle/>
                    <a:p>
                      <a:r>
                        <a:rPr lang="en-GB" sz="1600" dirty="0"/>
                        <a:t>Creating Safer Organisational Cultures</a:t>
                      </a:r>
                    </a:p>
                  </a:txBody>
                  <a:tcPr/>
                </a:tc>
                <a:extLst>
                  <a:ext uri="{0D108BD9-81ED-4DB2-BD59-A6C34878D82A}">
                    <a16:rowId xmlns:a16="http://schemas.microsoft.com/office/drawing/2014/main" val="833084866"/>
                  </a:ext>
                </a:extLst>
              </a:tr>
              <a:tr h="310564">
                <a:tc>
                  <a:txBody>
                    <a:bodyPr/>
                    <a:lstStyle/>
                    <a:p>
                      <a:r>
                        <a:rPr lang="en-GB" sz="1600" dirty="0"/>
                        <a:t>Thursday</a:t>
                      </a:r>
                    </a:p>
                  </a:txBody>
                  <a:tcPr/>
                </a:tc>
                <a:tc>
                  <a:txBody>
                    <a:bodyPr/>
                    <a:lstStyle/>
                    <a:p>
                      <a:r>
                        <a:rPr lang="en-GB" sz="1600" dirty="0"/>
                        <a:t>Elder Abuse</a:t>
                      </a:r>
                    </a:p>
                  </a:txBody>
                  <a:tcPr/>
                </a:tc>
                <a:extLst>
                  <a:ext uri="{0D108BD9-81ED-4DB2-BD59-A6C34878D82A}">
                    <a16:rowId xmlns:a16="http://schemas.microsoft.com/office/drawing/2014/main" val="184140799"/>
                  </a:ext>
                </a:extLst>
              </a:tr>
              <a:tr h="310564">
                <a:tc>
                  <a:txBody>
                    <a:bodyPr/>
                    <a:lstStyle/>
                    <a:p>
                      <a:r>
                        <a:rPr lang="en-GB" sz="1600" dirty="0"/>
                        <a:t>Friday</a:t>
                      </a:r>
                    </a:p>
                  </a:txBody>
                  <a:tcPr/>
                </a:tc>
                <a:tc>
                  <a:txBody>
                    <a:bodyPr/>
                    <a:lstStyle/>
                    <a:p>
                      <a:r>
                        <a:rPr lang="en-GB" sz="1600" dirty="0"/>
                        <a:t>Domestic Abuse in Tech-Society</a:t>
                      </a:r>
                    </a:p>
                  </a:txBody>
                  <a:tcPr/>
                </a:tc>
                <a:extLst>
                  <a:ext uri="{0D108BD9-81ED-4DB2-BD59-A6C34878D82A}">
                    <a16:rowId xmlns:a16="http://schemas.microsoft.com/office/drawing/2014/main" val="4223504586"/>
                  </a:ext>
                </a:extLst>
              </a:tr>
              <a:tr h="310564">
                <a:tc>
                  <a:txBody>
                    <a:bodyPr/>
                    <a:lstStyle/>
                    <a:p>
                      <a:r>
                        <a:rPr lang="en-GB" sz="1600" dirty="0"/>
                        <a:t>Saturday &amp; Sunday</a:t>
                      </a:r>
                    </a:p>
                  </a:txBody>
                  <a:tcPr/>
                </a:tc>
                <a:tc>
                  <a:txBody>
                    <a:bodyPr/>
                    <a:lstStyle/>
                    <a:p>
                      <a:r>
                        <a:rPr lang="en-GB" sz="1600" dirty="0"/>
                        <a:t>Safeguarding in every day life</a:t>
                      </a:r>
                    </a:p>
                  </a:txBody>
                  <a:tcPr/>
                </a:tc>
                <a:extLst>
                  <a:ext uri="{0D108BD9-81ED-4DB2-BD59-A6C34878D82A}">
                    <a16:rowId xmlns:a16="http://schemas.microsoft.com/office/drawing/2014/main" val="1837221415"/>
                  </a:ext>
                </a:extLst>
              </a:tr>
            </a:tbl>
          </a:graphicData>
        </a:graphic>
      </p:graphicFrame>
      <p:pic>
        <p:nvPicPr>
          <p:cNvPr id="17" name="Picture 16" descr="C:\Users\prycek\AppData\Local\Microsoft\Windows\INetCache\Content.MSO\8B69479F.tmp"/>
          <p:cNvPicPr/>
          <p:nvPr/>
        </p:nvPicPr>
        <p:blipFill>
          <a:blip r:embed="rId9">
            <a:extLst>
              <a:ext uri="{28A0092B-C50C-407E-A947-70E740481C1C}">
                <a14:useLocalDpi xmlns:a14="http://schemas.microsoft.com/office/drawing/2010/main" val="0"/>
              </a:ext>
            </a:extLst>
          </a:blip>
          <a:srcRect/>
          <a:stretch>
            <a:fillRect/>
          </a:stretch>
        </p:blipFill>
        <p:spPr bwMode="auto">
          <a:xfrm>
            <a:off x="3842689" y="2961947"/>
            <a:ext cx="2086721" cy="1211220"/>
          </a:xfrm>
          <a:prstGeom prst="rect">
            <a:avLst/>
          </a:prstGeom>
          <a:noFill/>
          <a:ln>
            <a:noFill/>
          </a:ln>
        </p:spPr>
      </p:pic>
      <p:pic>
        <p:nvPicPr>
          <p:cNvPr id="18" name="Picture 17" descr="\\halton.gov.uk\1\FR\MP\prycek\My Documents\My Pictures\bridgewater healthcare trust.png"/>
          <p:cNvPicPr/>
          <p:nvPr/>
        </p:nvPicPr>
        <p:blipFill>
          <a:blip r:embed="rId10">
            <a:extLst>
              <a:ext uri="{28A0092B-C50C-407E-A947-70E740481C1C}">
                <a14:useLocalDpi xmlns:a14="http://schemas.microsoft.com/office/drawing/2010/main" val="0"/>
              </a:ext>
            </a:extLst>
          </a:blip>
          <a:srcRect/>
          <a:stretch>
            <a:fillRect/>
          </a:stretch>
        </p:blipFill>
        <p:spPr bwMode="auto">
          <a:xfrm>
            <a:off x="1608704" y="4905283"/>
            <a:ext cx="2452147" cy="1365697"/>
          </a:xfrm>
          <a:prstGeom prst="rect">
            <a:avLst/>
          </a:prstGeom>
          <a:noFill/>
          <a:ln>
            <a:noFill/>
          </a:ln>
        </p:spPr>
      </p:pic>
      <p:pic>
        <p:nvPicPr>
          <p:cNvPr id="19" name="Picture 18" descr="\\halton.gov.uk\1\FR\MP\prycek\My Documents\My Pictures\cheshire constabulary.png"/>
          <p:cNvPicPr/>
          <p:nvPr/>
        </p:nvPicPr>
        <p:blipFill>
          <a:blip r:embed="rId11">
            <a:extLst>
              <a:ext uri="{28A0092B-C50C-407E-A947-70E740481C1C}">
                <a14:useLocalDpi xmlns:a14="http://schemas.microsoft.com/office/drawing/2010/main" val="0"/>
              </a:ext>
            </a:extLst>
          </a:blip>
          <a:srcRect/>
          <a:stretch>
            <a:fillRect/>
          </a:stretch>
        </p:blipFill>
        <p:spPr bwMode="auto">
          <a:xfrm>
            <a:off x="4506552" y="5047315"/>
            <a:ext cx="2326005" cy="1009650"/>
          </a:xfrm>
          <a:prstGeom prst="rect">
            <a:avLst/>
          </a:prstGeom>
          <a:noFill/>
          <a:ln>
            <a:noFill/>
          </a:ln>
        </p:spPr>
      </p:pic>
    </p:spTree>
    <p:extLst>
      <p:ext uri="{BB962C8B-B14F-4D97-AF65-F5344CB8AC3E}">
        <p14:creationId xmlns:p14="http://schemas.microsoft.com/office/powerpoint/2010/main" val="3725719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National Safeguarding Week</a:t>
            </a: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42</a:t>
            </a:fld>
            <a:endParaRPr lang="en-GB" dirty="0"/>
          </a:p>
        </p:txBody>
      </p:sp>
      <p:sp>
        <p:nvSpPr>
          <p:cNvPr id="3" name="Content Placeholder 2"/>
          <p:cNvSpPr>
            <a:spLocks noGrp="1"/>
          </p:cNvSpPr>
          <p:nvPr>
            <p:ph sz="half" idx="2"/>
          </p:nvPr>
        </p:nvSpPr>
        <p:spPr>
          <a:xfrm>
            <a:off x="6019800" y="1189352"/>
            <a:ext cx="6172199" cy="5668647"/>
          </a:xfrm>
        </p:spPr>
        <p:txBody>
          <a:bodyPr>
            <a:normAutofit/>
          </a:bodyPr>
          <a:lstStyle/>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p:txBody>
      </p:sp>
      <p:sp>
        <p:nvSpPr>
          <p:cNvPr id="6" name="Content Placeholder 5"/>
          <p:cNvSpPr>
            <a:spLocks noGrp="1"/>
          </p:cNvSpPr>
          <p:nvPr>
            <p:ph sz="half" idx="1"/>
          </p:nvPr>
        </p:nvSpPr>
        <p:spPr>
          <a:xfrm>
            <a:off x="0" y="1189354"/>
            <a:ext cx="6019800" cy="5668646"/>
          </a:xfrm>
        </p:spPr>
        <p:txBody>
          <a:bodyPr>
            <a:normAutofit/>
          </a:bodyPr>
          <a:lstStyle/>
          <a:p>
            <a:pPr marL="0" indent="0">
              <a:buNone/>
            </a:pPr>
            <a:r>
              <a:rPr lang="en-GB" sz="1600" dirty="0"/>
              <a:t>The campaign consisted of:</a:t>
            </a:r>
          </a:p>
          <a:p>
            <a:pPr marL="0" indent="0">
              <a:buNone/>
            </a:pPr>
            <a:endParaRPr lang="en-GB" sz="1600" dirty="0"/>
          </a:p>
          <a:p>
            <a:pPr marL="0" indent="0">
              <a:buNone/>
            </a:pPr>
            <a:endParaRPr lang="en-GB" sz="1600" dirty="0"/>
          </a:p>
        </p:txBody>
      </p:sp>
      <p:sp>
        <p:nvSpPr>
          <p:cNvPr id="7" name="Rectangle 6"/>
          <p:cNvSpPr/>
          <p:nvPr/>
        </p:nvSpPr>
        <p:spPr>
          <a:xfrm>
            <a:off x="71277" y="2913111"/>
            <a:ext cx="7291548" cy="584775"/>
          </a:xfrm>
          <a:prstGeom prst="rect">
            <a:avLst/>
          </a:prstGeom>
        </p:spPr>
        <p:txBody>
          <a:bodyPr wrap="none">
            <a:spAutoFit/>
          </a:bodyPr>
          <a:lstStyle/>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A 7 minute briefing for each daily theme cascaded to all HSAB partners to distribute</a:t>
            </a:r>
          </a:p>
          <a:p>
            <a:pPr lvl="0" eaLnBrk="0" fontAlgn="base" hangingPunct="0">
              <a:spcBef>
                <a:spcPct val="0"/>
              </a:spcBef>
              <a:spcAft>
                <a:spcPct val="0"/>
              </a:spcAft>
            </a:pPr>
            <a:r>
              <a:rPr lang="en-GB" altLang="en-US" sz="1600" b="1" dirty="0">
                <a:latin typeface="Calibri" panose="020F0502020204030204" pitchFamily="34" charset="0"/>
                <a:cs typeface="Times New Roman" panose="02020603050405020304" pitchFamily="18" charset="0"/>
              </a:rPr>
              <a:t>Within their own organisations</a:t>
            </a:r>
            <a:endParaRPr lang="en-GB" altLang="en-US" sz="1600" dirty="0">
              <a:latin typeface="Arial" panose="020B0604020202020204" pitchFamily="34" charset="0"/>
            </a:endParaRPr>
          </a:p>
        </p:txBody>
      </p:sp>
      <p:sp>
        <p:nvSpPr>
          <p:cNvPr id="14" name="Rectangle 13"/>
          <p:cNvSpPr/>
          <p:nvPr/>
        </p:nvSpPr>
        <p:spPr>
          <a:xfrm>
            <a:off x="1753196" y="3953839"/>
            <a:ext cx="6096000" cy="830997"/>
          </a:xfrm>
          <a:prstGeom prst="rect">
            <a:avLst/>
          </a:prstGeom>
        </p:spPr>
        <p:txBody>
          <a:bodyPr>
            <a:spAutoFit/>
          </a:bodyPr>
          <a:lstStyle/>
          <a:p>
            <a:pPr lvl="0" eaLnBrk="0" fontAlgn="base" hangingPunct="0">
              <a:spcBef>
                <a:spcPct val="0"/>
              </a:spcBef>
              <a:spcAft>
                <a:spcPct val="0"/>
              </a:spcAft>
            </a:pPr>
            <a:r>
              <a:rPr lang="en-GB" altLang="en-US" sz="1600" b="1" dirty="0">
                <a:latin typeface="Calibri" panose="020F0502020204030204" pitchFamily="34" charset="0"/>
                <a:cs typeface="Times New Roman" panose="02020603050405020304" pitchFamily="18" charset="0"/>
              </a:rPr>
              <a:t>     A series of Lunch &amp; Learn events were held online for</a:t>
            </a:r>
          </a:p>
          <a:p>
            <a:pPr lvl="0" eaLnBrk="0" fontAlgn="base" hangingPunct="0">
              <a:spcBef>
                <a:spcPct val="0"/>
              </a:spcBef>
              <a:spcAft>
                <a:spcPct val="0"/>
              </a:spcAft>
            </a:pPr>
            <a:r>
              <a:rPr lang="en-GB" altLang="en-US" sz="1600" b="1" dirty="0">
                <a:latin typeface="Calibri" panose="020F0502020204030204" pitchFamily="34" charset="0"/>
                <a:cs typeface="Times New Roman" panose="02020603050405020304" pitchFamily="18" charset="0"/>
              </a:rPr>
              <a:t>     each of the daily themes for all HSAB Partner organisations to </a:t>
            </a:r>
          </a:p>
          <a:p>
            <a:pPr lvl="0" eaLnBrk="0" fontAlgn="base" hangingPunct="0">
              <a:spcBef>
                <a:spcPct val="0"/>
              </a:spcBef>
              <a:spcAft>
                <a:spcPct val="0"/>
              </a:spcAft>
            </a:pPr>
            <a:r>
              <a:rPr lang="en-GB" altLang="en-US" sz="1600" b="1" dirty="0">
                <a:latin typeface="Calibri" panose="020F0502020204030204" pitchFamily="34" charset="0"/>
                <a:cs typeface="Times New Roman" panose="02020603050405020304" pitchFamily="18" charset="0"/>
              </a:rPr>
              <a:t>     attend</a:t>
            </a:r>
            <a:endParaRPr lang="en-GB" altLang="en-US" sz="1600" b="1" dirty="0"/>
          </a:p>
        </p:txBody>
      </p:sp>
      <p:sp>
        <p:nvSpPr>
          <p:cNvPr id="20" name="Rectangle 19"/>
          <p:cNvSpPr/>
          <p:nvPr/>
        </p:nvSpPr>
        <p:spPr>
          <a:xfrm>
            <a:off x="2018373" y="5462806"/>
            <a:ext cx="6096000" cy="584775"/>
          </a:xfrm>
          <a:prstGeom prst="rect">
            <a:avLst/>
          </a:prstGeom>
        </p:spPr>
        <p:txBody>
          <a:bodyPr>
            <a:spAutoFit/>
          </a:bodyPr>
          <a:lstStyle/>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        Daily social media messages published</a:t>
            </a:r>
          </a:p>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       on all HBC Social Media Platforms </a:t>
            </a:r>
            <a:endParaRPr lang="en-GB" altLang="en-US" sz="1600" b="1" dirty="0">
              <a:latin typeface="Arial" panose="020B0604020202020204" pitchFamily="34" charset="0"/>
            </a:endParaRPr>
          </a:p>
        </p:txBody>
      </p:sp>
      <p:sp>
        <p:nvSpPr>
          <p:cNvPr id="22" name="Rectangle 21"/>
          <p:cNvSpPr/>
          <p:nvPr/>
        </p:nvSpPr>
        <p:spPr>
          <a:xfrm>
            <a:off x="6801130" y="3460408"/>
            <a:ext cx="6096000" cy="584775"/>
          </a:xfrm>
          <a:prstGeom prst="rect">
            <a:avLst/>
          </a:prstGeom>
        </p:spPr>
        <p:txBody>
          <a:bodyPr>
            <a:spAutoFit/>
          </a:bodyPr>
          <a:lstStyle/>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HSAB Website fully updated and has a dedicated National Safeguarding Week tab with all information easily accessible</a:t>
            </a:r>
            <a:endParaRPr lang="en-GB" altLang="en-US" sz="1600" b="1" dirty="0">
              <a:latin typeface="Arial" panose="020B0604020202020204" pitchFamily="34" charset="0"/>
            </a:endParaRPr>
          </a:p>
        </p:txBody>
      </p:sp>
      <p:sp>
        <p:nvSpPr>
          <p:cNvPr id="24" name="Rectangle 23"/>
          <p:cNvSpPr/>
          <p:nvPr/>
        </p:nvSpPr>
        <p:spPr>
          <a:xfrm>
            <a:off x="9105899" y="5008743"/>
            <a:ext cx="6096000" cy="830997"/>
          </a:xfrm>
          <a:prstGeom prst="rect">
            <a:avLst/>
          </a:prstGeom>
        </p:spPr>
        <p:txBody>
          <a:bodyPr>
            <a:spAutoFit/>
          </a:bodyPr>
          <a:lstStyle/>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Mersey Gateway Bridge lit up in</a:t>
            </a:r>
          </a:p>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HSAB colours to mark the start of </a:t>
            </a:r>
          </a:p>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National Safeguarding Week</a:t>
            </a:r>
            <a:endParaRPr lang="en-GB" altLang="en-US" sz="1600" b="1" dirty="0">
              <a:latin typeface="Arial" panose="020B0604020202020204" pitchFamily="34" charset="0"/>
            </a:endParaRPr>
          </a:p>
        </p:txBody>
      </p:sp>
      <p:pic>
        <p:nvPicPr>
          <p:cNvPr id="25" name="Picture 24"/>
          <p:cNvPicPr/>
          <p:nvPr/>
        </p:nvPicPr>
        <p:blipFill>
          <a:blip r:embed="rId4"/>
          <a:stretch>
            <a:fillRect/>
          </a:stretch>
        </p:blipFill>
        <p:spPr>
          <a:xfrm>
            <a:off x="860612" y="1506316"/>
            <a:ext cx="2235200" cy="1257300"/>
          </a:xfrm>
          <a:prstGeom prst="rect">
            <a:avLst/>
          </a:prstGeom>
        </p:spPr>
      </p:pic>
      <p:pic>
        <p:nvPicPr>
          <p:cNvPr id="26" name="Picture 25" descr="C:\Users\prycek\AppData\Local\Microsoft\Windows\INetCache\Content.MSO\CF9B0FC4.tmp"/>
          <p:cNvPicPr/>
          <p:nvPr/>
        </p:nvPicPr>
        <p:blipFill>
          <a:blip r:embed="rId5">
            <a:extLst>
              <a:ext uri="{28A0092B-C50C-407E-A947-70E740481C1C}">
                <a14:useLocalDpi xmlns:a14="http://schemas.microsoft.com/office/drawing/2010/main" val="0"/>
              </a:ext>
            </a:extLst>
          </a:blip>
          <a:srcRect/>
          <a:stretch>
            <a:fillRect/>
          </a:stretch>
        </p:blipFill>
        <p:spPr bwMode="auto">
          <a:xfrm>
            <a:off x="0" y="5148671"/>
            <a:ext cx="2407024" cy="1162050"/>
          </a:xfrm>
          <a:prstGeom prst="rect">
            <a:avLst/>
          </a:prstGeom>
          <a:noFill/>
          <a:ln>
            <a:noFill/>
          </a:ln>
        </p:spPr>
      </p:pic>
      <p:pic>
        <p:nvPicPr>
          <p:cNvPr id="27" name="Picture 26" descr="cid:4c22e169-2d2a-482b-b242-245605bba255@GBRP265.PROD.OUTLOOK.COM"/>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5989737" y="4691422"/>
            <a:ext cx="3129680" cy="1615312"/>
          </a:xfrm>
          <a:prstGeom prst="rect">
            <a:avLst/>
          </a:prstGeom>
          <a:noFill/>
          <a:ln>
            <a:noFill/>
          </a:ln>
        </p:spPr>
      </p:pic>
      <p:pic>
        <p:nvPicPr>
          <p:cNvPr id="28" name="Picture 27"/>
          <p:cNvPicPr/>
          <p:nvPr/>
        </p:nvPicPr>
        <p:blipFill rotWithShape="1">
          <a:blip r:embed="rId8"/>
          <a:srcRect l="-1242" t="9100" r="59006" b="31243"/>
          <a:stretch/>
        </p:blipFill>
        <p:spPr bwMode="auto">
          <a:xfrm>
            <a:off x="8045262" y="1790643"/>
            <a:ext cx="2930339" cy="1493274"/>
          </a:xfrm>
          <a:prstGeom prst="rect">
            <a:avLst/>
          </a:prstGeom>
          <a:ln>
            <a:noFill/>
          </a:ln>
          <a:extLst>
            <a:ext uri="{53640926-AAD7-44D8-BBD7-CCE9431645EC}">
              <a14:shadowObscured xmlns:a14="http://schemas.microsoft.com/office/drawing/2010/main"/>
            </a:ext>
          </a:extLst>
        </p:spPr>
      </p:pic>
      <p:pic>
        <p:nvPicPr>
          <p:cNvPr id="29" name="Picture 28" descr="C:\Users\prycek\AppData\Local\Microsoft\Windows\INetCache\Content.MSO\379EF447.tmp"/>
          <p:cNvPicPr/>
          <p:nvPr/>
        </p:nvPicPr>
        <p:blipFill>
          <a:blip r:embed="rId9">
            <a:extLst>
              <a:ext uri="{28A0092B-C50C-407E-A947-70E740481C1C}">
                <a14:useLocalDpi xmlns:a14="http://schemas.microsoft.com/office/drawing/2010/main" val="0"/>
              </a:ext>
            </a:extLst>
          </a:blip>
          <a:srcRect/>
          <a:stretch>
            <a:fillRect/>
          </a:stretch>
        </p:blipFill>
        <p:spPr bwMode="auto">
          <a:xfrm>
            <a:off x="-1" y="3509328"/>
            <a:ext cx="1896036" cy="1689063"/>
          </a:xfrm>
          <a:prstGeom prst="rect">
            <a:avLst/>
          </a:prstGeom>
          <a:noFill/>
          <a:ln>
            <a:noFill/>
          </a:ln>
        </p:spPr>
      </p:pic>
    </p:spTree>
    <p:extLst>
      <p:ext uri="{BB962C8B-B14F-4D97-AF65-F5344CB8AC3E}">
        <p14:creationId xmlns:p14="http://schemas.microsoft.com/office/powerpoint/2010/main" val="3260611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Scam Awareness Events</a:t>
            </a: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GB" sz="1800" dirty="0"/>
              <a:t>Two pop up awareness raising events were held in the summer on behalf of HSAB.  The theme of the events was scam awareness, as during the pandemic we saw an increase in the number of scams targeting vulnerable members of the borough.</a:t>
            </a:r>
          </a:p>
          <a:p>
            <a:pPr marL="0" indent="0" algn="just">
              <a:buNone/>
            </a:pPr>
            <a:r>
              <a:rPr lang="en-GB" sz="1800" dirty="0"/>
              <a:t>The first event was held at Widnes Market on 29</a:t>
            </a:r>
            <a:r>
              <a:rPr lang="en-GB" sz="1800" baseline="30000" dirty="0"/>
              <a:t>th</a:t>
            </a:r>
            <a:r>
              <a:rPr lang="en-GB" sz="1800" dirty="0"/>
              <a:t> June 2022 and the second event was held at Runcorn Shopping City on 7</a:t>
            </a:r>
            <a:r>
              <a:rPr lang="en-GB" sz="1800" baseline="30000" dirty="0"/>
              <a:t>th</a:t>
            </a:r>
            <a:r>
              <a:rPr lang="en-GB" sz="1800" dirty="0"/>
              <a:t> July 2022.  The event was supported by MP Mike Amesbury and representatives from the following organisations:</a:t>
            </a:r>
          </a:p>
          <a:p>
            <a:pPr marL="0" indent="0" algn="just">
              <a:buNone/>
            </a:pPr>
            <a:endParaRPr lang="en-GB" sz="1800" dirty="0"/>
          </a:p>
        </p:txBody>
      </p:sp>
      <p:sp>
        <p:nvSpPr>
          <p:cNvPr id="6" name="Content Placeholder 5"/>
          <p:cNvSpPr>
            <a:spLocks noGrp="1"/>
          </p:cNvSpPr>
          <p:nvPr>
            <p:ph sz="half" idx="2"/>
          </p:nvPr>
        </p:nvSpPr>
        <p:spPr>
          <a:xfrm>
            <a:off x="6019800" y="1189354"/>
            <a:ext cx="6172200" cy="5668645"/>
          </a:xfrm>
        </p:spPr>
        <p:txBody>
          <a:bodyPr>
            <a:normAutofit/>
          </a:bodyPr>
          <a:lstStyle/>
          <a:p>
            <a:pPr marL="0" indent="0">
              <a:buNone/>
            </a:pPr>
            <a:r>
              <a:rPr lang="en-GB" sz="1800" dirty="0"/>
              <a:t>The events provided an opportunity for members of the public to talk to staff members from the organisations present to find out more information about how they could keep themselves safe from possible financial abuse and learn more about how to protect themselves from falling victim to scams in the future.</a:t>
            </a:r>
          </a:p>
          <a:p>
            <a:pPr marL="0" indent="0">
              <a:buNone/>
            </a:pP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43</a:t>
            </a:fld>
            <a:endParaRPr lang="en-GB" dirty="0"/>
          </a:p>
        </p:txBody>
      </p:sp>
      <p:pic>
        <p:nvPicPr>
          <p:cNvPr id="7" name="Picture 6" descr="\\halton.gov.uk\1\FR\MP\prycek\My Documents\My Pictures\cheshire constabulary.png"/>
          <p:cNvPicPr/>
          <p:nvPr/>
        </p:nvPicPr>
        <p:blipFill>
          <a:blip r:embed="rId4">
            <a:extLst>
              <a:ext uri="{28A0092B-C50C-407E-A947-70E740481C1C}">
                <a14:useLocalDpi xmlns:a14="http://schemas.microsoft.com/office/drawing/2010/main" val="0"/>
              </a:ext>
            </a:extLst>
          </a:blip>
          <a:srcRect/>
          <a:stretch>
            <a:fillRect/>
          </a:stretch>
        </p:blipFill>
        <p:spPr bwMode="auto">
          <a:xfrm>
            <a:off x="138930" y="4023676"/>
            <a:ext cx="1742122" cy="680720"/>
          </a:xfrm>
          <a:prstGeom prst="rect">
            <a:avLst/>
          </a:prstGeom>
          <a:noFill/>
          <a:ln>
            <a:noFill/>
          </a:ln>
        </p:spPr>
      </p:pic>
      <p:pic>
        <p:nvPicPr>
          <p:cNvPr id="9" name="Picture 8" descr="\\halton.gov.uk\1\FR\MP\prycek\My Documents\My Pictures\mid mersey age uk.png"/>
          <p:cNvPicPr/>
          <p:nvPr/>
        </p:nvPicPr>
        <p:blipFill>
          <a:blip r:embed="rId5">
            <a:extLst>
              <a:ext uri="{28A0092B-C50C-407E-A947-70E740481C1C}">
                <a14:useLocalDpi xmlns:a14="http://schemas.microsoft.com/office/drawing/2010/main" val="0"/>
              </a:ext>
            </a:extLst>
          </a:blip>
          <a:srcRect/>
          <a:stretch>
            <a:fillRect/>
          </a:stretch>
        </p:blipFill>
        <p:spPr bwMode="auto">
          <a:xfrm>
            <a:off x="1991865" y="4023676"/>
            <a:ext cx="1853021" cy="649197"/>
          </a:xfrm>
          <a:prstGeom prst="rect">
            <a:avLst/>
          </a:prstGeom>
          <a:noFill/>
          <a:ln>
            <a:noFill/>
          </a:ln>
        </p:spPr>
      </p:pic>
      <p:pic>
        <p:nvPicPr>
          <p:cNvPr id="10" name="Picture 9" descr="C:\Users\prycek\AppData\Local\Microsoft\Windows\INetCache\Content.MSO\292FDE3A.tmp"/>
          <p:cNvPicPr/>
          <p:nvPr/>
        </p:nvPicPr>
        <p:blipFill>
          <a:blip r:embed="rId6">
            <a:extLst>
              <a:ext uri="{28A0092B-C50C-407E-A947-70E740481C1C}">
                <a14:useLocalDpi xmlns:a14="http://schemas.microsoft.com/office/drawing/2010/main" val="0"/>
              </a:ext>
            </a:extLst>
          </a:blip>
          <a:srcRect/>
          <a:stretch>
            <a:fillRect/>
          </a:stretch>
        </p:blipFill>
        <p:spPr bwMode="auto">
          <a:xfrm>
            <a:off x="138930" y="5233162"/>
            <a:ext cx="1533379" cy="423501"/>
          </a:xfrm>
          <a:prstGeom prst="rect">
            <a:avLst/>
          </a:prstGeom>
          <a:noFill/>
          <a:ln>
            <a:noFill/>
          </a:ln>
        </p:spPr>
      </p:pic>
      <p:pic>
        <p:nvPicPr>
          <p:cNvPr id="11" name="Picture 10" descr="C:\Users\prycek\AppData\Local\Microsoft\Windows\INetCache\Content.MSO\373FF258.tmp"/>
          <p:cNvPicPr/>
          <p:nvPr/>
        </p:nvPicPr>
        <p:blipFill>
          <a:blip r:embed="rId7">
            <a:extLst>
              <a:ext uri="{28A0092B-C50C-407E-A947-70E740481C1C}">
                <a14:useLocalDpi xmlns:a14="http://schemas.microsoft.com/office/drawing/2010/main" val="0"/>
              </a:ext>
            </a:extLst>
          </a:blip>
          <a:srcRect/>
          <a:stretch>
            <a:fillRect/>
          </a:stretch>
        </p:blipFill>
        <p:spPr bwMode="auto">
          <a:xfrm>
            <a:off x="3983692" y="4068477"/>
            <a:ext cx="1558494" cy="559593"/>
          </a:xfrm>
          <a:prstGeom prst="rect">
            <a:avLst/>
          </a:prstGeom>
          <a:noFill/>
          <a:ln>
            <a:noFill/>
          </a:ln>
        </p:spPr>
      </p:pic>
      <p:pic>
        <p:nvPicPr>
          <p:cNvPr id="15" name="Picture 14" descr="cid:56cebc83-3c35-4825-932e-dd8481c2f8fa@GBRP265.PROD.OUTLOOK.COM"/>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9066999" y="2723070"/>
            <a:ext cx="2540000" cy="1905000"/>
          </a:xfrm>
          <a:prstGeom prst="rect">
            <a:avLst/>
          </a:prstGeom>
          <a:noFill/>
          <a:ln>
            <a:noFill/>
          </a:ln>
        </p:spPr>
      </p:pic>
      <p:pic>
        <p:nvPicPr>
          <p:cNvPr id="16" name="Picture 15"/>
          <p:cNvPicPr/>
          <p:nvPr/>
        </p:nvPicPr>
        <p:blipFill>
          <a:blip r:embed="rId10" cstate="print">
            <a:extLst>
              <a:ext uri="{28A0092B-C50C-407E-A947-70E740481C1C}">
                <a14:useLocalDpi xmlns:a14="http://schemas.microsoft.com/office/drawing/2010/main" val="0"/>
              </a:ext>
            </a:extLst>
          </a:blip>
          <a:stretch>
            <a:fillRect/>
          </a:stretch>
        </p:blipFill>
        <p:spPr>
          <a:xfrm>
            <a:off x="2047073" y="5023710"/>
            <a:ext cx="1552462" cy="842407"/>
          </a:xfrm>
          <a:prstGeom prst="rect">
            <a:avLst/>
          </a:prstGeom>
        </p:spPr>
      </p:pic>
      <p:pic>
        <p:nvPicPr>
          <p:cNvPr id="17" name="Picture 16" descr="C:\Users\prycek\AppData\Local\Microsoft\Windows\INetCache\Content.MSO\5FA80226.tmp"/>
          <p:cNvPicPr/>
          <p:nvPr/>
        </p:nvPicPr>
        <p:blipFill>
          <a:blip r:embed="rId11">
            <a:extLst>
              <a:ext uri="{28A0092B-C50C-407E-A947-70E740481C1C}">
                <a14:useLocalDpi xmlns:a14="http://schemas.microsoft.com/office/drawing/2010/main" val="0"/>
              </a:ext>
            </a:extLst>
          </a:blip>
          <a:srcRect/>
          <a:stretch>
            <a:fillRect/>
          </a:stretch>
        </p:blipFill>
        <p:spPr bwMode="auto">
          <a:xfrm>
            <a:off x="3974299" y="4884420"/>
            <a:ext cx="1430742" cy="1235870"/>
          </a:xfrm>
          <a:prstGeom prst="rect">
            <a:avLst/>
          </a:prstGeom>
          <a:noFill/>
          <a:ln>
            <a:noFill/>
          </a:ln>
        </p:spPr>
      </p:pic>
      <p:pic>
        <p:nvPicPr>
          <p:cNvPr id="18" name="Picture 17" descr="cid:2a49eb00-1e8e-4b9a-b179-a7a3fc479ae1@GBRP265.PROD.OUTLOOK.COM"/>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6115050" y="4825585"/>
            <a:ext cx="2495550" cy="1871345"/>
          </a:xfrm>
          <a:prstGeom prst="rect">
            <a:avLst/>
          </a:prstGeom>
          <a:noFill/>
          <a:ln>
            <a:noFill/>
          </a:ln>
        </p:spPr>
      </p:pic>
      <p:pic>
        <p:nvPicPr>
          <p:cNvPr id="20" name="Picture 19" descr="cid:719a7823-079a-4ead-ad67-4980b341952c@GBRP265.PROD.OUTLOOK.COM"/>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rot="5400000">
            <a:off x="6424931" y="2839029"/>
            <a:ext cx="1827261" cy="1595343"/>
          </a:xfrm>
          <a:prstGeom prst="rect">
            <a:avLst/>
          </a:prstGeom>
          <a:noFill/>
          <a:ln>
            <a:noFill/>
          </a:ln>
        </p:spPr>
      </p:pic>
      <p:pic>
        <p:nvPicPr>
          <p:cNvPr id="21" name="Picture 20" descr="cid:cec8dad1-c87f-4156-9686-85909b169079@GBRP265.PROD.OUTLOOK.COM"/>
          <p:cNvPicPr/>
          <p:nvPr/>
        </p:nvPicPr>
        <p:blipFill>
          <a:blip r:embed="rId16" r:link="rId17" cstate="print">
            <a:extLst>
              <a:ext uri="{28A0092B-C50C-407E-A947-70E740481C1C}">
                <a14:useLocalDpi xmlns:a14="http://schemas.microsoft.com/office/drawing/2010/main" val="0"/>
              </a:ext>
            </a:extLst>
          </a:blip>
          <a:srcRect/>
          <a:stretch>
            <a:fillRect/>
          </a:stretch>
        </p:blipFill>
        <p:spPr bwMode="auto">
          <a:xfrm>
            <a:off x="8988425" y="4825585"/>
            <a:ext cx="2618574" cy="1871345"/>
          </a:xfrm>
          <a:prstGeom prst="rect">
            <a:avLst/>
          </a:prstGeom>
          <a:noFill/>
          <a:ln>
            <a:noFill/>
          </a:ln>
        </p:spPr>
      </p:pic>
    </p:spTree>
    <p:extLst>
      <p:ext uri="{BB962C8B-B14F-4D97-AF65-F5344CB8AC3E}">
        <p14:creationId xmlns:p14="http://schemas.microsoft.com/office/powerpoint/2010/main" val="1904501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Multi-Agency Audits</a:t>
            </a:r>
            <a:endParaRPr lang="en-GB" b="1" dirty="0">
              <a:solidFill>
                <a:srgbClr val="FF0000"/>
              </a:solidFill>
              <a:latin typeface="+mn-lt"/>
            </a:endParaRP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US" sz="1800" dirty="0"/>
              <a:t>HSAB implemented a new Safeguarding Case File Audit Policy in July 2022.  The aim of the policy was to provide a robust audit process which is central to HSAB quality assurance system and offers front line staff an opportunity to reflect in a safe environment.</a:t>
            </a:r>
          </a:p>
          <a:p>
            <a:pPr marL="0" indent="0" algn="just">
              <a:buNone/>
            </a:pPr>
            <a:r>
              <a:rPr lang="en-US" sz="1800" dirty="0"/>
              <a:t>The safeguarding adults audits are </a:t>
            </a:r>
            <a:r>
              <a:rPr lang="en-US" sz="1800" dirty="0" err="1"/>
              <a:t>centred</a:t>
            </a:r>
            <a:r>
              <a:rPr lang="en-US" sz="1800" dirty="0"/>
              <a:t> on </a:t>
            </a:r>
            <a:r>
              <a:rPr lang="en-US" sz="1800" dirty="0" err="1"/>
              <a:t>analysing</a:t>
            </a:r>
            <a:r>
              <a:rPr lang="en-US" sz="1800" dirty="0"/>
              <a:t> quality with a view to gauging how effective our safeguarding practice is, in improving outcomes for the service user.  The process is focused on learning and any recommendations are monitored.  The process does not focus on the individual practitioners (although feedback will be given), but assists senior and service managers by providing evidence of recurring key issues/patterns or trends in safeguarding practice across adult services, as a means of informing future improvement and development.</a:t>
            </a:r>
          </a:p>
          <a:p>
            <a:pPr marL="0" indent="0" algn="just">
              <a:buNone/>
            </a:pPr>
            <a:r>
              <a:rPr lang="en-US" sz="1800" dirty="0"/>
              <a:t>The first round of multi-agency audits took place in September 2022 with the theme of Financial Abuse.  Three cases were selected and as a result of this audit, our Financial Abuse Toolkit was reviewed and updated. </a:t>
            </a:r>
          </a:p>
          <a:p>
            <a:pPr marL="0" indent="0" algn="just">
              <a:buNone/>
            </a:pPr>
            <a:endParaRPr lang="en-GB" sz="1600" dirty="0"/>
          </a:p>
        </p:txBody>
      </p:sp>
      <p:sp>
        <p:nvSpPr>
          <p:cNvPr id="6" name="Content Placeholder 5"/>
          <p:cNvSpPr>
            <a:spLocks noGrp="1"/>
          </p:cNvSpPr>
          <p:nvPr>
            <p:ph sz="half" idx="2"/>
          </p:nvPr>
        </p:nvSpPr>
        <p:spPr>
          <a:xfrm>
            <a:off x="6019800" y="1189354"/>
            <a:ext cx="6172200" cy="5668645"/>
          </a:xfrm>
        </p:spPr>
        <p:txBody>
          <a:bodyPr>
            <a:normAutofit/>
          </a:bodyPr>
          <a:lstStyle/>
          <a:p>
            <a:pPr marL="0" indent="0">
              <a:buNone/>
            </a:pPr>
            <a:r>
              <a:rPr lang="en-US" sz="1800" dirty="0"/>
              <a:t>The second round of multi-agency audits took place in April 2023 (delayed from January 2023 due to winter pressures on services).  The theme for the second audit was self-neglect.</a:t>
            </a:r>
            <a:r>
              <a:rPr lang="en-GB" sz="1800" dirty="0"/>
              <a:t> Again as a result of this audit, the Self-Neglect Policy and Toolkit will be reviewed during 2023-24 to ensure information is relevant and current for practitioners to utilise.</a:t>
            </a:r>
          </a:p>
          <a:p>
            <a:pPr marL="0" indent="0">
              <a:buNone/>
            </a:pPr>
            <a:endParaRPr lang="en-US" sz="1800" dirty="0"/>
          </a:p>
          <a:p>
            <a:pPr marL="0" indent="0">
              <a:buNone/>
            </a:pPr>
            <a:endParaRPr lang="en-US"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44</a:t>
            </a:fld>
            <a:endParaRPr lang="en-GB" dirty="0"/>
          </a:p>
        </p:txBody>
      </p:sp>
      <p:pic>
        <p:nvPicPr>
          <p:cNvPr id="7" name="Picture 6"/>
          <p:cNvPicPr/>
          <p:nvPr/>
        </p:nvPicPr>
        <p:blipFill>
          <a:blip r:embed="rId4"/>
          <a:stretch>
            <a:fillRect/>
          </a:stretch>
        </p:blipFill>
        <p:spPr>
          <a:xfrm>
            <a:off x="7396162" y="3393485"/>
            <a:ext cx="3459072" cy="2367235"/>
          </a:xfrm>
          <a:prstGeom prst="rect">
            <a:avLst/>
          </a:prstGeom>
        </p:spPr>
      </p:pic>
    </p:spTree>
    <p:extLst>
      <p:ext uri="{BB962C8B-B14F-4D97-AF65-F5344CB8AC3E}">
        <p14:creationId xmlns:p14="http://schemas.microsoft.com/office/powerpoint/2010/main" val="960984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US" b="1" dirty="0">
                <a:solidFill>
                  <a:schemeClr val="accent1">
                    <a:lumMod val="50000"/>
                  </a:schemeClr>
                </a:solidFill>
                <a:latin typeface="+mn-lt"/>
              </a:rPr>
              <a:t>Modern Slavery Toolkit</a:t>
            </a:r>
            <a:endParaRPr lang="en-GB" b="1" dirty="0">
              <a:solidFill>
                <a:srgbClr val="FF0000"/>
              </a:solidFill>
              <a:latin typeface="+mn-lt"/>
            </a:endParaRP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US" sz="1800" dirty="0"/>
              <a:t>Building on the Modern Slavery Strategy Cheshire, the Modern Slavery Toolkit was devised to help practitioners with cases of modern slavery and where to find accessible resources available to them.</a:t>
            </a:r>
          </a:p>
          <a:p>
            <a:pPr marL="0" indent="0" algn="just">
              <a:buNone/>
            </a:pPr>
            <a:r>
              <a:rPr lang="en-US" sz="1800" dirty="0"/>
              <a:t>This toolkit was based upon the Pan Lancashire Anti-Slavery Partnership Modern Slavery Toolkit, with permission.</a:t>
            </a:r>
          </a:p>
          <a:p>
            <a:pPr marL="0" indent="0" algn="just">
              <a:buNone/>
            </a:pPr>
            <a:r>
              <a:rPr lang="en-US" sz="1800" dirty="0"/>
              <a:t>The toolkit provides an overview of what modern slavery is, provides details of the referral pathway for victims of modern slavery and human trafficking, how to identify possible victims of modern slavery and key legislation and resources which may help practitioners when dealing with a case of modern slavery and human trafficking.</a:t>
            </a:r>
          </a:p>
          <a:p>
            <a:pPr marL="0" indent="0" algn="just">
              <a:buNone/>
            </a:pPr>
            <a:r>
              <a:rPr lang="en-US" sz="1800" dirty="0"/>
              <a:t>The toolkit was approved by HSAB and was distributed to staff members, HSAB partners and is available to view via the HSAB website:</a:t>
            </a:r>
          </a:p>
          <a:p>
            <a:pPr marL="0" indent="0" algn="just">
              <a:buNone/>
            </a:pPr>
            <a:r>
              <a:rPr lang="en-GB" b="1" u="sng" dirty="0">
                <a:hlinkClick r:id="rId2"/>
              </a:rPr>
              <a:t>www.halton.gov.uk/adultsafeguarding</a:t>
            </a:r>
            <a:endParaRPr lang="en-GB" b="1" u="sng" dirty="0"/>
          </a:p>
          <a:p>
            <a:pPr marL="0" indent="0" algn="just">
              <a:buNone/>
            </a:pPr>
            <a:r>
              <a:rPr lang="en-US" sz="1800" dirty="0"/>
              <a:t>A 7 minute briefing was also developed for staff members and partner agencies for ease of reference.</a:t>
            </a:r>
            <a:endParaRPr lang="en-GB" sz="1800" dirty="0"/>
          </a:p>
        </p:txBody>
      </p:sp>
      <p:sp>
        <p:nvSpPr>
          <p:cNvPr id="6" name="Content Placeholder 5"/>
          <p:cNvSpPr>
            <a:spLocks noGrp="1"/>
          </p:cNvSpPr>
          <p:nvPr>
            <p:ph sz="half" idx="2"/>
          </p:nvPr>
        </p:nvSpPr>
        <p:spPr>
          <a:xfrm>
            <a:off x="6019800" y="1189354"/>
            <a:ext cx="6172200" cy="5668645"/>
          </a:xfrm>
        </p:spPr>
        <p:txBody>
          <a:bodyPr>
            <a:normAutofit/>
          </a:bodyPr>
          <a:lstStyle/>
          <a:p>
            <a:pPr marL="0" indent="0">
              <a:buNone/>
            </a:pPr>
            <a:endParaRPr lang="en-US" sz="1800" dirty="0"/>
          </a:p>
          <a:p>
            <a:pPr marL="0" indent="0">
              <a:buNone/>
            </a:pPr>
            <a:endParaRPr lang="en-US" sz="1800" dirty="0"/>
          </a:p>
        </p:txBody>
      </p:sp>
      <p:pic>
        <p:nvPicPr>
          <p:cNvPr id="4" name="Picture 3" descr="cid:image002.jpg@01D69251.A406495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45</a:t>
            </a:fld>
            <a:endParaRPr lang="en-GB" dirty="0"/>
          </a:p>
        </p:txBody>
      </p:sp>
      <p:pic>
        <p:nvPicPr>
          <p:cNvPr id="9" name="Picture 8"/>
          <p:cNvPicPr/>
          <p:nvPr/>
        </p:nvPicPr>
        <p:blipFill>
          <a:blip r:embed="rId5"/>
          <a:stretch>
            <a:fillRect/>
          </a:stretch>
        </p:blipFill>
        <p:spPr>
          <a:xfrm>
            <a:off x="6392487" y="1762298"/>
            <a:ext cx="5647113" cy="3765666"/>
          </a:xfrm>
          <a:prstGeom prst="rect">
            <a:avLst/>
          </a:prstGeom>
        </p:spPr>
      </p:pic>
    </p:spTree>
    <p:extLst>
      <p:ext uri="{BB962C8B-B14F-4D97-AF65-F5344CB8AC3E}">
        <p14:creationId xmlns:p14="http://schemas.microsoft.com/office/powerpoint/2010/main" val="664819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US" b="1" dirty="0">
                <a:solidFill>
                  <a:schemeClr val="accent1">
                    <a:lumMod val="50000"/>
                  </a:schemeClr>
                </a:solidFill>
                <a:latin typeface="+mn-lt"/>
              </a:rPr>
              <a:t>Financial Abuse Toolkit</a:t>
            </a:r>
            <a:endParaRPr lang="en-GB" b="1" dirty="0">
              <a:solidFill>
                <a:srgbClr val="FF0000"/>
              </a:solidFill>
              <a:latin typeface="+mn-lt"/>
            </a:endParaRP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US" sz="1800" dirty="0"/>
              <a:t>The Financial Abuse Toolkit in Halton was originally produced in 2015 and following our first Multi-Agency Safeguarding audit focused on financial abuse held in September 2022, the toolkit has now been reviewed and updated.</a:t>
            </a:r>
          </a:p>
          <a:p>
            <a:pPr marL="0" indent="0" algn="just">
              <a:buNone/>
            </a:pPr>
            <a:r>
              <a:rPr lang="en-US" sz="1800" dirty="0"/>
              <a:t>The Financial Abuse Toolkit is intended to be used by Adult Social Care staff, partner agencies, providers and members of the public.  It will provide them with the information they need to respond appropriately to suspected cases of financial abuse.</a:t>
            </a:r>
          </a:p>
          <a:p>
            <a:pPr marL="0" indent="0" algn="just">
              <a:buNone/>
            </a:pPr>
            <a:r>
              <a:rPr lang="en-US" sz="1800" dirty="0"/>
              <a:t>It is important that the indicators of financial abuse are recognized, so that safeguarding concerns can be raised appropriately.</a:t>
            </a:r>
          </a:p>
          <a:p>
            <a:pPr marL="0" indent="0" algn="just">
              <a:buNone/>
            </a:pPr>
            <a:r>
              <a:rPr lang="en-US" sz="1800" dirty="0"/>
              <a:t>The Financial Abuse Toolkit will:</a:t>
            </a:r>
          </a:p>
          <a:p>
            <a:pPr algn="just">
              <a:buFont typeface="Wingdings" panose="05000000000000000000" pitchFamily="2" charset="2"/>
              <a:buChar char="v"/>
            </a:pPr>
            <a:r>
              <a:rPr lang="en-US" sz="1800" dirty="0"/>
              <a:t> Provide advice on when to raise a safeguarding concern</a:t>
            </a:r>
          </a:p>
          <a:p>
            <a:pPr algn="just">
              <a:buFont typeface="Wingdings" panose="05000000000000000000" pitchFamily="2" charset="2"/>
              <a:buChar char="v"/>
            </a:pPr>
            <a:r>
              <a:rPr lang="en-US" sz="1800" dirty="0"/>
              <a:t> Provide information on the indicators of financial abuse and who is vulnerable to financial abuse</a:t>
            </a:r>
          </a:p>
          <a:p>
            <a:pPr algn="just">
              <a:buFont typeface="Wingdings" panose="05000000000000000000" pitchFamily="2" charset="2"/>
              <a:buChar char="v"/>
            </a:pPr>
            <a:r>
              <a:rPr lang="en-US" sz="1800" dirty="0"/>
              <a:t> Provide a range of preventative measures</a:t>
            </a:r>
          </a:p>
          <a:p>
            <a:pPr algn="just">
              <a:buFont typeface="Wingdings" panose="05000000000000000000" pitchFamily="2" charset="2"/>
              <a:buChar char="v"/>
            </a:pPr>
            <a:r>
              <a:rPr lang="en-US" sz="1800" dirty="0"/>
              <a:t> </a:t>
            </a:r>
            <a:r>
              <a:rPr lang="en-US" sz="1800" dirty="0" err="1"/>
              <a:t>Emphasise</a:t>
            </a:r>
            <a:r>
              <a:rPr lang="en-US" sz="1800" dirty="0"/>
              <a:t> the importance of partnership working</a:t>
            </a:r>
            <a:endParaRPr lang="en-GB" sz="1800" dirty="0"/>
          </a:p>
        </p:txBody>
      </p:sp>
      <p:sp>
        <p:nvSpPr>
          <p:cNvPr id="6" name="Content Placeholder 5"/>
          <p:cNvSpPr>
            <a:spLocks noGrp="1"/>
          </p:cNvSpPr>
          <p:nvPr>
            <p:ph sz="half" idx="2"/>
          </p:nvPr>
        </p:nvSpPr>
        <p:spPr>
          <a:xfrm>
            <a:off x="6019800" y="1189354"/>
            <a:ext cx="6172200" cy="5668645"/>
          </a:xfrm>
        </p:spPr>
        <p:txBody>
          <a:bodyPr>
            <a:normAutofit/>
          </a:bodyPr>
          <a:lstStyle/>
          <a:p>
            <a:pPr>
              <a:buFont typeface="Wingdings" panose="05000000000000000000" pitchFamily="2" charset="2"/>
              <a:buChar char="v"/>
            </a:pPr>
            <a:r>
              <a:rPr lang="en-US" sz="1800" dirty="0"/>
              <a:t> Provide case examples that demonstrate how financial abuse enquiries can be conducted effectively</a:t>
            </a:r>
          </a:p>
          <a:p>
            <a:pPr>
              <a:buFont typeface="Wingdings" panose="05000000000000000000" pitchFamily="2" charset="2"/>
              <a:buChar char="v"/>
            </a:pPr>
            <a:r>
              <a:rPr lang="en-US" sz="1800" dirty="0"/>
              <a:t> Provide information in additional resources for further reading and sharing with adults who may be vulnerable to financial abuse and partner agencies</a:t>
            </a:r>
          </a:p>
          <a:p>
            <a:pPr marL="0" indent="0">
              <a:buNone/>
            </a:pPr>
            <a:endParaRPr lang="en-US" sz="1800" dirty="0"/>
          </a:p>
          <a:p>
            <a:pPr marL="0" indent="0">
              <a:buNone/>
            </a:pPr>
            <a:endParaRPr lang="en-US"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46</a:t>
            </a:fld>
            <a:endParaRPr lang="en-GB" dirty="0"/>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7372176" y="3181349"/>
            <a:ext cx="3051983" cy="2130484"/>
          </a:xfrm>
          <a:prstGeom prst="rect">
            <a:avLst/>
          </a:prstGeom>
          <a:noFill/>
        </p:spPr>
      </p:pic>
    </p:spTree>
    <p:extLst>
      <p:ext uri="{BB962C8B-B14F-4D97-AF65-F5344CB8AC3E}">
        <p14:creationId xmlns:p14="http://schemas.microsoft.com/office/powerpoint/2010/main" val="2603885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Case Study </a:t>
            </a:r>
            <a:endParaRPr lang="en-GB" b="1" dirty="0">
              <a:solidFill>
                <a:srgbClr val="FF0000"/>
              </a:solidFill>
              <a:latin typeface="+mn-lt"/>
            </a:endParaRPr>
          </a:p>
        </p:txBody>
      </p:sp>
      <p:sp>
        <p:nvSpPr>
          <p:cNvPr id="5" name="Content Placeholder 4"/>
          <p:cNvSpPr>
            <a:spLocks noGrp="1"/>
          </p:cNvSpPr>
          <p:nvPr>
            <p:ph sz="half" idx="1"/>
          </p:nvPr>
        </p:nvSpPr>
        <p:spPr>
          <a:xfrm>
            <a:off x="0" y="1189354"/>
            <a:ext cx="6019800" cy="5668645"/>
          </a:xfrm>
        </p:spPr>
        <p:txBody>
          <a:bodyPr>
            <a:normAutofit lnSpcReduction="10000"/>
          </a:bodyPr>
          <a:lstStyle/>
          <a:p>
            <a:pPr marL="0" indent="0" algn="just">
              <a:buNone/>
            </a:pPr>
            <a:r>
              <a:rPr lang="en-US" sz="1800" b="1" dirty="0"/>
              <a:t>Initial concern received to Local Authority:</a:t>
            </a:r>
          </a:p>
          <a:p>
            <a:pPr marL="0" indent="0" algn="just">
              <a:buNone/>
            </a:pPr>
            <a:r>
              <a:rPr lang="en-US" sz="1800" dirty="0"/>
              <a:t>Concern raised by local housing provider in relation to possible financial exploitation of a number of elderly residents by a </a:t>
            </a:r>
            <a:r>
              <a:rPr lang="en-US" sz="1800" dirty="0" err="1"/>
              <a:t>neighbour</a:t>
            </a:r>
            <a:r>
              <a:rPr lang="en-US" sz="1800" dirty="0"/>
              <a:t> in a particular area of the borough.  The </a:t>
            </a:r>
            <a:r>
              <a:rPr lang="en-US" sz="1800" dirty="0" err="1"/>
              <a:t>neighbour</a:t>
            </a:r>
            <a:r>
              <a:rPr lang="en-US" sz="1800" dirty="0"/>
              <a:t> had offered to complete caring tasks for the residents and in turn was borrowing money from the residents who, due to the tasks the </a:t>
            </a:r>
            <a:r>
              <a:rPr lang="en-US" sz="1800" dirty="0" err="1"/>
              <a:t>neighbour</a:t>
            </a:r>
            <a:r>
              <a:rPr lang="en-US" sz="1800" dirty="0"/>
              <a:t> was completing, felt obligated to agree to.</a:t>
            </a:r>
          </a:p>
          <a:p>
            <a:pPr marL="0" indent="0" algn="just">
              <a:buNone/>
            </a:pPr>
            <a:r>
              <a:rPr lang="en-US" sz="1800" dirty="0"/>
              <a:t>In addition to this, the </a:t>
            </a:r>
            <a:r>
              <a:rPr lang="en-US" sz="1800" dirty="0" err="1"/>
              <a:t>neighbour</a:t>
            </a:r>
            <a:r>
              <a:rPr lang="en-US" sz="1800" dirty="0"/>
              <a:t> was often completing shopping tasks and taking more money than what was required and not providing any change.</a:t>
            </a:r>
          </a:p>
          <a:p>
            <a:pPr marL="0" indent="0" algn="just">
              <a:buNone/>
            </a:pPr>
            <a:r>
              <a:rPr lang="en-US" sz="1800" dirty="0"/>
              <a:t>Further discussions with the housing officer revealed that the individual in question, had previously been known to both police and the housing association for fraudulent activity of the same nature in recent years.</a:t>
            </a:r>
          </a:p>
          <a:p>
            <a:pPr marL="0" indent="0" algn="just">
              <a:buNone/>
            </a:pPr>
            <a:r>
              <a:rPr lang="en-US" sz="1800" b="1" dirty="0"/>
              <a:t>Intervention and Planning:</a:t>
            </a:r>
          </a:p>
          <a:p>
            <a:pPr marL="0" indent="0" algn="just">
              <a:buNone/>
            </a:pPr>
            <a:r>
              <a:rPr lang="en-US" sz="1800" dirty="0"/>
              <a:t>Prior to any interventions with the named vulnerable adults, a multi-agency professionals meeting was held in order to share information and to formulate a strategy in order to safeguard the residents.  Intelligence from both police and housing officers revealed that there was possibly more victims than initially thought and more than one perpetrator, who both lived separately in the same </a:t>
            </a:r>
            <a:r>
              <a:rPr lang="en-US" sz="1800" dirty="0" err="1"/>
              <a:t>neighbourhood</a:t>
            </a:r>
            <a:r>
              <a:rPr lang="en-US" sz="1800" dirty="0"/>
              <a:t>. Housing officers </a:t>
            </a:r>
          </a:p>
        </p:txBody>
      </p:sp>
      <p:sp>
        <p:nvSpPr>
          <p:cNvPr id="6" name="Content Placeholder 5"/>
          <p:cNvSpPr>
            <a:spLocks noGrp="1"/>
          </p:cNvSpPr>
          <p:nvPr>
            <p:ph sz="half" idx="2"/>
          </p:nvPr>
        </p:nvSpPr>
        <p:spPr>
          <a:xfrm>
            <a:off x="6019800" y="1189354"/>
            <a:ext cx="6172200" cy="5668645"/>
          </a:xfrm>
        </p:spPr>
        <p:txBody>
          <a:bodyPr>
            <a:normAutofit lnSpcReduction="10000"/>
          </a:bodyPr>
          <a:lstStyle/>
          <a:p>
            <a:pPr marL="0" indent="0">
              <a:buNone/>
            </a:pPr>
            <a:r>
              <a:rPr lang="en-US" sz="1800" dirty="0"/>
              <a:t>informed that it was very difficult to speak to any of the potential victims alone, as the alleged perpetrators would alert each other when any professionals would call at the homes of the victims and either of the alleged perpetrators would “just pop in” to see if the victim needed anything, playing the role of a caring </a:t>
            </a:r>
            <a:r>
              <a:rPr lang="en-US" sz="1800" dirty="0" err="1"/>
              <a:t>neighbour</a:t>
            </a:r>
            <a:r>
              <a:rPr lang="en-US" sz="1800" dirty="0"/>
              <a:t>.</a:t>
            </a:r>
          </a:p>
          <a:p>
            <a:pPr marL="0" indent="0">
              <a:buNone/>
            </a:pPr>
            <a:r>
              <a:rPr lang="en-US" sz="1800" dirty="0"/>
              <a:t>Many of the residents were socially isolated and had become reliant on the tasks that the perpetrators completed and were reluctant to make a complaint, therefore, the concerns raised needed to be approached sensitively, ensuring that the views of the victims were taken into consideration and that reassurance was given.</a:t>
            </a:r>
          </a:p>
          <a:p>
            <a:pPr marL="0" indent="0">
              <a:buNone/>
            </a:pPr>
            <a:r>
              <a:rPr lang="en-US" sz="1800" dirty="0"/>
              <a:t>The decision was taken between partner agencies that an open day with the locality was the best option to invite a number of agencies to include debt management; trading standards (around fraud); police; social services; housing association and a number of other agencies in order to residents to explore what services could offer and allow for the safeguarding team to speak with a number of residents of whom there were concerns. This meant not singling any particular residents out and not making any accusations.  The social worker and housing officer took goodie bags with information leaflets and other items, to those residents who could not attend allowing for a foot in the door approach and an opportunity to open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47</a:t>
            </a:fld>
            <a:endParaRPr lang="en-GB" dirty="0"/>
          </a:p>
        </p:txBody>
      </p:sp>
    </p:spTree>
    <p:extLst>
      <p:ext uri="{BB962C8B-B14F-4D97-AF65-F5344CB8AC3E}">
        <p14:creationId xmlns:p14="http://schemas.microsoft.com/office/powerpoint/2010/main" val="1871025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Case Study </a:t>
            </a:r>
            <a:endParaRPr lang="en-GB" b="1" dirty="0">
              <a:solidFill>
                <a:srgbClr val="FF0000"/>
              </a:solidFill>
              <a:latin typeface="+mn-lt"/>
            </a:endParaRP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US" sz="1800" dirty="0"/>
              <a:t>conversation around financial exploitation.</a:t>
            </a:r>
          </a:p>
          <a:p>
            <a:pPr marL="0" indent="0" algn="just">
              <a:buNone/>
            </a:pPr>
            <a:r>
              <a:rPr lang="en-US" sz="1800" dirty="0"/>
              <a:t>During these initial enquiries, the professionals were approached by the alleged perpetrators who informed them that it was a close knit community, where everyone looks out for each other and people did not need any support from services.</a:t>
            </a:r>
          </a:p>
          <a:p>
            <a:pPr marL="0" indent="0" algn="just">
              <a:buNone/>
            </a:pPr>
            <a:r>
              <a:rPr lang="en-US" sz="1800" b="1" dirty="0"/>
              <a:t>Outcomes Achieved:</a:t>
            </a:r>
          </a:p>
          <a:p>
            <a:pPr marL="0" indent="0" algn="just">
              <a:buNone/>
            </a:pPr>
            <a:r>
              <a:rPr lang="en-US" sz="1800" dirty="0"/>
              <a:t>As a consequence of the open day, a number of adults at risk were identified and offered social care support.  It was made clear to them that any tasks that they may need help with, could be facilitated by the local authority which would be a formal arrangement with no unexpected costs.</a:t>
            </a:r>
          </a:p>
          <a:p>
            <a:pPr marL="0" indent="0" algn="just">
              <a:buNone/>
            </a:pPr>
            <a:r>
              <a:rPr lang="en-US" sz="1800" dirty="0"/>
              <a:t>The joint approach by partner agencies that some adults at risk were safeguarded by various methods, such as support with shopping; accessing the community; assistance with personal care and assistance with managing finances and bills.</a:t>
            </a:r>
          </a:p>
          <a:p>
            <a:pPr marL="0" indent="0" algn="just">
              <a:buNone/>
            </a:pPr>
            <a:r>
              <a:rPr lang="en-US" sz="1800" dirty="0"/>
              <a:t>It was evidenced that as a result of this multi-agency intervention, the perpetrators reduced their contact with some of the residents as their method of offering to complete tasks was no longer required and professionals having regular</a:t>
            </a:r>
          </a:p>
        </p:txBody>
      </p:sp>
      <p:sp>
        <p:nvSpPr>
          <p:cNvPr id="6" name="Content Placeholder 5"/>
          <p:cNvSpPr>
            <a:spLocks noGrp="1"/>
          </p:cNvSpPr>
          <p:nvPr>
            <p:ph sz="half" idx="2"/>
          </p:nvPr>
        </p:nvSpPr>
        <p:spPr>
          <a:xfrm>
            <a:off x="6019800" y="1189354"/>
            <a:ext cx="6172200" cy="5668645"/>
          </a:xfrm>
        </p:spPr>
        <p:txBody>
          <a:bodyPr>
            <a:normAutofit/>
          </a:bodyPr>
          <a:lstStyle/>
          <a:p>
            <a:pPr marL="0" indent="0">
              <a:buNone/>
            </a:pPr>
            <a:r>
              <a:rPr lang="en-US" sz="1800" dirty="0"/>
              <a:t>contact were able to monitor the situation.</a:t>
            </a:r>
          </a:p>
          <a:p>
            <a:pPr marL="0" indent="0">
              <a:buNone/>
            </a:pPr>
            <a:r>
              <a:rPr lang="en-US" sz="1800" dirty="0"/>
              <a:t>Work continues with the housing association, police and safeguarding team with planned annual community outreach events, to target vulnerable individuals living in this locality as a result of the positive outcomes of the initial piece of work with all agencies involved sharing intelligence as a preventative measure.</a:t>
            </a:r>
          </a:p>
          <a:p>
            <a:pPr marL="0" indent="0">
              <a:buNone/>
            </a:pPr>
            <a:r>
              <a:rPr lang="en-US" sz="1800" b="1" dirty="0"/>
              <a:t>Benefits of the work:</a:t>
            </a:r>
          </a:p>
          <a:p>
            <a:pPr>
              <a:buFont typeface="Wingdings" panose="05000000000000000000" pitchFamily="2" charset="2"/>
              <a:buChar char="v"/>
            </a:pPr>
            <a:r>
              <a:rPr lang="en-US" sz="1800" dirty="0"/>
              <a:t>Multi-Agency work allowing for information sharing</a:t>
            </a:r>
          </a:p>
          <a:p>
            <a:pPr>
              <a:buFont typeface="Wingdings" panose="05000000000000000000" pitchFamily="2" charset="2"/>
              <a:buChar char="v"/>
            </a:pPr>
            <a:r>
              <a:rPr lang="en-US" sz="1800" dirty="0"/>
              <a:t>Positive professional relationships allowing for improved collaboration between agencies</a:t>
            </a:r>
          </a:p>
          <a:p>
            <a:pPr>
              <a:buFont typeface="Wingdings" panose="05000000000000000000" pitchFamily="2" charset="2"/>
              <a:buChar char="v"/>
            </a:pPr>
            <a:r>
              <a:rPr lang="en-US" sz="1800" dirty="0"/>
              <a:t>Residents who may not have previously become known to adult social care were offered assessments</a:t>
            </a:r>
          </a:p>
          <a:p>
            <a:pPr>
              <a:buFont typeface="Wingdings" panose="05000000000000000000" pitchFamily="2" charset="2"/>
              <a:buChar char="v"/>
            </a:pPr>
            <a:r>
              <a:rPr lang="en-US" sz="1800" dirty="0"/>
              <a:t>Raised awareness of financial exploitation between residents of the area and how to seek help and support</a:t>
            </a:r>
          </a:p>
          <a:p>
            <a:pPr>
              <a:buFont typeface="Wingdings" panose="05000000000000000000" pitchFamily="2" charset="2"/>
              <a:buChar char="v"/>
            </a:pPr>
            <a:r>
              <a:rPr lang="en-US" sz="1800" dirty="0"/>
              <a:t>Annual events to monitor outcomes and reinforce initial work</a:t>
            </a:r>
          </a:p>
          <a:p>
            <a:pPr>
              <a:buFont typeface="Wingdings" panose="05000000000000000000" pitchFamily="2" charset="2"/>
              <a:buChar char="v"/>
            </a:pPr>
            <a:r>
              <a:rPr lang="en-US" sz="1800" dirty="0"/>
              <a:t>Person-</a:t>
            </a:r>
            <a:r>
              <a:rPr lang="en-US" sz="1800" dirty="0" err="1"/>
              <a:t>Centred</a:t>
            </a:r>
            <a:r>
              <a:rPr lang="en-US" sz="1800" dirty="0"/>
              <a:t> approach taking into consideration the wishes and feelings of the residents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48</a:t>
            </a:fld>
            <a:endParaRPr lang="en-GB" dirty="0"/>
          </a:p>
        </p:txBody>
      </p:sp>
    </p:spTree>
    <p:extLst>
      <p:ext uri="{BB962C8B-B14F-4D97-AF65-F5344CB8AC3E}">
        <p14:creationId xmlns:p14="http://schemas.microsoft.com/office/powerpoint/2010/main" val="416045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normAutofit fontScale="90000"/>
          </a:bodyPr>
          <a:lstStyle/>
          <a:p>
            <a:r>
              <a:rPr lang="en-GB" b="1" dirty="0">
                <a:solidFill>
                  <a:schemeClr val="accent1">
                    <a:lumMod val="50000"/>
                  </a:schemeClr>
                </a:solidFill>
                <a:latin typeface="+mn-lt"/>
              </a:rPr>
              <a:t>Deprivation of Liberty Safeguards </a:t>
            </a:r>
            <a:br>
              <a:rPr lang="en-GB" b="1" dirty="0">
                <a:solidFill>
                  <a:schemeClr val="accent1">
                    <a:lumMod val="50000"/>
                  </a:schemeClr>
                </a:solidFill>
                <a:latin typeface="+mn-lt"/>
              </a:rPr>
            </a:br>
            <a:r>
              <a:rPr lang="en-GB" b="1" dirty="0">
                <a:solidFill>
                  <a:schemeClr val="accent1">
                    <a:lumMod val="50000"/>
                  </a:schemeClr>
                </a:solidFill>
                <a:latin typeface="+mn-lt"/>
              </a:rPr>
              <a:t>(</a:t>
            </a:r>
            <a:r>
              <a:rPr lang="en-GB" b="1" dirty="0" err="1">
                <a:solidFill>
                  <a:schemeClr val="accent1">
                    <a:lumMod val="50000"/>
                  </a:schemeClr>
                </a:solidFill>
                <a:latin typeface="+mn-lt"/>
              </a:rPr>
              <a:t>DoLS</a:t>
            </a:r>
            <a:r>
              <a:rPr lang="en-GB" b="1" dirty="0">
                <a:solidFill>
                  <a:schemeClr val="accent1">
                    <a:lumMod val="50000"/>
                  </a:schemeClr>
                </a:solidFill>
                <a:latin typeface="+mn-lt"/>
              </a:rPr>
              <a:t>)</a:t>
            </a:r>
          </a:p>
        </p:txBody>
      </p:sp>
      <p:sp>
        <p:nvSpPr>
          <p:cNvPr id="5" name="Content Placeholder 4"/>
          <p:cNvSpPr>
            <a:spLocks noGrp="1"/>
          </p:cNvSpPr>
          <p:nvPr>
            <p:ph sz="half" idx="1"/>
          </p:nvPr>
        </p:nvSpPr>
        <p:spPr>
          <a:xfrm>
            <a:off x="1" y="1189354"/>
            <a:ext cx="12191999" cy="5668645"/>
          </a:xfrm>
        </p:spPr>
        <p:txBody>
          <a:bodyPr>
            <a:normAutofit/>
          </a:bodyPr>
          <a:lstStyle/>
          <a:p>
            <a:pPr marL="0" indent="0" algn="just">
              <a:buNone/>
            </a:pPr>
            <a:endParaRPr lang="en-GB" sz="1800" b="1" dirty="0">
              <a:solidFill>
                <a:schemeClr val="accent5">
                  <a:lumMod val="75000"/>
                </a:schemeClr>
              </a:solidFill>
            </a:endParaRPr>
          </a:p>
          <a:p>
            <a:pPr marL="0" indent="0" algn="just">
              <a:buNone/>
            </a:pPr>
            <a:r>
              <a:rPr lang="en-GB" sz="1800" b="1" dirty="0">
                <a:solidFill>
                  <a:schemeClr val="accent5">
                    <a:lumMod val="75000"/>
                  </a:schemeClr>
                </a:solidFill>
              </a:rPr>
              <a:t>   </a:t>
            </a:r>
          </a:p>
          <a:p>
            <a:pPr marL="0" indent="0" algn="just">
              <a:buNone/>
            </a:pPr>
            <a:endParaRPr lang="en-GB" sz="1800" b="1" dirty="0">
              <a:solidFill>
                <a:schemeClr val="accent5">
                  <a:lumMod val="75000"/>
                </a:schemeClr>
              </a:solidFill>
            </a:endParaRPr>
          </a:p>
          <a:p>
            <a:pPr marL="0" indent="0" algn="just">
              <a:buNone/>
            </a:pPr>
            <a:endParaRPr lang="en-GB" sz="1800" b="1" dirty="0">
              <a:solidFill>
                <a:schemeClr val="accent5">
                  <a:lumMod val="75000"/>
                </a:schemeClr>
              </a:solidFill>
            </a:endParaRPr>
          </a:p>
          <a:p>
            <a:pPr marL="0" indent="0" algn="just">
              <a:buNone/>
            </a:pPr>
            <a:endParaRPr lang="en-GB" sz="1800" b="1" dirty="0">
              <a:solidFill>
                <a:schemeClr val="accent5">
                  <a:lumMod val="75000"/>
                </a:schemeClr>
              </a:solidFill>
            </a:endParaRPr>
          </a:p>
          <a:p>
            <a:pPr marL="0" indent="0" algn="just">
              <a:buNone/>
            </a:pPr>
            <a:endParaRPr lang="en-GB" sz="1800" b="1" dirty="0">
              <a:solidFill>
                <a:schemeClr val="accent5">
                  <a:lumMod val="75000"/>
                </a:schemeClr>
              </a:solidFill>
            </a:endParaRPr>
          </a:p>
          <a:p>
            <a:pPr marL="0" indent="0" algn="just">
              <a:buNone/>
            </a:pPr>
            <a:endParaRPr lang="en-GB" sz="1800" b="1" dirty="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a:solidFill>
                <a:schemeClr val="accent5">
                  <a:lumMod val="75000"/>
                </a:schemeClr>
              </a:solidFill>
            </a:endParaRP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5</a:t>
            </a:fld>
            <a:endParaRPr lang="en-GB" dirty="0"/>
          </a:p>
        </p:txBody>
      </p:sp>
      <p:sp>
        <p:nvSpPr>
          <p:cNvPr id="3" name="Flowchart: Process 2"/>
          <p:cNvSpPr/>
          <p:nvPr/>
        </p:nvSpPr>
        <p:spPr>
          <a:xfrm>
            <a:off x="2076994" y="1357611"/>
            <a:ext cx="7680960" cy="15022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894 </a:t>
            </a:r>
            <a:r>
              <a:rPr lang="en-GB" sz="2000" b="1" dirty="0"/>
              <a:t>applications received</a:t>
            </a:r>
          </a:p>
          <a:p>
            <a:pPr algn="ctr"/>
            <a:r>
              <a:rPr lang="en-GB" sz="3200" b="1" dirty="0"/>
              <a:t>6% </a:t>
            </a:r>
            <a:r>
              <a:rPr lang="en-GB" sz="2000" b="1" dirty="0"/>
              <a:t>increase in the number of </a:t>
            </a:r>
            <a:r>
              <a:rPr lang="en-GB" sz="2000" b="1" dirty="0" err="1"/>
              <a:t>DoLS</a:t>
            </a:r>
            <a:r>
              <a:rPr lang="en-GB" sz="2000" b="1" dirty="0"/>
              <a:t> applications received last year, up from 847 in 2021/22</a:t>
            </a:r>
            <a:endParaRPr lang="en-GB" sz="3200" dirty="0"/>
          </a:p>
        </p:txBody>
      </p:sp>
      <p:pic>
        <p:nvPicPr>
          <p:cNvPr id="7" name="Picture 6"/>
          <p:cNvPicPr/>
          <p:nvPr/>
        </p:nvPicPr>
        <p:blipFill>
          <a:blip r:embed="rId4">
            <a:duotone>
              <a:prstClr val="black"/>
              <a:srgbClr val="34ABA2">
                <a:tint val="45000"/>
                <a:satMod val="400000"/>
              </a:srgbClr>
            </a:duotone>
            <a:extLst>
              <a:ext uri="{28A0092B-C50C-407E-A947-70E740481C1C}">
                <a14:useLocalDpi xmlns:a14="http://schemas.microsoft.com/office/drawing/2010/main" val="0"/>
              </a:ext>
            </a:extLst>
          </a:blip>
          <a:srcRect/>
          <a:stretch>
            <a:fillRect/>
          </a:stretch>
        </p:blipFill>
        <p:spPr bwMode="auto">
          <a:xfrm>
            <a:off x="3467336" y="2991286"/>
            <a:ext cx="748952" cy="1057909"/>
          </a:xfrm>
          <a:prstGeom prst="rect">
            <a:avLst/>
          </a:prstGeom>
          <a:noFill/>
        </p:spPr>
      </p:pic>
      <p:pic>
        <p:nvPicPr>
          <p:cNvPr id="9" name="Picture 8"/>
          <p:cNvPicPr/>
          <p:nvPr/>
        </p:nvPicPr>
        <p:blipFill>
          <a:blip r:embed="rId5">
            <a:duotone>
              <a:prstClr val="black"/>
              <a:srgbClr val="3592CF">
                <a:tint val="45000"/>
                <a:satMod val="400000"/>
              </a:srgbClr>
            </a:duotone>
            <a:extLst>
              <a:ext uri="{28A0092B-C50C-407E-A947-70E740481C1C}">
                <a14:useLocalDpi xmlns:a14="http://schemas.microsoft.com/office/drawing/2010/main" val="0"/>
              </a:ext>
            </a:extLst>
          </a:blip>
          <a:srcRect/>
          <a:stretch>
            <a:fillRect/>
          </a:stretch>
        </p:blipFill>
        <p:spPr bwMode="auto">
          <a:xfrm>
            <a:off x="6797796" y="3003450"/>
            <a:ext cx="740891" cy="1033580"/>
          </a:xfrm>
          <a:prstGeom prst="rect">
            <a:avLst/>
          </a:prstGeom>
          <a:noFill/>
        </p:spPr>
      </p:pic>
      <p:sp>
        <p:nvSpPr>
          <p:cNvPr id="6" name="Flowchart: Process 5"/>
          <p:cNvSpPr/>
          <p:nvPr/>
        </p:nvSpPr>
        <p:spPr>
          <a:xfrm>
            <a:off x="826225" y="3121804"/>
            <a:ext cx="2501537" cy="7707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518</a:t>
            </a:r>
            <a:r>
              <a:rPr lang="en-GB" dirty="0"/>
              <a:t> applications received for females</a:t>
            </a:r>
          </a:p>
        </p:txBody>
      </p:sp>
      <p:sp>
        <p:nvSpPr>
          <p:cNvPr id="10" name="Flowchart: Process 9"/>
          <p:cNvSpPr/>
          <p:nvPr/>
        </p:nvSpPr>
        <p:spPr>
          <a:xfrm>
            <a:off x="7683623" y="3154999"/>
            <a:ext cx="2501537" cy="7832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376</a:t>
            </a:r>
            <a:r>
              <a:rPr lang="en-GB" dirty="0"/>
              <a:t> applications received for males</a:t>
            </a:r>
          </a:p>
        </p:txBody>
      </p:sp>
      <p:sp>
        <p:nvSpPr>
          <p:cNvPr id="11" name="Flowchart: Alternate Process 10"/>
          <p:cNvSpPr/>
          <p:nvPr/>
        </p:nvSpPr>
        <p:spPr>
          <a:xfrm>
            <a:off x="999035" y="4840270"/>
            <a:ext cx="809897" cy="932203"/>
          </a:xfrm>
          <a:prstGeom prst="flowChartAlternate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121</a:t>
            </a:r>
            <a:endParaRPr lang="en-GB" sz="2400" b="1" dirty="0"/>
          </a:p>
        </p:txBody>
      </p:sp>
      <p:sp>
        <p:nvSpPr>
          <p:cNvPr id="12" name="Flowchart: Alternate Process 11"/>
          <p:cNvSpPr/>
          <p:nvPr/>
        </p:nvSpPr>
        <p:spPr>
          <a:xfrm>
            <a:off x="4067751" y="4636005"/>
            <a:ext cx="809897" cy="1136468"/>
          </a:xfrm>
          <a:prstGeom prst="flowChartAlternate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142</a:t>
            </a:r>
          </a:p>
        </p:txBody>
      </p:sp>
      <p:sp>
        <p:nvSpPr>
          <p:cNvPr id="13" name="Flowchart: Alternate Process 12"/>
          <p:cNvSpPr/>
          <p:nvPr/>
        </p:nvSpPr>
        <p:spPr>
          <a:xfrm>
            <a:off x="7225300" y="4317756"/>
            <a:ext cx="809897" cy="1454717"/>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332</a:t>
            </a:r>
            <a:endParaRPr lang="en-GB" sz="2400" b="1" dirty="0"/>
          </a:p>
        </p:txBody>
      </p:sp>
      <p:sp>
        <p:nvSpPr>
          <p:cNvPr id="14" name="Flowchart: Alternate Process 13"/>
          <p:cNvSpPr/>
          <p:nvPr/>
        </p:nvSpPr>
        <p:spPr>
          <a:xfrm>
            <a:off x="10631690" y="3979833"/>
            <a:ext cx="809897" cy="1781289"/>
          </a:xfrm>
          <a:prstGeom prst="flowChartAlternate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299</a:t>
            </a:r>
          </a:p>
        </p:txBody>
      </p:sp>
      <p:sp>
        <p:nvSpPr>
          <p:cNvPr id="17" name="Flowchart: Process 16"/>
          <p:cNvSpPr/>
          <p:nvPr/>
        </p:nvSpPr>
        <p:spPr>
          <a:xfrm>
            <a:off x="218185" y="6046392"/>
            <a:ext cx="2534194" cy="5376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Applications for 18-64 age group</a:t>
            </a:r>
          </a:p>
        </p:txBody>
      </p:sp>
      <p:sp>
        <p:nvSpPr>
          <p:cNvPr id="19" name="Flowchart: Process 18"/>
          <p:cNvSpPr/>
          <p:nvPr/>
        </p:nvSpPr>
        <p:spPr>
          <a:xfrm>
            <a:off x="3297180" y="6023549"/>
            <a:ext cx="2534194" cy="5376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Applications for 65-74 age group</a:t>
            </a:r>
          </a:p>
        </p:txBody>
      </p:sp>
      <p:sp>
        <p:nvSpPr>
          <p:cNvPr id="20" name="Flowchart: Process 19"/>
          <p:cNvSpPr/>
          <p:nvPr/>
        </p:nvSpPr>
        <p:spPr>
          <a:xfrm>
            <a:off x="6539150" y="6023549"/>
            <a:ext cx="2534194" cy="5376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Applications for 75-84 age group</a:t>
            </a:r>
          </a:p>
        </p:txBody>
      </p:sp>
      <p:sp>
        <p:nvSpPr>
          <p:cNvPr id="21" name="Flowchart: Process 20"/>
          <p:cNvSpPr/>
          <p:nvPr/>
        </p:nvSpPr>
        <p:spPr>
          <a:xfrm>
            <a:off x="9455170" y="6023550"/>
            <a:ext cx="2534194" cy="5376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Applications for 85+ age group</a:t>
            </a:r>
          </a:p>
        </p:txBody>
      </p:sp>
    </p:spTree>
    <p:extLst>
      <p:ext uri="{BB962C8B-B14F-4D97-AF65-F5344CB8AC3E}">
        <p14:creationId xmlns:p14="http://schemas.microsoft.com/office/powerpoint/2010/main" val="357830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Overview of the Board</a:t>
            </a:r>
          </a:p>
        </p:txBody>
      </p:sp>
      <p:sp>
        <p:nvSpPr>
          <p:cNvPr id="5" name="Content Placeholder 4"/>
          <p:cNvSpPr>
            <a:spLocks noGrp="1"/>
          </p:cNvSpPr>
          <p:nvPr>
            <p:ph sz="half" idx="1"/>
          </p:nvPr>
        </p:nvSpPr>
        <p:spPr>
          <a:xfrm>
            <a:off x="0" y="1189354"/>
            <a:ext cx="6019800" cy="5668645"/>
          </a:xfrm>
        </p:spPr>
        <p:txBody>
          <a:bodyPr>
            <a:normAutofit lnSpcReduction="10000"/>
          </a:bodyPr>
          <a:lstStyle/>
          <a:p>
            <a:pPr marL="0" indent="0" algn="just">
              <a:buNone/>
            </a:pPr>
            <a:r>
              <a:rPr lang="en-GB" sz="1800" b="1" dirty="0">
                <a:solidFill>
                  <a:schemeClr val="accent1">
                    <a:lumMod val="75000"/>
                  </a:schemeClr>
                </a:solidFill>
              </a:rPr>
              <a:t>What is </a:t>
            </a:r>
            <a:r>
              <a:rPr lang="en-GB" sz="1800" b="1" dirty="0" err="1">
                <a:solidFill>
                  <a:schemeClr val="accent1">
                    <a:lumMod val="75000"/>
                  </a:schemeClr>
                </a:solidFill>
              </a:rPr>
              <a:t>Halton</a:t>
            </a:r>
            <a:r>
              <a:rPr lang="en-GB" sz="1800" b="1" dirty="0">
                <a:solidFill>
                  <a:schemeClr val="accent1">
                    <a:lumMod val="75000"/>
                  </a:schemeClr>
                </a:solidFill>
              </a:rPr>
              <a:t> Safeguarding Adults Board?</a:t>
            </a:r>
          </a:p>
          <a:p>
            <a:pPr marL="0" indent="0" algn="just">
              <a:buNone/>
            </a:pPr>
            <a:r>
              <a:rPr lang="en-GB" sz="1600" dirty="0" err="1">
                <a:solidFill>
                  <a:schemeClr val="tx1">
                    <a:lumMod val="95000"/>
                    <a:lumOff val="5000"/>
                  </a:schemeClr>
                </a:solidFill>
              </a:rPr>
              <a:t>Halton</a:t>
            </a:r>
            <a:r>
              <a:rPr lang="en-GB" sz="1600" dirty="0">
                <a:solidFill>
                  <a:schemeClr val="tx1">
                    <a:lumMod val="95000"/>
                    <a:lumOff val="5000"/>
                  </a:schemeClr>
                </a:solidFill>
              </a:rPr>
              <a:t> Safeguarding Adults Board (HSAB) is a statutory partnership between the Local Authority, Cheshire Police, NHS, Fire Service and other organisations who work with adults with care and support needs in our Borough.</a:t>
            </a:r>
          </a:p>
          <a:p>
            <a:pPr marL="0" indent="0" algn="just">
              <a:buNone/>
            </a:pPr>
            <a:r>
              <a:rPr lang="en-GB" sz="1600" dirty="0">
                <a:solidFill>
                  <a:schemeClr val="tx1">
                    <a:lumMod val="95000"/>
                    <a:lumOff val="5000"/>
                  </a:schemeClr>
                </a:solidFill>
              </a:rPr>
              <a:t>The role of the Board is to make sure that there are arrangements in </a:t>
            </a:r>
            <a:r>
              <a:rPr lang="en-GB" sz="1600" dirty="0" err="1">
                <a:solidFill>
                  <a:schemeClr val="tx1">
                    <a:lumMod val="95000"/>
                    <a:lumOff val="5000"/>
                  </a:schemeClr>
                </a:solidFill>
              </a:rPr>
              <a:t>Halton</a:t>
            </a:r>
            <a:r>
              <a:rPr lang="en-GB" sz="1600" dirty="0">
                <a:solidFill>
                  <a:schemeClr val="tx1">
                    <a:lumMod val="95000"/>
                    <a:lumOff val="5000"/>
                  </a:schemeClr>
                </a:solidFill>
              </a:rPr>
              <a:t> that work well to help protect adults with care and support needs from abuse and neglect.</a:t>
            </a:r>
          </a:p>
          <a:p>
            <a:pPr marL="0" indent="0" algn="just">
              <a:buNone/>
            </a:pPr>
            <a:r>
              <a:rPr lang="en-GB" sz="1800" b="1" dirty="0">
                <a:solidFill>
                  <a:schemeClr val="accent1">
                    <a:lumMod val="75000"/>
                  </a:schemeClr>
                </a:solidFill>
              </a:rPr>
              <a:t>The Board and its Duties</a:t>
            </a:r>
          </a:p>
          <a:p>
            <a:pPr marL="0" indent="0" algn="just">
              <a:buNone/>
            </a:pPr>
            <a:endParaRPr lang="en-GB" sz="2000" b="1" dirty="0">
              <a:solidFill>
                <a:schemeClr val="accent1">
                  <a:lumMod val="75000"/>
                </a:schemeClr>
              </a:solidFill>
            </a:endParaRPr>
          </a:p>
        </p:txBody>
      </p:sp>
      <p:sp>
        <p:nvSpPr>
          <p:cNvPr id="6" name="Content Placeholder 5"/>
          <p:cNvSpPr>
            <a:spLocks noGrp="1"/>
          </p:cNvSpPr>
          <p:nvPr>
            <p:ph sz="half" idx="2"/>
          </p:nvPr>
        </p:nvSpPr>
        <p:spPr>
          <a:xfrm>
            <a:off x="6172200" y="1189354"/>
            <a:ext cx="6019800" cy="5668645"/>
          </a:xfrm>
        </p:spPr>
        <p:txBody>
          <a:bodyPr>
            <a:normAutofit lnSpcReduction="10000"/>
          </a:bodyPr>
          <a:lstStyle/>
          <a:p>
            <a:pPr marL="0" indent="0" algn="just">
              <a:buNone/>
            </a:pPr>
            <a:r>
              <a:rPr lang="en-GB" sz="1800" b="1" dirty="0">
                <a:solidFill>
                  <a:schemeClr val="accent1">
                    <a:lumMod val="75000"/>
                  </a:schemeClr>
                </a:solidFill>
              </a:rPr>
              <a:t>What is our vision?</a:t>
            </a:r>
          </a:p>
          <a:p>
            <a:pPr marL="0" indent="0" algn="just">
              <a:buNone/>
            </a:pPr>
            <a:endParaRPr lang="en-GB" sz="1600" dirty="0">
              <a:solidFill>
                <a:schemeClr val="tx1">
                  <a:lumMod val="95000"/>
                  <a:lumOff val="5000"/>
                </a:schemeClr>
              </a:solidFill>
            </a:endParaRPr>
          </a:p>
          <a:p>
            <a:pPr marL="0" indent="0" algn="just">
              <a:buNone/>
            </a:pPr>
            <a:endParaRPr lang="en-GB" sz="1800" b="1" dirty="0">
              <a:solidFill>
                <a:schemeClr val="accent1">
                  <a:lumMod val="75000"/>
                </a:schemeClr>
              </a:solidFill>
            </a:endParaRPr>
          </a:p>
          <a:p>
            <a:pPr marL="0" indent="0" algn="just">
              <a:buNone/>
            </a:pPr>
            <a:endParaRPr lang="en-GB" sz="1800" b="1" dirty="0">
              <a:solidFill>
                <a:schemeClr val="accent1">
                  <a:lumMod val="75000"/>
                </a:schemeClr>
              </a:solidFill>
            </a:endParaRPr>
          </a:p>
          <a:p>
            <a:pPr marL="0" indent="0" algn="just">
              <a:buNone/>
            </a:pPr>
            <a:endParaRPr lang="en-GB" sz="1600" dirty="0">
              <a:solidFill>
                <a:schemeClr val="tx1">
                  <a:lumMod val="95000"/>
                  <a:lumOff val="5000"/>
                </a:schemeClr>
              </a:solidFill>
            </a:endParaRPr>
          </a:p>
          <a:p>
            <a:pPr marL="0" indent="0" algn="just">
              <a:buNone/>
            </a:pPr>
            <a:r>
              <a:rPr lang="en-GB" sz="1600" dirty="0" err="1">
                <a:solidFill>
                  <a:schemeClr val="tx1">
                    <a:lumMod val="95000"/>
                    <a:lumOff val="5000"/>
                  </a:schemeClr>
                </a:solidFill>
              </a:rPr>
              <a:t>Halton</a:t>
            </a:r>
            <a:r>
              <a:rPr lang="en-GB" sz="1600" dirty="0">
                <a:solidFill>
                  <a:schemeClr val="tx1">
                    <a:lumMod val="95000"/>
                    <a:lumOff val="5000"/>
                  </a:schemeClr>
                </a:solidFill>
              </a:rPr>
              <a:t> Safeguarding Adults Board strives to show improvement in fulfilling its statutory duties and a dedication to seeking and providing the best possible care and support to protect those members or our community that need it.</a:t>
            </a:r>
          </a:p>
          <a:p>
            <a:pPr marL="0" indent="0" algn="just">
              <a:buNone/>
            </a:pPr>
            <a:r>
              <a:rPr lang="en-GB" sz="1800" b="1" dirty="0">
                <a:solidFill>
                  <a:schemeClr val="accent1">
                    <a:lumMod val="75000"/>
                  </a:schemeClr>
                </a:solidFill>
              </a:rPr>
              <a:t>What does Safeguarding Adults mean?</a:t>
            </a:r>
          </a:p>
          <a:p>
            <a:pPr marL="0" indent="0" algn="just">
              <a:buNone/>
            </a:pPr>
            <a:r>
              <a:rPr lang="en-GB" sz="1600" dirty="0">
                <a:solidFill>
                  <a:schemeClr val="tx1">
                    <a:lumMod val="95000"/>
                    <a:lumOff val="5000"/>
                  </a:schemeClr>
                </a:solidFill>
              </a:rPr>
              <a:t>Safeguarding adults means stopping or preventing abuse or neglect of adults with care and support needs.</a:t>
            </a:r>
          </a:p>
          <a:p>
            <a:pPr marL="0" indent="0" algn="just">
              <a:buNone/>
            </a:pPr>
            <a:r>
              <a:rPr lang="en-GB" sz="1600" dirty="0">
                <a:solidFill>
                  <a:schemeClr val="tx1">
                    <a:lumMod val="95000"/>
                    <a:lumOff val="5000"/>
                  </a:schemeClr>
                </a:solidFill>
              </a:rPr>
              <a:t>Adults with care and support needs are aged 18 and over and may:</a:t>
            </a:r>
          </a:p>
          <a:p>
            <a:pPr algn="just">
              <a:buFont typeface="Wingdings" panose="05000000000000000000" pitchFamily="2" charset="2"/>
              <a:buChar char="v"/>
            </a:pPr>
            <a:r>
              <a:rPr lang="en-GB" sz="1600" dirty="0">
                <a:solidFill>
                  <a:schemeClr val="tx1">
                    <a:lumMod val="95000"/>
                    <a:lumOff val="5000"/>
                  </a:schemeClr>
                </a:solidFill>
              </a:rPr>
              <a:t>Have a learning disability</a:t>
            </a:r>
          </a:p>
          <a:p>
            <a:pPr algn="just">
              <a:buFont typeface="Wingdings" panose="05000000000000000000" pitchFamily="2" charset="2"/>
              <a:buChar char="v"/>
            </a:pPr>
            <a:r>
              <a:rPr lang="en-GB" sz="1600" dirty="0">
                <a:solidFill>
                  <a:schemeClr val="tx1">
                    <a:lumMod val="95000"/>
                    <a:lumOff val="5000"/>
                  </a:schemeClr>
                </a:solidFill>
              </a:rPr>
              <a:t>Have a mental health need or dementia disorder</a:t>
            </a:r>
          </a:p>
          <a:p>
            <a:pPr algn="just">
              <a:buFont typeface="Wingdings" panose="05000000000000000000" pitchFamily="2" charset="2"/>
              <a:buChar char="v"/>
            </a:pPr>
            <a:r>
              <a:rPr lang="en-GB" sz="1600" dirty="0">
                <a:solidFill>
                  <a:schemeClr val="tx1">
                    <a:lumMod val="95000"/>
                    <a:lumOff val="5000"/>
                  </a:schemeClr>
                </a:solidFill>
              </a:rPr>
              <a:t>Have a long or short term illness</a:t>
            </a:r>
          </a:p>
          <a:p>
            <a:pPr algn="just">
              <a:buFont typeface="Wingdings" panose="05000000000000000000" pitchFamily="2" charset="2"/>
              <a:buChar char="v"/>
            </a:pPr>
            <a:r>
              <a:rPr lang="en-GB" sz="1600" dirty="0">
                <a:solidFill>
                  <a:schemeClr val="tx1">
                    <a:lumMod val="95000"/>
                    <a:lumOff val="5000"/>
                  </a:schemeClr>
                </a:solidFill>
              </a:rPr>
              <a:t>Have an addiction to a substance or alcohol</a:t>
            </a:r>
          </a:p>
          <a:p>
            <a:pPr algn="just">
              <a:buFont typeface="Wingdings" panose="05000000000000000000" pitchFamily="2" charset="2"/>
              <a:buChar char="v"/>
            </a:pPr>
            <a:r>
              <a:rPr lang="en-GB" sz="1600" dirty="0">
                <a:solidFill>
                  <a:schemeClr val="tx1">
                    <a:lumMod val="95000"/>
                    <a:lumOff val="5000"/>
                  </a:schemeClr>
                </a:solidFill>
              </a:rPr>
              <a:t>And/or are elderly or frail due to ill health, disability or a mental illness</a:t>
            </a:r>
          </a:p>
          <a:p>
            <a:pPr marL="0" indent="0">
              <a:buNone/>
            </a:pP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74136" y="6480269"/>
            <a:ext cx="317863" cy="365125"/>
          </a:xfrm>
        </p:spPr>
        <p:txBody>
          <a:bodyPr/>
          <a:lstStyle/>
          <a:p>
            <a:fld id="{41566EE9-8AAC-435E-8482-679E54AB45E0}" type="slidenum">
              <a:rPr lang="en-GB" smtClean="0"/>
              <a:t>6</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218034727"/>
              </p:ext>
            </p:extLst>
          </p:nvPr>
        </p:nvGraphicFramePr>
        <p:xfrm>
          <a:off x="101600" y="3567430"/>
          <a:ext cx="5816600" cy="3277964"/>
        </p:xfrm>
        <a:graphic>
          <a:graphicData uri="http://schemas.openxmlformats.org/drawingml/2006/table">
            <a:tbl>
              <a:tblPr firstRow="1" bandRow="1">
                <a:tableStyleId>{5C22544A-7EE6-4342-B048-85BDC9FD1C3A}</a:tableStyleId>
              </a:tblPr>
              <a:tblGrid>
                <a:gridCol w="2908300">
                  <a:extLst>
                    <a:ext uri="{9D8B030D-6E8A-4147-A177-3AD203B41FA5}">
                      <a16:colId xmlns:a16="http://schemas.microsoft.com/office/drawing/2014/main" val="384863135"/>
                    </a:ext>
                  </a:extLst>
                </a:gridCol>
                <a:gridCol w="2908300">
                  <a:extLst>
                    <a:ext uri="{9D8B030D-6E8A-4147-A177-3AD203B41FA5}">
                      <a16:colId xmlns:a16="http://schemas.microsoft.com/office/drawing/2014/main" val="3723513921"/>
                    </a:ext>
                  </a:extLst>
                </a:gridCol>
              </a:tblGrid>
              <a:tr h="404542">
                <a:tc gridSpan="2">
                  <a:txBody>
                    <a:bodyPr/>
                    <a:lstStyle/>
                    <a:p>
                      <a:pPr algn="ctr"/>
                      <a:r>
                        <a:rPr lang="en-GB" sz="1600" dirty="0">
                          <a:solidFill>
                            <a:schemeClr val="accent5">
                              <a:lumMod val="50000"/>
                            </a:schemeClr>
                          </a:solidFill>
                        </a:rPr>
                        <a:t>Safeguarding Adults Board were established under the Care Act 2014</a:t>
                      </a:r>
                    </a:p>
                  </a:txBody>
                  <a:tcPr/>
                </a:tc>
                <a:tc hMerge="1">
                  <a:txBody>
                    <a:bodyPr/>
                    <a:lstStyle/>
                    <a:p>
                      <a:endParaRPr lang="en-GB" dirty="0"/>
                    </a:p>
                  </a:txBody>
                  <a:tcPr/>
                </a:tc>
                <a:extLst>
                  <a:ext uri="{0D108BD9-81ED-4DB2-BD59-A6C34878D82A}">
                    <a16:rowId xmlns:a16="http://schemas.microsoft.com/office/drawing/2014/main" val="1094089475"/>
                  </a:ext>
                </a:extLst>
              </a:tr>
              <a:tr h="1263500">
                <a:tc>
                  <a:txBody>
                    <a:bodyPr/>
                    <a:lstStyle/>
                    <a:p>
                      <a:r>
                        <a:rPr lang="en-GB" sz="1600" b="1" dirty="0"/>
                        <a:t>Main SAB Objective</a:t>
                      </a:r>
                    </a:p>
                  </a:txBody>
                  <a:tcPr/>
                </a:tc>
                <a:tc>
                  <a:txBody>
                    <a:bodyPr/>
                    <a:lstStyle/>
                    <a:p>
                      <a:r>
                        <a:rPr lang="en-GB" sz="1600" dirty="0"/>
                        <a:t>To assure itself that</a:t>
                      </a:r>
                      <a:r>
                        <a:rPr lang="en-GB" sz="1600" baseline="0" dirty="0"/>
                        <a:t> local safeguarding arrangements and partners act to help and protect adults in its area who meet the safeguarding adult criteria</a:t>
                      </a:r>
                      <a:endParaRPr lang="en-GB" sz="1600" dirty="0"/>
                    </a:p>
                  </a:txBody>
                  <a:tcPr/>
                </a:tc>
                <a:extLst>
                  <a:ext uri="{0D108BD9-81ED-4DB2-BD59-A6C34878D82A}">
                    <a16:rowId xmlns:a16="http://schemas.microsoft.com/office/drawing/2014/main" val="1560555543"/>
                  </a:ext>
                </a:extLst>
              </a:tr>
              <a:tr h="404542">
                <a:tc rowSpan="3">
                  <a:txBody>
                    <a:bodyPr/>
                    <a:lstStyle/>
                    <a:p>
                      <a:r>
                        <a:rPr lang="en-GB" sz="1600" b="1" dirty="0"/>
                        <a:t>3 Core Duties</a:t>
                      </a:r>
                    </a:p>
                  </a:txBody>
                  <a:tcPr/>
                </a:tc>
                <a:tc>
                  <a:txBody>
                    <a:bodyPr/>
                    <a:lstStyle/>
                    <a:p>
                      <a:r>
                        <a:rPr lang="en-GB" sz="1600" dirty="0"/>
                        <a:t>1. Publish an Annual Report</a:t>
                      </a:r>
                    </a:p>
                  </a:txBody>
                  <a:tcPr/>
                </a:tc>
                <a:extLst>
                  <a:ext uri="{0D108BD9-81ED-4DB2-BD59-A6C34878D82A}">
                    <a16:rowId xmlns:a16="http://schemas.microsoft.com/office/drawing/2014/main" val="3235351869"/>
                  </a:ext>
                </a:extLst>
              </a:tr>
              <a:tr h="404542">
                <a:tc vMerge="1">
                  <a:txBody>
                    <a:bodyPr/>
                    <a:lstStyle/>
                    <a:p>
                      <a:endParaRPr lang="en-GB" dirty="0"/>
                    </a:p>
                  </a:txBody>
                  <a:tcPr/>
                </a:tc>
                <a:tc>
                  <a:txBody>
                    <a:bodyPr/>
                    <a:lstStyle/>
                    <a:p>
                      <a:r>
                        <a:rPr lang="en-GB" sz="1600" dirty="0"/>
                        <a:t>2. Publish a Strategic Plan</a:t>
                      </a:r>
                    </a:p>
                  </a:txBody>
                  <a:tcPr/>
                </a:tc>
                <a:extLst>
                  <a:ext uri="{0D108BD9-81ED-4DB2-BD59-A6C34878D82A}">
                    <a16:rowId xmlns:a16="http://schemas.microsoft.com/office/drawing/2014/main" val="94819212"/>
                  </a:ext>
                </a:extLst>
              </a:tr>
              <a:tr h="565250">
                <a:tc vMerge="1">
                  <a:txBody>
                    <a:bodyPr/>
                    <a:lstStyle/>
                    <a:p>
                      <a:endParaRPr lang="en-GB" dirty="0"/>
                    </a:p>
                  </a:txBody>
                  <a:tcPr/>
                </a:tc>
                <a:tc>
                  <a:txBody>
                    <a:bodyPr/>
                    <a:lstStyle/>
                    <a:p>
                      <a:r>
                        <a:rPr lang="en-GB" sz="1600" dirty="0"/>
                        <a:t>3. Conduct</a:t>
                      </a:r>
                      <a:r>
                        <a:rPr lang="en-GB" sz="1600" baseline="0" dirty="0"/>
                        <a:t> Safeguarding Adult Reviews</a:t>
                      </a:r>
                      <a:endParaRPr lang="en-GB" sz="1600" dirty="0"/>
                    </a:p>
                  </a:txBody>
                  <a:tcPr/>
                </a:tc>
                <a:extLst>
                  <a:ext uri="{0D108BD9-81ED-4DB2-BD59-A6C34878D82A}">
                    <a16:rowId xmlns:a16="http://schemas.microsoft.com/office/drawing/2014/main" val="1978368499"/>
                  </a:ext>
                </a:extLst>
              </a:tr>
            </a:tbl>
          </a:graphicData>
        </a:graphic>
      </p:graphicFrame>
      <p:sp>
        <p:nvSpPr>
          <p:cNvPr id="9" name="Text Box 134"/>
          <p:cNvSpPr txBox="1"/>
          <p:nvPr/>
        </p:nvSpPr>
        <p:spPr>
          <a:xfrm>
            <a:off x="6172201" y="1489981"/>
            <a:ext cx="5181599" cy="1249573"/>
          </a:xfrm>
          <a:prstGeom prst="rect">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182880" tIns="91440" rIns="182880" bIns="91440" numCol="1" spcCol="0" rtlCol="0" fromWordArt="0" anchor="t" anchorCtr="0" forceAA="0" compatLnSpc="1">
            <a:prstTxWarp prst="textNoShape">
              <a:avLst/>
            </a:prstTxWarp>
            <a:spAutoFit/>
          </a:bodyPr>
          <a:lstStyle/>
          <a:p>
            <a:pPr algn="ctr">
              <a:lnSpc>
                <a:spcPct val="115000"/>
              </a:lnSpc>
              <a:spcAft>
                <a:spcPts val="0"/>
              </a:spcAft>
            </a:pPr>
            <a:r>
              <a:rPr lang="en-US" sz="1600" b="1" dirty="0">
                <a:solidFill>
                  <a:srgbClr val="FFFFFF"/>
                </a:solidFill>
                <a:effectLst/>
                <a:ea typeface="MS Mincho"/>
                <a:cs typeface="Times New Roman" panose="02020603050405020304" pitchFamily="18" charset="0"/>
              </a:rPr>
              <a:t>“Our vision is that people with care and support needs in </a:t>
            </a:r>
            <a:r>
              <a:rPr lang="en-US" sz="1600" b="1" dirty="0" err="1">
                <a:solidFill>
                  <a:srgbClr val="FFFFFF"/>
                </a:solidFill>
                <a:effectLst/>
                <a:ea typeface="MS Mincho"/>
                <a:cs typeface="Times New Roman" panose="02020603050405020304" pitchFamily="18" charset="0"/>
              </a:rPr>
              <a:t>Halton</a:t>
            </a:r>
            <a:r>
              <a:rPr lang="en-US" sz="1600" b="1" dirty="0">
                <a:solidFill>
                  <a:srgbClr val="FFFFFF"/>
                </a:solidFill>
                <a:effectLst/>
                <a:ea typeface="MS Mincho"/>
                <a:cs typeface="Times New Roman" panose="02020603050405020304" pitchFamily="18" charset="0"/>
              </a:rPr>
              <a:t> are able to live their lives free from abuse and harm”</a:t>
            </a:r>
            <a:endParaRPr lang="en-GB" sz="1600" b="1" dirty="0">
              <a:solidFill>
                <a:srgbClr val="082A75"/>
              </a:solidFill>
              <a:effectLst/>
              <a:ea typeface="MS Mincho"/>
              <a:cs typeface="Times New Roman" panose="02020603050405020304" pitchFamily="18" charset="0"/>
            </a:endParaRPr>
          </a:p>
          <a:p>
            <a:pPr marL="228600" algn="ctr">
              <a:spcAft>
                <a:spcPts val="0"/>
              </a:spcAft>
            </a:pPr>
            <a:r>
              <a:rPr lang="en-US" sz="1400" dirty="0" err="1">
                <a:solidFill>
                  <a:srgbClr val="FFFFFF"/>
                </a:solidFill>
                <a:effectLst/>
                <a:ea typeface="MS Mincho"/>
                <a:cs typeface="Times New Roman" panose="02020603050405020304" pitchFamily="18" charset="0"/>
              </a:rPr>
              <a:t>Halton</a:t>
            </a:r>
            <a:r>
              <a:rPr lang="en-US" sz="1400" dirty="0">
                <a:solidFill>
                  <a:srgbClr val="FFFFFF"/>
                </a:solidFill>
                <a:effectLst/>
                <a:ea typeface="MS Mincho"/>
                <a:cs typeface="Times New Roman" panose="02020603050405020304" pitchFamily="18" charset="0"/>
              </a:rPr>
              <a:t> Safeguarding Adults Board</a:t>
            </a:r>
            <a:endParaRPr lang="en-GB" sz="1400" dirty="0">
              <a:effectLst/>
              <a:ea typeface="MS Mincho"/>
              <a:cs typeface="Times New Roman" panose="02020603050405020304" pitchFamily="18" charset="0"/>
            </a:endParaRPr>
          </a:p>
        </p:txBody>
      </p:sp>
    </p:spTree>
    <p:extLst>
      <p:ext uri="{BB962C8B-B14F-4D97-AF65-F5344CB8AC3E}">
        <p14:creationId xmlns:p14="http://schemas.microsoft.com/office/powerpoint/2010/main" val="4024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Overview of the Board</a:t>
            </a: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GB" sz="2000" b="1" dirty="0" err="1">
                <a:solidFill>
                  <a:schemeClr val="accent1">
                    <a:lumMod val="75000"/>
                  </a:schemeClr>
                </a:solidFill>
              </a:rPr>
              <a:t>Halton</a:t>
            </a:r>
            <a:r>
              <a:rPr lang="en-GB" sz="2000" b="1" dirty="0">
                <a:solidFill>
                  <a:schemeClr val="accent1">
                    <a:lumMod val="75000"/>
                  </a:schemeClr>
                </a:solidFill>
              </a:rPr>
              <a:t> Safeguarding Adults Board  Structure</a:t>
            </a:r>
          </a:p>
          <a:p>
            <a:pPr marL="0" indent="0" algn="just">
              <a:buNone/>
            </a:pPr>
            <a:endParaRPr lang="en-US" sz="2000" b="1" dirty="0">
              <a:solidFill>
                <a:schemeClr val="accent1">
                  <a:lumMod val="75000"/>
                </a:schemeClr>
              </a:solidFill>
            </a:endParaRPr>
          </a:p>
          <a:p>
            <a:pPr marL="0" indent="0" algn="just">
              <a:buNone/>
            </a:pPr>
            <a:endParaRPr lang="en-GB" sz="2000" b="1" dirty="0">
              <a:solidFill>
                <a:schemeClr val="accent1">
                  <a:lumMod val="75000"/>
                </a:schemeClr>
              </a:solidFill>
            </a:endParaRP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4"/>
            <a:ext cx="343989" cy="365125"/>
          </a:xfrm>
        </p:spPr>
        <p:txBody>
          <a:bodyPr/>
          <a:lstStyle/>
          <a:p>
            <a:fld id="{41566EE9-8AAC-435E-8482-679E54AB45E0}" type="slidenum">
              <a:rPr lang="en-GB" smtClean="0"/>
              <a:t>7</a:t>
            </a:fld>
            <a:endParaRPr lang="en-GB" dirty="0"/>
          </a:p>
        </p:txBody>
      </p:sp>
      <p:pic>
        <p:nvPicPr>
          <p:cNvPr id="14" name="Picture 13"/>
          <p:cNvPicPr>
            <a:picLocks noChangeAspect="1"/>
          </p:cNvPicPr>
          <p:nvPr/>
        </p:nvPicPr>
        <p:blipFill>
          <a:blip r:embed="rId4"/>
          <a:stretch>
            <a:fillRect/>
          </a:stretch>
        </p:blipFill>
        <p:spPr>
          <a:xfrm>
            <a:off x="679269" y="1802674"/>
            <a:ext cx="10959737" cy="5055325"/>
          </a:xfrm>
          <a:prstGeom prst="rect">
            <a:avLst/>
          </a:prstGeom>
        </p:spPr>
      </p:pic>
    </p:spTree>
    <p:extLst>
      <p:ext uri="{BB962C8B-B14F-4D97-AF65-F5344CB8AC3E}">
        <p14:creationId xmlns:p14="http://schemas.microsoft.com/office/powerpoint/2010/main" val="392317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Overview of the Board</a:t>
            </a:r>
          </a:p>
        </p:txBody>
      </p:sp>
      <p:sp>
        <p:nvSpPr>
          <p:cNvPr id="5" name="Content Placeholder 4"/>
          <p:cNvSpPr>
            <a:spLocks noGrp="1"/>
          </p:cNvSpPr>
          <p:nvPr>
            <p:ph sz="half" idx="1"/>
          </p:nvPr>
        </p:nvSpPr>
        <p:spPr>
          <a:xfrm>
            <a:off x="0" y="1189354"/>
            <a:ext cx="12192000" cy="5668645"/>
          </a:xfrm>
        </p:spPr>
        <p:txBody>
          <a:bodyPr>
            <a:normAutofit/>
          </a:bodyPr>
          <a:lstStyle/>
          <a:p>
            <a:pPr marL="0" indent="0" algn="just">
              <a:buNone/>
            </a:pPr>
            <a:r>
              <a:rPr lang="en-GB" sz="2000" b="1" dirty="0">
                <a:solidFill>
                  <a:schemeClr val="accent1">
                    <a:lumMod val="75000"/>
                  </a:schemeClr>
                </a:solidFill>
              </a:rPr>
              <a:t>Who are HSAB’s partner organisations?</a:t>
            </a:r>
          </a:p>
          <a:p>
            <a:pPr marL="0" indent="0" algn="just">
              <a:buNone/>
            </a:pPr>
            <a:endParaRPr lang="en-GB" sz="2000" b="1" dirty="0">
              <a:solidFill>
                <a:schemeClr val="accent1">
                  <a:lumMod val="75000"/>
                </a:schemeClr>
              </a:solidFill>
            </a:endParaRP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9448800" y="6467134"/>
            <a:ext cx="2743200" cy="365125"/>
          </a:xfrm>
        </p:spPr>
        <p:txBody>
          <a:bodyPr/>
          <a:lstStyle/>
          <a:p>
            <a:r>
              <a:rPr lang="en-US" dirty="0"/>
              <a:t>7</a:t>
            </a:r>
            <a:endParaRPr lang="en-GB" dirty="0"/>
          </a:p>
        </p:txBody>
      </p:sp>
      <p:pic>
        <p:nvPicPr>
          <p:cNvPr id="7" name="Picture 6" descr="\\halton.gov.uk\1\FR\MP\prycek\My Documents\My Pictures\hbc logo.png"/>
          <p:cNvPicPr/>
          <p:nvPr/>
        </p:nvPicPr>
        <p:blipFill>
          <a:blip r:embed="rId4">
            <a:extLst>
              <a:ext uri="{28A0092B-C50C-407E-A947-70E740481C1C}">
                <a14:useLocalDpi xmlns:a14="http://schemas.microsoft.com/office/drawing/2010/main" val="0"/>
              </a:ext>
            </a:extLst>
          </a:blip>
          <a:srcRect/>
          <a:stretch>
            <a:fillRect/>
          </a:stretch>
        </p:blipFill>
        <p:spPr bwMode="auto">
          <a:xfrm>
            <a:off x="334871" y="1764347"/>
            <a:ext cx="1228725" cy="1228725"/>
          </a:xfrm>
          <a:prstGeom prst="rect">
            <a:avLst/>
          </a:prstGeom>
          <a:noFill/>
          <a:ln>
            <a:noFill/>
          </a:ln>
        </p:spPr>
      </p:pic>
      <p:pic>
        <p:nvPicPr>
          <p:cNvPr id="9" name="Picture 8" descr="\\halton.gov.uk\1\FR\MP\prycek\My Documents\My Pictures\bridgewater healthcare trust.png"/>
          <p:cNvPicPr/>
          <p:nvPr/>
        </p:nvPicPr>
        <p:blipFill>
          <a:blip r:embed="rId5">
            <a:extLst>
              <a:ext uri="{28A0092B-C50C-407E-A947-70E740481C1C}">
                <a14:useLocalDpi xmlns:a14="http://schemas.microsoft.com/office/drawing/2010/main" val="0"/>
              </a:ext>
            </a:extLst>
          </a:blip>
          <a:srcRect/>
          <a:stretch>
            <a:fillRect/>
          </a:stretch>
        </p:blipFill>
        <p:spPr bwMode="auto">
          <a:xfrm>
            <a:off x="1898467" y="1764347"/>
            <a:ext cx="3190875" cy="1428750"/>
          </a:xfrm>
          <a:prstGeom prst="rect">
            <a:avLst/>
          </a:prstGeom>
          <a:noFill/>
          <a:ln>
            <a:noFill/>
          </a:ln>
        </p:spPr>
      </p:pic>
      <p:pic>
        <p:nvPicPr>
          <p:cNvPr id="12" name="Picture 11" descr="\\halton.gov.uk\1\FR\MP\prycek\My Documents\My Pictures\cheshire constabulary.png"/>
          <p:cNvPicPr/>
          <p:nvPr/>
        </p:nvPicPr>
        <p:blipFill>
          <a:blip r:embed="rId6">
            <a:extLst>
              <a:ext uri="{28A0092B-C50C-407E-A947-70E740481C1C}">
                <a14:useLocalDpi xmlns:a14="http://schemas.microsoft.com/office/drawing/2010/main" val="0"/>
              </a:ext>
            </a:extLst>
          </a:blip>
          <a:srcRect/>
          <a:stretch>
            <a:fillRect/>
          </a:stretch>
        </p:blipFill>
        <p:spPr bwMode="auto">
          <a:xfrm>
            <a:off x="5824806" y="1873884"/>
            <a:ext cx="2326005" cy="1009650"/>
          </a:xfrm>
          <a:prstGeom prst="rect">
            <a:avLst/>
          </a:prstGeom>
          <a:noFill/>
          <a:ln>
            <a:noFill/>
          </a:ln>
        </p:spPr>
      </p:pic>
      <p:pic>
        <p:nvPicPr>
          <p:cNvPr id="13" name="Picture 12" descr="\\halton.gov.uk\1\FR\MP\prycek\My Documents\My Pictures\cyp partnership board.png"/>
          <p:cNvPicPr/>
          <p:nvPr/>
        </p:nvPicPr>
        <p:blipFill>
          <a:blip r:embed="rId7">
            <a:extLst>
              <a:ext uri="{28A0092B-C50C-407E-A947-70E740481C1C}">
                <a14:useLocalDpi xmlns:a14="http://schemas.microsoft.com/office/drawing/2010/main" val="0"/>
              </a:ext>
            </a:extLst>
          </a:blip>
          <a:srcRect/>
          <a:stretch>
            <a:fillRect/>
          </a:stretch>
        </p:blipFill>
        <p:spPr bwMode="auto">
          <a:xfrm>
            <a:off x="9020175" y="1715769"/>
            <a:ext cx="1924050" cy="1325880"/>
          </a:xfrm>
          <a:prstGeom prst="rect">
            <a:avLst/>
          </a:prstGeom>
          <a:noFill/>
          <a:ln>
            <a:noFill/>
          </a:ln>
        </p:spPr>
      </p:pic>
      <p:pic>
        <p:nvPicPr>
          <p:cNvPr id="15" name="Picture 14" descr="\\halton.gov.uk\1\FR\MP\prycek\My Documents\My Pictures\mid mersey age uk.png"/>
          <p:cNvPicPr/>
          <p:nvPr/>
        </p:nvPicPr>
        <p:blipFill>
          <a:blip r:embed="rId8">
            <a:extLst>
              <a:ext uri="{28A0092B-C50C-407E-A947-70E740481C1C}">
                <a14:useLocalDpi xmlns:a14="http://schemas.microsoft.com/office/drawing/2010/main" val="0"/>
              </a:ext>
            </a:extLst>
          </a:blip>
          <a:srcRect/>
          <a:stretch>
            <a:fillRect/>
          </a:stretch>
        </p:blipFill>
        <p:spPr bwMode="auto">
          <a:xfrm>
            <a:off x="2593792" y="3234690"/>
            <a:ext cx="2495550" cy="1076325"/>
          </a:xfrm>
          <a:prstGeom prst="rect">
            <a:avLst/>
          </a:prstGeom>
          <a:noFill/>
          <a:ln>
            <a:noFill/>
          </a:ln>
        </p:spPr>
      </p:pic>
      <p:pic>
        <p:nvPicPr>
          <p:cNvPr id="16" name="Picture 15" descr="\\halton.gov.uk\1\FR\MP\prycek\My Documents\My Pictures\cheshire fire and rescue.png"/>
          <p:cNvPicPr/>
          <p:nvPr/>
        </p:nvPicPr>
        <p:blipFill>
          <a:blip r:embed="rId9">
            <a:extLst>
              <a:ext uri="{28A0092B-C50C-407E-A947-70E740481C1C}">
                <a14:useLocalDpi xmlns:a14="http://schemas.microsoft.com/office/drawing/2010/main" val="0"/>
              </a:ext>
            </a:extLst>
          </a:blip>
          <a:srcRect/>
          <a:stretch>
            <a:fillRect/>
          </a:stretch>
        </p:blipFill>
        <p:spPr bwMode="auto">
          <a:xfrm>
            <a:off x="5730508" y="2992119"/>
            <a:ext cx="2514600" cy="1381125"/>
          </a:xfrm>
          <a:prstGeom prst="rect">
            <a:avLst/>
          </a:prstGeom>
          <a:noFill/>
          <a:ln>
            <a:noFill/>
          </a:ln>
        </p:spPr>
      </p:pic>
      <p:pic>
        <p:nvPicPr>
          <p:cNvPr id="18" name="Picture 17" descr="\\halton.gov.uk\1\FR\MP\prycek\My Documents\My Pictures\healthwatch halton.png"/>
          <p:cNvPicPr/>
          <p:nvPr/>
        </p:nvPicPr>
        <p:blipFill>
          <a:blip r:embed="rId10">
            <a:extLst>
              <a:ext uri="{28A0092B-C50C-407E-A947-70E740481C1C}">
                <a14:useLocalDpi xmlns:a14="http://schemas.microsoft.com/office/drawing/2010/main" val="0"/>
              </a:ext>
            </a:extLst>
          </a:blip>
          <a:srcRect/>
          <a:stretch>
            <a:fillRect/>
          </a:stretch>
        </p:blipFill>
        <p:spPr bwMode="auto">
          <a:xfrm>
            <a:off x="240097" y="4368436"/>
            <a:ext cx="2295525" cy="1231265"/>
          </a:xfrm>
          <a:prstGeom prst="rect">
            <a:avLst/>
          </a:prstGeom>
          <a:noFill/>
          <a:ln>
            <a:noFill/>
          </a:ln>
        </p:spPr>
      </p:pic>
      <p:pic>
        <p:nvPicPr>
          <p:cNvPr id="20" name="Picture 19" descr="\\halton.gov.uk\1\FR\MP\prycek\My Documents\My Pictures\warrington halton hospital trust.png"/>
          <p:cNvPicPr/>
          <p:nvPr/>
        </p:nvPicPr>
        <p:blipFill>
          <a:blip r:embed="rId11">
            <a:extLst>
              <a:ext uri="{28A0092B-C50C-407E-A947-70E740481C1C}">
                <a14:useLocalDpi xmlns:a14="http://schemas.microsoft.com/office/drawing/2010/main" val="0"/>
              </a:ext>
            </a:extLst>
          </a:blip>
          <a:srcRect/>
          <a:stretch>
            <a:fillRect/>
          </a:stretch>
        </p:blipFill>
        <p:spPr bwMode="auto">
          <a:xfrm>
            <a:off x="5655535" y="4413973"/>
            <a:ext cx="2238375" cy="1199515"/>
          </a:xfrm>
          <a:prstGeom prst="rect">
            <a:avLst/>
          </a:prstGeom>
          <a:noFill/>
          <a:ln>
            <a:noFill/>
          </a:ln>
        </p:spPr>
      </p:pic>
      <p:pic>
        <p:nvPicPr>
          <p:cNvPr id="22" name="Picture 21" descr="\\halton.gov.uk\1\FR\MP\prycek\My Documents\My Pictures\st helens and knowsley hospital trust.png"/>
          <p:cNvPicPr/>
          <p:nvPr/>
        </p:nvPicPr>
        <p:blipFill>
          <a:blip r:embed="rId12">
            <a:extLst>
              <a:ext uri="{28A0092B-C50C-407E-A947-70E740481C1C}">
                <a14:useLocalDpi xmlns:a14="http://schemas.microsoft.com/office/drawing/2010/main" val="0"/>
              </a:ext>
            </a:extLst>
          </a:blip>
          <a:srcRect/>
          <a:stretch>
            <a:fillRect/>
          </a:stretch>
        </p:blipFill>
        <p:spPr bwMode="auto">
          <a:xfrm>
            <a:off x="8804705" y="4431300"/>
            <a:ext cx="2476500" cy="1105535"/>
          </a:xfrm>
          <a:prstGeom prst="rect">
            <a:avLst/>
          </a:prstGeom>
          <a:noFill/>
          <a:ln>
            <a:noFill/>
          </a:ln>
        </p:spPr>
      </p:pic>
      <p:pic>
        <p:nvPicPr>
          <p:cNvPr id="24" name="Picture 23" descr="C:\Users\prycek\AppData\Local\Microsoft\Windows\INetCache\Content.MSO\4280ABA0.tmp"/>
          <p:cNvPicPr/>
          <p:nvPr/>
        </p:nvPicPr>
        <p:blipFill>
          <a:blip r:embed="rId13">
            <a:extLst>
              <a:ext uri="{28A0092B-C50C-407E-A947-70E740481C1C}">
                <a14:useLocalDpi xmlns:a14="http://schemas.microsoft.com/office/drawing/2010/main" val="0"/>
              </a:ext>
            </a:extLst>
          </a:blip>
          <a:srcRect/>
          <a:stretch>
            <a:fillRect/>
          </a:stretch>
        </p:blipFill>
        <p:spPr bwMode="auto">
          <a:xfrm>
            <a:off x="2926150" y="4438272"/>
            <a:ext cx="2028825" cy="1350010"/>
          </a:xfrm>
          <a:prstGeom prst="rect">
            <a:avLst/>
          </a:prstGeom>
          <a:noFill/>
          <a:ln>
            <a:noFill/>
          </a:ln>
        </p:spPr>
      </p:pic>
      <p:pic>
        <p:nvPicPr>
          <p:cNvPr id="25" name="Picture 24" descr="C:\Users\prycek\AppData\Local\Microsoft\Windows\INetCache\Content.MSO\FB832AE.tmp"/>
          <p:cNvPicPr/>
          <p:nvPr/>
        </p:nvPicPr>
        <p:blipFill>
          <a:blip r:embed="rId14">
            <a:extLst>
              <a:ext uri="{28A0092B-C50C-407E-A947-70E740481C1C}">
                <a14:useLocalDpi xmlns:a14="http://schemas.microsoft.com/office/drawing/2010/main" val="0"/>
              </a:ext>
            </a:extLst>
          </a:blip>
          <a:srcRect/>
          <a:stretch>
            <a:fillRect/>
          </a:stretch>
        </p:blipFill>
        <p:spPr bwMode="auto">
          <a:xfrm>
            <a:off x="4311316" y="5583448"/>
            <a:ext cx="1941467" cy="1195254"/>
          </a:xfrm>
          <a:prstGeom prst="rect">
            <a:avLst/>
          </a:prstGeom>
          <a:noFill/>
          <a:ln>
            <a:noFill/>
          </a:ln>
        </p:spPr>
      </p:pic>
      <p:pic>
        <p:nvPicPr>
          <p:cNvPr id="3" name="Picture 2" descr="HM Prison and Probation Service - Wikipedia">
            <a:extLst>
              <a:ext uri="{FF2B5EF4-FFF2-40B4-BE49-F238E27FC236}">
                <a16:creationId xmlns:a16="http://schemas.microsoft.com/office/drawing/2014/main" id="{6CBAA211-D7A8-1A37-96CC-9A5D32E1825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984065" y="3225952"/>
            <a:ext cx="1835785" cy="809625"/>
          </a:xfrm>
          <a:prstGeom prst="rect">
            <a:avLst/>
          </a:prstGeom>
          <a:noFill/>
          <a:ln>
            <a:noFill/>
          </a:ln>
        </p:spPr>
      </p:pic>
      <p:pic>
        <p:nvPicPr>
          <p:cNvPr id="6" name="Picture 5" descr="NHS Cheshire and Merseyside Integrated Care Board CONSTITUTION">
            <a:extLst>
              <a:ext uri="{FF2B5EF4-FFF2-40B4-BE49-F238E27FC236}">
                <a16:creationId xmlns:a16="http://schemas.microsoft.com/office/drawing/2014/main" id="{711C6507-168C-7717-3B01-9DC72502695D}"/>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33429" y="3220402"/>
            <a:ext cx="2308860" cy="1162050"/>
          </a:xfrm>
          <a:prstGeom prst="rect">
            <a:avLst/>
          </a:prstGeom>
          <a:noFill/>
          <a:ln>
            <a:noFill/>
          </a:ln>
        </p:spPr>
      </p:pic>
    </p:spTree>
    <p:extLst>
      <p:ext uri="{BB962C8B-B14F-4D97-AF65-F5344CB8AC3E}">
        <p14:creationId xmlns:p14="http://schemas.microsoft.com/office/powerpoint/2010/main" val="66258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a:solidFill>
                  <a:schemeClr val="accent1">
                    <a:lumMod val="50000"/>
                  </a:schemeClr>
                </a:solidFill>
                <a:latin typeface="+mn-lt"/>
              </a:rPr>
              <a:t>Priorities for 2022-23</a:t>
            </a:r>
          </a:p>
        </p:txBody>
      </p:sp>
      <p:sp>
        <p:nvSpPr>
          <p:cNvPr id="6" name="Content Placeholder 5"/>
          <p:cNvSpPr>
            <a:spLocks noGrp="1"/>
          </p:cNvSpPr>
          <p:nvPr>
            <p:ph sz="half" idx="2"/>
          </p:nvPr>
        </p:nvSpPr>
        <p:spPr>
          <a:xfrm>
            <a:off x="6172200" y="1189354"/>
            <a:ext cx="6019800" cy="5668645"/>
          </a:xfrm>
        </p:spPr>
        <p:txBody>
          <a:bodyPr>
            <a:normAutofit/>
          </a:bodyPr>
          <a:lstStyle/>
          <a:p>
            <a:pPr marL="0" indent="0">
              <a:buNone/>
            </a:pPr>
            <a:endParaRPr lang="en-GB"/>
          </a:p>
          <a:p>
            <a:pPr marL="0" indent="0">
              <a:buNone/>
            </a:pP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graphicFrame>
        <p:nvGraphicFramePr>
          <p:cNvPr id="9" name="Content Placeholder 8"/>
          <p:cNvGraphicFramePr>
            <a:graphicFrameLocks noGrp="1"/>
          </p:cNvGraphicFramePr>
          <p:nvPr>
            <p:ph sz="half" idx="1"/>
            <p:extLst>
              <p:ext uri="{D42A27DB-BD31-4B8C-83A1-F6EECF244321}">
                <p14:modId xmlns:p14="http://schemas.microsoft.com/office/powerpoint/2010/main" val="1158513841"/>
              </p:ext>
            </p:extLst>
          </p:nvPr>
        </p:nvGraphicFramePr>
        <p:xfrm>
          <a:off x="0" y="1189037"/>
          <a:ext cx="6172200" cy="5729198"/>
        </p:xfrm>
        <a:graphic>
          <a:graphicData uri="http://schemas.openxmlformats.org/drawingml/2006/table">
            <a:tbl>
              <a:tblPr firstRow="1" bandRow="1">
                <a:tableStyleId>{22838BEF-8BB2-4498-84A7-C5851F593DF1}</a:tableStyleId>
              </a:tblPr>
              <a:tblGrid>
                <a:gridCol w="3108960">
                  <a:extLst>
                    <a:ext uri="{9D8B030D-6E8A-4147-A177-3AD203B41FA5}">
                      <a16:colId xmlns:a16="http://schemas.microsoft.com/office/drawing/2014/main" val="193251357"/>
                    </a:ext>
                  </a:extLst>
                </a:gridCol>
                <a:gridCol w="3063240">
                  <a:extLst>
                    <a:ext uri="{9D8B030D-6E8A-4147-A177-3AD203B41FA5}">
                      <a16:colId xmlns:a16="http://schemas.microsoft.com/office/drawing/2014/main" val="3973748787"/>
                    </a:ext>
                  </a:extLst>
                </a:gridCol>
              </a:tblGrid>
              <a:tr h="2713445">
                <a:tc>
                  <a:txBody>
                    <a:bodyPr/>
                    <a:lstStyle/>
                    <a:p>
                      <a:r>
                        <a:rPr lang="en-GB" sz="1600" dirty="0"/>
                        <a:t>Quality Assurance</a:t>
                      </a:r>
                    </a:p>
                    <a:p>
                      <a:endParaRPr lang="en-GB" sz="1600" dirty="0"/>
                    </a:p>
                    <a:p>
                      <a:endParaRPr lang="en-GB" sz="1600" dirty="0"/>
                    </a:p>
                    <a:p>
                      <a:endParaRPr lang="en-GB" sz="1600" dirty="0"/>
                    </a:p>
                    <a:p>
                      <a:endParaRPr lang="en-GB" sz="16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20000"/>
                        <a:lumOff val="80000"/>
                      </a:schemeClr>
                    </a:solidFill>
                  </a:tcPr>
                </a:tc>
                <a:tc>
                  <a:txBody>
                    <a:bodyPr/>
                    <a:lstStyle/>
                    <a:p>
                      <a:pPr marL="285750" indent="-285750">
                        <a:buFont typeface="Wingdings" panose="05000000000000000000" pitchFamily="2" charset="2"/>
                        <a:buChar char="v"/>
                      </a:pPr>
                      <a:r>
                        <a:rPr lang="en-GB" sz="1600" dirty="0"/>
                        <a:t>Ensuring</a:t>
                      </a:r>
                      <a:r>
                        <a:rPr lang="en-GB" sz="1600" baseline="0" dirty="0"/>
                        <a:t> internal quality assurance frameworks are in place</a:t>
                      </a:r>
                    </a:p>
                    <a:p>
                      <a:pPr marL="285750" indent="-285750">
                        <a:buFont typeface="Wingdings" panose="05000000000000000000" pitchFamily="2" charset="2"/>
                        <a:buChar char="v"/>
                      </a:pPr>
                      <a:r>
                        <a:rPr lang="en-GB" sz="1600" baseline="0" dirty="0"/>
                        <a:t>Ensuring any identified learning is shared</a:t>
                      </a:r>
                    </a:p>
                    <a:p>
                      <a:pPr marL="285750" indent="-285750">
                        <a:buFont typeface="Wingdings" panose="05000000000000000000" pitchFamily="2" charset="2"/>
                        <a:buChar char="v"/>
                      </a:pPr>
                      <a:r>
                        <a:rPr lang="en-GB" sz="1600" baseline="0" dirty="0"/>
                        <a:t>Review of the safeguarding adults audit processes within </a:t>
                      </a:r>
                      <a:r>
                        <a:rPr lang="en-GB" sz="1600" baseline="0" dirty="0" err="1"/>
                        <a:t>Halton</a:t>
                      </a:r>
                      <a:endParaRPr lang="en-GB" sz="1600" baseline="0" dirty="0"/>
                    </a:p>
                    <a:p>
                      <a:pPr marL="285750" indent="-285750">
                        <a:buFont typeface="Wingdings" panose="05000000000000000000" pitchFamily="2" charset="2"/>
                        <a:buChar char="v"/>
                      </a:pPr>
                      <a:r>
                        <a:rPr lang="en-GB" sz="1600" baseline="0" dirty="0"/>
                        <a:t>Sharing of information across HSAB members and provider services</a:t>
                      </a:r>
                      <a:endParaRPr lang="en-GB" sz="16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32126552"/>
                  </a:ext>
                </a:extLst>
              </a:tr>
              <a:tr h="2955518">
                <a:tc>
                  <a:txBody>
                    <a:bodyPr/>
                    <a:lstStyle/>
                    <a:p>
                      <a:r>
                        <a:rPr lang="en-GB" sz="1600" b="1" dirty="0"/>
                        <a:t>Co-production</a:t>
                      </a:r>
                      <a:r>
                        <a:rPr lang="en-GB" sz="1600" b="1" baseline="0" dirty="0"/>
                        <a:t> &amp; Engagement</a:t>
                      </a:r>
                      <a:endParaRPr lang="en-GB" sz="1600" b="1"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40000"/>
                        <a:lumOff val="60000"/>
                      </a:schemeClr>
                    </a:solidFill>
                  </a:tcPr>
                </a:tc>
                <a:tc>
                  <a:txBody>
                    <a:bodyPr/>
                    <a:lstStyle/>
                    <a:p>
                      <a:pPr marL="285750" indent="-285750">
                        <a:buFont typeface="Wingdings" panose="05000000000000000000" pitchFamily="2" charset="2"/>
                        <a:buChar char="v"/>
                      </a:pPr>
                      <a:r>
                        <a:rPr lang="en-GB" sz="1600" b="1" dirty="0"/>
                        <a:t>Ensuring</a:t>
                      </a:r>
                      <a:r>
                        <a:rPr lang="en-GB" sz="1600" b="1" baseline="0" dirty="0"/>
                        <a:t> HSAB partner agencies have learning and professional development opportunities in place for their individual workforce</a:t>
                      </a:r>
                    </a:p>
                    <a:p>
                      <a:pPr marL="285750" indent="-285750">
                        <a:buFont typeface="Wingdings" panose="05000000000000000000" pitchFamily="2" charset="2"/>
                        <a:buChar char="v"/>
                      </a:pPr>
                      <a:r>
                        <a:rPr lang="en-GB" sz="1600" b="1" baseline="0" dirty="0"/>
                        <a:t>Ensure there is a consistency and standardisation of safeguarding practice across </a:t>
                      </a:r>
                      <a:r>
                        <a:rPr lang="en-GB" sz="1600" b="1" baseline="0" dirty="0" err="1"/>
                        <a:t>Halton</a:t>
                      </a:r>
                      <a:endParaRPr lang="en-GB" sz="1600" b="1" baseline="0" dirty="0"/>
                    </a:p>
                    <a:p>
                      <a:pPr marL="285750" indent="-285750">
                        <a:buFont typeface="Wingdings" panose="05000000000000000000" pitchFamily="2" charset="2"/>
                        <a:buChar char="v"/>
                      </a:pPr>
                      <a:endParaRPr lang="en-GB" sz="1600" b="1"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1440986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75111328"/>
              </p:ext>
            </p:extLst>
          </p:nvPr>
        </p:nvGraphicFramePr>
        <p:xfrm>
          <a:off x="6172200" y="1194255"/>
          <a:ext cx="6019800" cy="1310640"/>
        </p:xfrm>
        <a:graphic>
          <a:graphicData uri="http://schemas.openxmlformats.org/drawingml/2006/table">
            <a:tbl>
              <a:tblPr firstRow="1" bandRow="1">
                <a:tableStyleId>{22838BEF-8BB2-4498-84A7-C5851F593DF1}</a:tableStyleId>
              </a:tblPr>
              <a:tblGrid>
                <a:gridCol w="3009900">
                  <a:extLst>
                    <a:ext uri="{9D8B030D-6E8A-4147-A177-3AD203B41FA5}">
                      <a16:colId xmlns:a16="http://schemas.microsoft.com/office/drawing/2014/main" val="3264828967"/>
                    </a:ext>
                  </a:extLst>
                </a:gridCol>
                <a:gridCol w="3009900">
                  <a:extLst>
                    <a:ext uri="{9D8B030D-6E8A-4147-A177-3AD203B41FA5}">
                      <a16:colId xmlns:a16="http://schemas.microsoft.com/office/drawing/2014/main" val="1133611385"/>
                    </a:ext>
                  </a:extLst>
                </a:gridCol>
              </a:tblGrid>
              <a:tr h="370840">
                <a:tc>
                  <a:txBody>
                    <a:bodyPr/>
                    <a:lstStyle/>
                    <a:p>
                      <a:endParaRPr lang="en-GB" sz="1600" b="1"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40000"/>
                        <a:lumOff val="60000"/>
                      </a:schemeClr>
                    </a:solidFill>
                  </a:tcPr>
                </a:tc>
                <a:tc>
                  <a:txBody>
                    <a:bodyPr/>
                    <a:lstStyle/>
                    <a:p>
                      <a:pPr marL="285750" indent="-285750">
                        <a:buFont typeface="Wingdings" panose="05000000000000000000" pitchFamily="2" charset="2"/>
                        <a:buChar char="v"/>
                      </a:pPr>
                      <a:r>
                        <a:rPr lang="en-GB" sz="1600" b="1" dirty="0"/>
                        <a:t>Ensure all</a:t>
                      </a:r>
                      <a:r>
                        <a:rPr lang="en-GB" sz="1600" b="1" baseline="0" dirty="0"/>
                        <a:t> agencies promote a Making Safeguarding Personal approach</a:t>
                      </a:r>
                    </a:p>
                    <a:p>
                      <a:pPr marL="285750" indent="-285750">
                        <a:buFont typeface="Wingdings" panose="05000000000000000000" pitchFamily="2" charset="2"/>
                        <a:buChar char="v"/>
                      </a:pPr>
                      <a:r>
                        <a:rPr lang="en-GB" sz="1600" b="1" baseline="0" dirty="0"/>
                        <a:t>Ensure that there is effective communication of training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637273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23829014"/>
              </p:ext>
            </p:extLst>
          </p:nvPr>
        </p:nvGraphicFramePr>
        <p:xfrm>
          <a:off x="6172200" y="2504895"/>
          <a:ext cx="6019800" cy="4353104"/>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2396359008"/>
                    </a:ext>
                  </a:extLst>
                </a:gridCol>
                <a:gridCol w="3009900">
                  <a:extLst>
                    <a:ext uri="{9D8B030D-6E8A-4147-A177-3AD203B41FA5}">
                      <a16:colId xmlns:a16="http://schemas.microsoft.com/office/drawing/2014/main" val="3964898528"/>
                    </a:ext>
                  </a:extLst>
                </a:gridCol>
              </a:tblGrid>
              <a:tr h="4353104">
                <a:tc>
                  <a:txBody>
                    <a:bodyPr/>
                    <a:lstStyle/>
                    <a:p>
                      <a:r>
                        <a:rPr lang="en-GB" dirty="0">
                          <a:solidFill>
                            <a:schemeClr val="tx1">
                              <a:lumMod val="95000"/>
                              <a:lumOff val="5000"/>
                            </a:schemeClr>
                          </a:solidFill>
                        </a:rPr>
                        <a:t>Learning</a:t>
                      </a:r>
                      <a:r>
                        <a:rPr lang="en-GB" baseline="0" dirty="0">
                          <a:solidFill>
                            <a:schemeClr val="tx1">
                              <a:lumMod val="95000"/>
                              <a:lumOff val="5000"/>
                            </a:schemeClr>
                          </a:solidFill>
                        </a:rPr>
                        <a:t> &amp; Professional development</a:t>
                      </a:r>
                      <a:endParaRPr lang="en-GB" dirty="0">
                        <a:solidFill>
                          <a:schemeClr val="tx1">
                            <a:lumMod val="95000"/>
                            <a:lumOff val="5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20000"/>
                        <a:lumOff val="80000"/>
                      </a:schemeClr>
                    </a:solidFill>
                  </a:tcPr>
                </a:tc>
                <a:tc>
                  <a:txBody>
                    <a:bodyPr/>
                    <a:lstStyle/>
                    <a:p>
                      <a:pPr marL="285750" indent="-285750">
                        <a:buFont typeface="Wingdings" panose="05000000000000000000" pitchFamily="2" charset="2"/>
                        <a:buChar char="v"/>
                      </a:pPr>
                      <a:r>
                        <a:rPr lang="en-GB" sz="1600" dirty="0">
                          <a:solidFill>
                            <a:schemeClr val="tx1">
                              <a:lumMod val="95000"/>
                              <a:lumOff val="5000"/>
                            </a:schemeClr>
                          </a:solidFill>
                        </a:rPr>
                        <a:t>Reassurance that safeguarding</a:t>
                      </a:r>
                      <a:r>
                        <a:rPr lang="en-GB" sz="1600" baseline="0" dirty="0">
                          <a:solidFill>
                            <a:schemeClr val="tx1">
                              <a:lumMod val="95000"/>
                              <a:lumOff val="5000"/>
                            </a:schemeClr>
                          </a:solidFill>
                        </a:rPr>
                        <a:t> approaches are developed actively including representation from all key areas</a:t>
                      </a:r>
                    </a:p>
                    <a:p>
                      <a:pPr marL="285750" indent="-285750">
                        <a:buFont typeface="Wingdings" panose="05000000000000000000" pitchFamily="2" charset="2"/>
                        <a:buChar char="v"/>
                      </a:pPr>
                      <a:r>
                        <a:rPr lang="en-GB" sz="1600" baseline="0" dirty="0">
                          <a:solidFill>
                            <a:schemeClr val="tx1">
                              <a:lumMod val="95000"/>
                              <a:lumOff val="5000"/>
                            </a:schemeClr>
                          </a:solidFill>
                        </a:rPr>
                        <a:t>Ensure that the voice of people who use services are heard, are involved in developing policy and are at the centre of any health and social care intervention ensuring their rights, wishes and feelings are at the heart of the decision making process</a:t>
                      </a:r>
                      <a:endParaRPr lang="en-GB" sz="1600" dirty="0">
                        <a:solidFill>
                          <a:schemeClr val="tx1">
                            <a:lumMod val="95000"/>
                            <a:lumOff val="5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27665232"/>
                  </a:ext>
                </a:extLst>
              </a:tr>
            </a:tbl>
          </a:graphicData>
        </a:graphic>
      </p:graphicFrame>
      <p:pic>
        <p:nvPicPr>
          <p:cNvPr id="3" name="Picture 2"/>
          <p:cNvPicPr>
            <a:picLocks noChangeAspect="1"/>
          </p:cNvPicPr>
          <p:nvPr/>
        </p:nvPicPr>
        <p:blipFill>
          <a:blip r:embed="rId4"/>
          <a:stretch>
            <a:fillRect/>
          </a:stretch>
        </p:blipFill>
        <p:spPr>
          <a:xfrm>
            <a:off x="295817" y="1551393"/>
            <a:ext cx="2142857" cy="2142857"/>
          </a:xfrm>
          <a:prstGeom prst="rect">
            <a:avLst/>
          </a:prstGeom>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0" y="4711565"/>
            <a:ext cx="3091542" cy="1258161"/>
          </a:xfrm>
          <a:prstGeom prst="rect">
            <a:avLst/>
          </a:prstGeom>
          <a:noFill/>
          <a:ln>
            <a:noFill/>
          </a:ln>
        </p:spPr>
      </p:pic>
      <p:pic>
        <p:nvPicPr>
          <p:cNvPr id="17" name="Picture 16"/>
          <p:cNvPicPr/>
          <p:nvPr/>
        </p:nvPicPr>
        <p:blipFill>
          <a:blip r:embed="rId6">
            <a:extLst>
              <a:ext uri="{28A0092B-C50C-407E-A947-70E740481C1C}">
                <a14:useLocalDpi xmlns:a14="http://schemas.microsoft.com/office/drawing/2010/main" val="0"/>
              </a:ext>
            </a:extLst>
          </a:blip>
          <a:srcRect/>
          <a:stretch>
            <a:fillRect/>
          </a:stretch>
        </p:blipFill>
        <p:spPr bwMode="auto">
          <a:xfrm>
            <a:off x="6204857" y="3490734"/>
            <a:ext cx="2952206" cy="1550075"/>
          </a:xfrm>
          <a:prstGeom prst="rect">
            <a:avLst/>
          </a:prstGeom>
          <a:noFill/>
          <a:ln>
            <a:noFill/>
          </a:ln>
        </p:spPr>
      </p:pic>
      <p:sp>
        <p:nvSpPr>
          <p:cNvPr id="14" name="Slide Number Placeholder 7"/>
          <p:cNvSpPr txBox="1">
            <a:spLocks/>
          </p:cNvSpPr>
          <p:nvPr/>
        </p:nvSpPr>
        <p:spPr>
          <a:xfrm>
            <a:off x="11403874" y="6340474"/>
            <a:ext cx="657497" cy="517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566EE9-8AAC-435E-8482-679E54AB45E0}" type="slidenum">
              <a:rPr lang="en-GB" smtClean="0"/>
              <a:pPr/>
              <a:t>9</a:t>
            </a:fld>
            <a:endParaRPr lang="en-GB" dirty="0"/>
          </a:p>
        </p:txBody>
      </p:sp>
    </p:spTree>
    <p:extLst>
      <p:ext uri="{BB962C8B-B14F-4D97-AF65-F5344CB8AC3E}">
        <p14:creationId xmlns:p14="http://schemas.microsoft.com/office/powerpoint/2010/main" val="4279155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DF95642045C04EA55963787A5E5C25" ma:contentTypeVersion="3" ma:contentTypeDescription="Create a new document." ma:contentTypeScope="" ma:versionID="30df4d3c562784e5efa2463b77ce2107">
  <xsd:schema xmlns:xsd="http://www.w3.org/2001/XMLSchema" xmlns:xs="http://www.w3.org/2001/XMLSchema" xmlns:p="http://schemas.microsoft.com/office/2006/metadata/properties" xmlns:ns1="http://schemas.microsoft.com/sharepoint/v3" xmlns:ns2="752ecd1f-4185-4f2a-9830-15d3ce795b03" xmlns:ns3="9e14bc9f-d43a-4562-9a47-6bccc43a8b23" targetNamespace="http://schemas.microsoft.com/office/2006/metadata/properties" ma:root="true" ma:fieldsID="337390625865b6632969e5e1d3c9a821" ns1:_="" ns2:_="" ns3:_="">
    <xsd:import namespace="http://schemas.microsoft.com/sharepoint/v3"/>
    <xsd:import namespace="752ecd1f-4185-4f2a-9830-15d3ce795b03"/>
    <xsd:import namespace="9e14bc9f-d43a-4562-9a47-6bccc43a8b23"/>
    <xsd:element name="properties">
      <xsd:complexType>
        <xsd:sequence>
          <xsd:element name="documentManagement">
            <xsd:complexType>
              <xsd:all>
                <xsd:element ref="ns2:_dlc_DocId" minOccurs="0"/>
                <xsd:element ref="ns2:_dlc_DocIdUrl" minOccurs="0"/>
                <xsd:element ref="ns2:_dlc_DocIdPersistId" minOccurs="0"/>
                <xsd:element ref="ns3:38D7918E8D62_DiskName" minOccurs="0"/>
                <xsd:element ref="ns1:FileShareFlag" minOccurs="0"/>
                <xsd:element ref="ns1:LargeFile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ShareFlag" ma:index="12" nillable="true" ma:displayName="File Share Flag" ma:default="0.0" ma:hidden="true" ma:internalName="_x0024_Resources_x003a_FSDLResources_x002c_VDL_FileShareFlag_x003b_" ma:readOnly="true">
      <xsd:simpleType>
        <xsd:restriction base="dms:Number"/>
      </xsd:simpleType>
    </xsd:element>
    <xsd:element name="LargeFileSize" ma:index="13" nillable="true" ma:displayName="Linked File Size" ma:hidden="true" ma:internalName="LargeFileSiz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2ecd1f-4185-4f2a-9830-15d3ce795b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e14bc9f-d43a-4562-9a47-6bccc43a8b23" elementFormDefault="qualified">
    <xsd:import namespace="http://schemas.microsoft.com/office/2006/documentManagement/types"/>
    <xsd:import namespace="http://schemas.microsoft.com/office/infopath/2007/PartnerControls"/>
    <xsd:element name="38D7918E8D62_DiskName" ma:index="11" nillable="true" ma:displayName="DiskName" ma:description="" ma:hidden="true" ma:internalName="DiskName"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Props1.xml><?xml version="1.0" encoding="utf-8"?>
<ds:datastoreItem xmlns:ds="http://schemas.openxmlformats.org/officeDocument/2006/customXml" ds:itemID="{7D9EE326-ADC9-46B7-BAC6-942622F6B659}">
  <ds:schemaRefs>
    <ds:schemaRef ds:uri="http://schemas.microsoft.com/sharepoint/v3/contenttype/forms"/>
  </ds:schemaRefs>
</ds:datastoreItem>
</file>

<file path=customXml/itemProps2.xml><?xml version="1.0" encoding="utf-8"?>
<ds:datastoreItem xmlns:ds="http://schemas.openxmlformats.org/officeDocument/2006/customXml" ds:itemID="{17019BA6-7D74-489D-8A5F-6333ED0637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2ecd1f-4185-4f2a-9830-15d3ce795b03"/>
    <ds:schemaRef ds:uri="9e14bc9f-d43a-4562-9a47-6bccc43a8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B2732A-2F54-4268-AAE0-4D7DA985CB2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2634</TotalTime>
  <Words>10979</Words>
  <Application>Microsoft Office PowerPoint</Application>
  <PresentationFormat>Widescreen</PresentationFormat>
  <Paragraphs>824</Paragraphs>
  <Slides>48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Arial</vt:lpstr>
      <vt:lpstr>Calibri</vt:lpstr>
      <vt:lpstr>Calibri Light</vt:lpstr>
      <vt:lpstr>Wingdings</vt:lpstr>
      <vt:lpstr>Office Theme</vt:lpstr>
      <vt:lpstr>Document</vt:lpstr>
      <vt:lpstr>Halton Safeguarding Adults Board Annual Report April 2022 – March 2023</vt:lpstr>
      <vt:lpstr>Contents Page </vt:lpstr>
      <vt:lpstr>Message from the Chair </vt:lpstr>
      <vt:lpstr>Key Safeguarding Facts 2022-23</vt:lpstr>
      <vt:lpstr>Deprivation of Liberty Safeguards  (DoLS)</vt:lpstr>
      <vt:lpstr>Overview of the Board</vt:lpstr>
      <vt:lpstr>Overview of the Board</vt:lpstr>
      <vt:lpstr>Overview of the Board</vt:lpstr>
      <vt:lpstr>Priorities for 2022-23</vt:lpstr>
      <vt:lpstr>HSAB Achievements 2022/23</vt:lpstr>
      <vt:lpstr>HSAB Achievements 2022/23</vt:lpstr>
      <vt:lpstr>HSAB Achievements 2022/23</vt:lpstr>
      <vt:lpstr>HSAB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Partner Achievements 2022/23</vt:lpstr>
      <vt:lpstr>Policy, Practice &amp; Procedure Sub Group  Update</vt:lpstr>
      <vt:lpstr>Safeguarding Adult Review Sub  Group Update</vt:lpstr>
      <vt:lpstr>Performance, Quality Assurance &amp;  Audit Sub Group Update</vt:lpstr>
      <vt:lpstr>Partnership Forum Update</vt:lpstr>
      <vt:lpstr>HSAB Strategic Planning Event</vt:lpstr>
      <vt:lpstr>HSAB Strategic Planning Event</vt:lpstr>
      <vt:lpstr>National Safeguarding Week</vt:lpstr>
      <vt:lpstr>National Safeguarding Week</vt:lpstr>
      <vt:lpstr>Scam Awareness Events</vt:lpstr>
      <vt:lpstr>Multi-Agency Audits</vt:lpstr>
      <vt:lpstr>Modern Slavery Toolkit</vt:lpstr>
      <vt:lpstr>Financial Abuse Toolkit</vt:lpstr>
      <vt:lpstr>Case Study </vt:lpstr>
      <vt:lpstr>Case Study </vt:lpstr>
    </vt:vector>
  </TitlesOfParts>
  <Company>Halton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Halton Safeguarding Adults Board Annual Report April 2021 – March 2023</dc:title>
  <dc:creator>Katy Rushworth</dc:creator>
  <cp:lastModifiedBy>Katy Rushworth</cp:lastModifiedBy>
  <cp:revision>361</cp:revision>
  <dcterms:created xsi:type="dcterms:W3CDTF">2022-04-21T13:36:34Z</dcterms:created>
  <dcterms:modified xsi:type="dcterms:W3CDTF">2023-11-08T14:53:28Z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0x01010033DF95642045C04EA55963787A5E5C25</vt:lpwstr>
  </property>
</Properties>
</file>