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0" r:id="rId3"/>
    <p:sldId id="263" r:id="rId4"/>
    <p:sldId id="261" r:id="rId5"/>
    <p:sldId id="265" r:id="rId6"/>
    <p:sldId id="262" r:id="rId7"/>
    <p:sldId id="266" r:id="rId8"/>
    <p:sldId id="267" r:id="rId9"/>
    <p:sldId id="268" r:id="rId10"/>
    <p:sldId id="269" r:id="rId11"/>
    <p:sldId id="270" r:id="rId12"/>
    <p:sldId id="272" r:id="rId13"/>
    <p:sldId id="271" r:id="rId1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568" autoAdjust="0"/>
  </p:normalViewPr>
  <p:slideViewPr>
    <p:cSldViewPr snapToGrid="0">
      <p:cViewPr varScale="1">
        <p:scale>
          <a:sx n="23" d="100"/>
          <a:sy n="23" d="100"/>
        </p:scale>
        <p:origin x="19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CB27F-C283-4FBC-9591-3863B91060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0ECFCB5-2481-430C-A9A5-76447A94FE2A}">
      <dgm:prSet/>
      <dgm:spPr/>
      <dgm:t>
        <a:bodyPr/>
        <a:lstStyle/>
        <a:p>
          <a:r>
            <a:rPr lang="en-GB"/>
            <a:t>To gain (or refresh) understanding of what Modern Slavery is.</a:t>
          </a:r>
          <a:endParaRPr lang="en-US"/>
        </a:p>
      </dgm:t>
    </dgm:pt>
    <dgm:pt modelId="{45BAEF64-E57B-422E-BB13-A5B4D301274C}" type="parTrans" cxnId="{ED757AE0-3AF6-43AD-9FB4-C66EC75599A3}">
      <dgm:prSet/>
      <dgm:spPr/>
      <dgm:t>
        <a:bodyPr/>
        <a:lstStyle/>
        <a:p>
          <a:endParaRPr lang="en-US"/>
        </a:p>
      </dgm:t>
    </dgm:pt>
    <dgm:pt modelId="{83C507CF-05A7-434A-BC8B-7BC6A6FD4596}" type="sibTrans" cxnId="{ED757AE0-3AF6-43AD-9FB4-C66EC75599A3}">
      <dgm:prSet/>
      <dgm:spPr/>
      <dgm:t>
        <a:bodyPr/>
        <a:lstStyle/>
        <a:p>
          <a:endParaRPr lang="en-US"/>
        </a:p>
      </dgm:t>
    </dgm:pt>
    <dgm:pt modelId="{B5712F14-63BE-4199-992C-27AE2A0820B9}">
      <dgm:prSet/>
      <dgm:spPr/>
      <dgm:t>
        <a:bodyPr/>
        <a:lstStyle/>
        <a:p>
          <a:r>
            <a:rPr lang="en-GB" dirty="0"/>
            <a:t>Types of Modern Slavery.</a:t>
          </a:r>
          <a:endParaRPr lang="en-US" dirty="0"/>
        </a:p>
      </dgm:t>
    </dgm:pt>
    <dgm:pt modelId="{9EAB9600-C974-4B51-8B07-BADF56859866}" type="parTrans" cxnId="{1691E3AB-F252-41A1-9AB2-55F6C7687A6D}">
      <dgm:prSet/>
      <dgm:spPr/>
      <dgm:t>
        <a:bodyPr/>
        <a:lstStyle/>
        <a:p>
          <a:endParaRPr lang="en-US"/>
        </a:p>
      </dgm:t>
    </dgm:pt>
    <dgm:pt modelId="{93DFED74-2F29-4B3C-84A9-AE6C43ADCFBD}" type="sibTrans" cxnId="{1691E3AB-F252-41A1-9AB2-55F6C7687A6D}">
      <dgm:prSet/>
      <dgm:spPr/>
      <dgm:t>
        <a:bodyPr/>
        <a:lstStyle/>
        <a:p>
          <a:endParaRPr lang="en-US"/>
        </a:p>
      </dgm:t>
    </dgm:pt>
    <dgm:pt modelId="{EC989D6A-917B-4B4E-8AD5-90A04F8DBD44}">
      <dgm:prSet/>
      <dgm:spPr/>
      <dgm:t>
        <a:bodyPr/>
        <a:lstStyle/>
        <a:p>
          <a:r>
            <a:rPr lang="en-GB" dirty="0"/>
            <a:t>Signs and Indicators </a:t>
          </a:r>
          <a:endParaRPr lang="en-US" dirty="0"/>
        </a:p>
      </dgm:t>
    </dgm:pt>
    <dgm:pt modelId="{8D5B7C20-1147-49E3-83DE-B2C570489708}" type="parTrans" cxnId="{D4C41DC2-504F-488B-AF39-3372FDB3F6D1}">
      <dgm:prSet/>
      <dgm:spPr/>
      <dgm:t>
        <a:bodyPr/>
        <a:lstStyle/>
        <a:p>
          <a:endParaRPr lang="en-US"/>
        </a:p>
      </dgm:t>
    </dgm:pt>
    <dgm:pt modelId="{3064A6C1-A530-44B1-9910-F27B0FDD973C}" type="sibTrans" cxnId="{D4C41DC2-504F-488B-AF39-3372FDB3F6D1}">
      <dgm:prSet/>
      <dgm:spPr/>
      <dgm:t>
        <a:bodyPr/>
        <a:lstStyle/>
        <a:p>
          <a:endParaRPr lang="en-US"/>
        </a:p>
      </dgm:t>
    </dgm:pt>
    <dgm:pt modelId="{6C6339A9-D106-437B-837B-C64A6FE79A99}">
      <dgm:prSet/>
      <dgm:spPr/>
      <dgm:t>
        <a:bodyPr/>
        <a:lstStyle/>
        <a:p>
          <a:r>
            <a:rPr lang="en-US" dirty="0"/>
            <a:t>Local and National Picture</a:t>
          </a:r>
        </a:p>
      </dgm:t>
    </dgm:pt>
    <dgm:pt modelId="{5051A19F-E1AD-4325-B199-2C56280236AE}" type="parTrans" cxnId="{E4515D63-256A-44E7-ABA1-004F8E9DD027}">
      <dgm:prSet/>
      <dgm:spPr/>
      <dgm:t>
        <a:bodyPr/>
        <a:lstStyle/>
        <a:p>
          <a:endParaRPr lang="en-US"/>
        </a:p>
      </dgm:t>
    </dgm:pt>
    <dgm:pt modelId="{261AFA56-A985-4EA6-9D65-34FA0EEDACD1}" type="sibTrans" cxnId="{E4515D63-256A-44E7-ABA1-004F8E9DD027}">
      <dgm:prSet/>
      <dgm:spPr/>
      <dgm:t>
        <a:bodyPr/>
        <a:lstStyle/>
        <a:p>
          <a:endParaRPr lang="en-US"/>
        </a:p>
      </dgm:t>
    </dgm:pt>
    <dgm:pt modelId="{A8818D90-73D2-40BB-A409-291F44538A8B}">
      <dgm:prSet/>
      <dgm:spPr/>
      <dgm:t>
        <a:bodyPr/>
        <a:lstStyle/>
        <a:p>
          <a:r>
            <a:rPr lang="en-GB" dirty="0"/>
            <a:t>What to do if you have a concern. </a:t>
          </a:r>
          <a:endParaRPr lang="en-US" dirty="0"/>
        </a:p>
      </dgm:t>
    </dgm:pt>
    <dgm:pt modelId="{7399E210-1376-41E6-89BD-12F09CB2C650}" type="parTrans" cxnId="{DBF1C2B8-4120-4BD3-B710-2A07AD3377C0}">
      <dgm:prSet/>
      <dgm:spPr/>
      <dgm:t>
        <a:bodyPr/>
        <a:lstStyle/>
        <a:p>
          <a:endParaRPr lang="en-US"/>
        </a:p>
      </dgm:t>
    </dgm:pt>
    <dgm:pt modelId="{807DD468-4E7E-44EE-A1C9-A3102DF63256}" type="sibTrans" cxnId="{DBF1C2B8-4120-4BD3-B710-2A07AD3377C0}">
      <dgm:prSet/>
      <dgm:spPr/>
      <dgm:t>
        <a:bodyPr/>
        <a:lstStyle/>
        <a:p>
          <a:endParaRPr lang="en-US"/>
        </a:p>
      </dgm:t>
    </dgm:pt>
    <dgm:pt modelId="{7CDCD474-B3F2-4B1F-85CE-90EF870A4188}" type="pres">
      <dgm:prSet presAssocID="{C29CB27F-C283-4FBC-9591-3863B9106084}" presName="vert0" presStyleCnt="0">
        <dgm:presLayoutVars>
          <dgm:dir/>
          <dgm:animOne val="branch"/>
          <dgm:animLvl val="lvl"/>
        </dgm:presLayoutVars>
      </dgm:prSet>
      <dgm:spPr/>
    </dgm:pt>
    <dgm:pt modelId="{1620ADA6-7733-4F2A-95E8-39B5FB49EEF4}" type="pres">
      <dgm:prSet presAssocID="{10ECFCB5-2481-430C-A9A5-76447A94FE2A}" presName="thickLine" presStyleLbl="alignNode1" presStyleIdx="0" presStyleCnt="5"/>
      <dgm:spPr/>
    </dgm:pt>
    <dgm:pt modelId="{890DA239-2A3E-42C8-99C9-AA9704603372}" type="pres">
      <dgm:prSet presAssocID="{10ECFCB5-2481-430C-A9A5-76447A94FE2A}" presName="horz1" presStyleCnt="0"/>
      <dgm:spPr/>
    </dgm:pt>
    <dgm:pt modelId="{18888C50-5926-4167-BED6-54C1B74A79C7}" type="pres">
      <dgm:prSet presAssocID="{10ECFCB5-2481-430C-A9A5-76447A94FE2A}" presName="tx1" presStyleLbl="revTx" presStyleIdx="0" presStyleCnt="5"/>
      <dgm:spPr/>
    </dgm:pt>
    <dgm:pt modelId="{F311FBBC-E416-42D3-9F8B-1416090CA3E8}" type="pres">
      <dgm:prSet presAssocID="{10ECFCB5-2481-430C-A9A5-76447A94FE2A}" presName="vert1" presStyleCnt="0"/>
      <dgm:spPr/>
    </dgm:pt>
    <dgm:pt modelId="{4B4BF71D-5F99-46A8-A205-7AE3139EE12C}" type="pres">
      <dgm:prSet presAssocID="{B5712F14-63BE-4199-992C-27AE2A0820B9}" presName="thickLine" presStyleLbl="alignNode1" presStyleIdx="1" presStyleCnt="5"/>
      <dgm:spPr/>
    </dgm:pt>
    <dgm:pt modelId="{9FFF5F7B-2252-4A7B-8063-13430F9966EA}" type="pres">
      <dgm:prSet presAssocID="{B5712F14-63BE-4199-992C-27AE2A0820B9}" presName="horz1" presStyleCnt="0"/>
      <dgm:spPr/>
    </dgm:pt>
    <dgm:pt modelId="{0B247718-E8E5-4C2A-9D71-4F38FA0D87AC}" type="pres">
      <dgm:prSet presAssocID="{B5712F14-63BE-4199-992C-27AE2A0820B9}" presName="tx1" presStyleLbl="revTx" presStyleIdx="1" presStyleCnt="5"/>
      <dgm:spPr/>
    </dgm:pt>
    <dgm:pt modelId="{155B2C4E-147F-4A68-9C50-73D9AD95F67A}" type="pres">
      <dgm:prSet presAssocID="{B5712F14-63BE-4199-992C-27AE2A0820B9}" presName="vert1" presStyleCnt="0"/>
      <dgm:spPr/>
    </dgm:pt>
    <dgm:pt modelId="{6E3ED2C5-3B00-4B35-BBBA-B44D057206FA}" type="pres">
      <dgm:prSet presAssocID="{EC989D6A-917B-4B4E-8AD5-90A04F8DBD44}" presName="thickLine" presStyleLbl="alignNode1" presStyleIdx="2" presStyleCnt="5"/>
      <dgm:spPr/>
    </dgm:pt>
    <dgm:pt modelId="{D5955050-55F8-419C-9E16-3464B5B57072}" type="pres">
      <dgm:prSet presAssocID="{EC989D6A-917B-4B4E-8AD5-90A04F8DBD44}" presName="horz1" presStyleCnt="0"/>
      <dgm:spPr/>
    </dgm:pt>
    <dgm:pt modelId="{B2AC5F71-9A06-4F83-B9EA-FDD7EA1BEAD6}" type="pres">
      <dgm:prSet presAssocID="{EC989D6A-917B-4B4E-8AD5-90A04F8DBD44}" presName="tx1" presStyleLbl="revTx" presStyleIdx="2" presStyleCnt="5"/>
      <dgm:spPr/>
    </dgm:pt>
    <dgm:pt modelId="{377F7BD8-5EE5-41C1-8CDB-AC6B47D5D71D}" type="pres">
      <dgm:prSet presAssocID="{EC989D6A-917B-4B4E-8AD5-90A04F8DBD44}" presName="vert1" presStyleCnt="0"/>
      <dgm:spPr/>
    </dgm:pt>
    <dgm:pt modelId="{BD8AC9F5-4A8C-4B82-AA2F-8891919C116D}" type="pres">
      <dgm:prSet presAssocID="{6C6339A9-D106-437B-837B-C64A6FE79A99}" presName="thickLine" presStyleLbl="alignNode1" presStyleIdx="3" presStyleCnt="5"/>
      <dgm:spPr/>
    </dgm:pt>
    <dgm:pt modelId="{2289F6FD-86A3-486B-9687-4B3EB39AF2C0}" type="pres">
      <dgm:prSet presAssocID="{6C6339A9-D106-437B-837B-C64A6FE79A99}" presName="horz1" presStyleCnt="0"/>
      <dgm:spPr/>
    </dgm:pt>
    <dgm:pt modelId="{906F9992-0576-462E-9765-8FB981DEDEBE}" type="pres">
      <dgm:prSet presAssocID="{6C6339A9-D106-437B-837B-C64A6FE79A99}" presName="tx1" presStyleLbl="revTx" presStyleIdx="3" presStyleCnt="5"/>
      <dgm:spPr/>
    </dgm:pt>
    <dgm:pt modelId="{FA643D2A-A97C-400E-AF0D-DFF2D5A91F5D}" type="pres">
      <dgm:prSet presAssocID="{6C6339A9-D106-437B-837B-C64A6FE79A99}" presName="vert1" presStyleCnt="0"/>
      <dgm:spPr/>
    </dgm:pt>
    <dgm:pt modelId="{DCA4A924-13B2-4EB4-BB99-46113ECED19C}" type="pres">
      <dgm:prSet presAssocID="{A8818D90-73D2-40BB-A409-291F44538A8B}" presName="thickLine" presStyleLbl="alignNode1" presStyleIdx="4" presStyleCnt="5"/>
      <dgm:spPr/>
    </dgm:pt>
    <dgm:pt modelId="{4BAC77E0-66A9-4B95-A3F7-FF06794CF894}" type="pres">
      <dgm:prSet presAssocID="{A8818D90-73D2-40BB-A409-291F44538A8B}" presName="horz1" presStyleCnt="0"/>
      <dgm:spPr/>
    </dgm:pt>
    <dgm:pt modelId="{A67DE45F-C7CB-437A-808C-6D4AA9CF35FD}" type="pres">
      <dgm:prSet presAssocID="{A8818D90-73D2-40BB-A409-291F44538A8B}" presName="tx1" presStyleLbl="revTx" presStyleIdx="4" presStyleCnt="5"/>
      <dgm:spPr/>
    </dgm:pt>
    <dgm:pt modelId="{2DD753A3-94D9-4DE2-8F49-04E9C21FE1FA}" type="pres">
      <dgm:prSet presAssocID="{A8818D90-73D2-40BB-A409-291F44538A8B}" presName="vert1" presStyleCnt="0"/>
      <dgm:spPr/>
    </dgm:pt>
  </dgm:ptLst>
  <dgm:cxnLst>
    <dgm:cxn modelId="{9E477912-99F7-4583-A130-F1E82FD0EE8B}" type="presOf" srcId="{6C6339A9-D106-437B-837B-C64A6FE79A99}" destId="{906F9992-0576-462E-9765-8FB981DEDEBE}" srcOrd="0" destOrd="0" presId="urn:microsoft.com/office/officeart/2008/layout/LinedList"/>
    <dgm:cxn modelId="{3625FE20-AF3B-4457-B3A6-C1E156DD7541}" type="presOf" srcId="{10ECFCB5-2481-430C-A9A5-76447A94FE2A}" destId="{18888C50-5926-4167-BED6-54C1B74A79C7}" srcOrd="0" destOrd="0" presId="urn:microsoft.com/office/officeart/2008/layout/LinedList"/>
    <dgm:cxn modelId="{284D512F-F108-47E1-9C2B-91F7D0D0530C}" type="presOf" srcId="{C29CB27F-C283-4FBC-9591-3863B9106084}" destId="{7CDCD474-B3F2-4B1F-85CE-90EF870A4188}" srcOrd="0" destOrd="0" presId="urn:microsoft.com/office/officeart/2008/layout/LinedList"/>
    <dgm:cxn modelId="{E4515D63-256A-44E7-ABA1-004F8E9DD027}" srcId="{C29CB27F-C283-4FBC-9591-3863B9106084}" destId="{6C6339A9-D106-437B-837B-C64A6FE79A99}" srcOrd="3" destOrd="0" parTransId="{5051A19F-E1AD-4325-B199-2C56280236AE}" sibTransId="{261AFA56-A985-4EA6-9D65-34FA0EEDACD1}"/>
    <dgm:cxn modelId="{C583E867-4EAF-48C7-9E49-2DC0A53F21A6}" type="presOf" srcId="{EC989D6A-917B-4B4E-8AD5-90A04F8DBD44}" destId="{B2AC5F71-9A06-4F83-B9EA-FDD7EA1BEAD6}" srcOrd="0" destOrd="0" presId="urn:microsoft.com/office/officeart/2008/layout/LinedList"/>
    <dgm:cxn modelId="{8771F97F-5EE4-4EC5-91C8-D447FD2BF2F0}" type="presOf" srcId="{B5712F14-63BE-4199-992C-27AE2A0820B9}" destId="{0B247718-E8E5-4C2A-9D71-4F38FA0D87AC}" srcOrd="0" destOrd="0" presId="urn:microsoft.com/office/officeart/2008/layout/LinedList"/>
    <dgm:cxn modelId="{1691E3AB-F252-41A1-9AB2-55F6C7687A6D}" srcId="{C29CB27F-C283-4FBC-9591-3863B9106084}" destId="{B5712F14-63BE-4199-992C-27AE2A0820B9}" srcOrd="1" destOrd="0" parTransId="{9EAB9600-C974-4B51-8B07-BADF56859866}" sibTransId="{93DFED74-2F29-4B3C-84A9-AE6C43ADCFBD}"/>
    <dgm:cxn modelId="{B55A2BAD-A799-4DF5-A261-4807C6BAFA05}" type="presOf" srcId="{A8818D90-73D2-40BB-A409-291F44538A8B}" destId="{A67DE45F-C7CB-437A-808C-6D4AA9CF35FD}" srcOrd="0" destOrd="0" presId="urn:microsoft.com/office/officeart/2008/layout/LinedList"/>
    <dgm:cxn modelId="{DBF1C2B8-4120-4BD3-B710-2A07AD3377C0}" srcId="{C29CB27F-C283-4FBC-9591-3863B9106084}" destId="{A8818D90-73D2-40BB-A409-291F44538A8B}" srcOrd="4" destOrd="0" parTransId="{7399E210-1376-41E6-89BD-12F09CB2C650}" sibTransId="{807DD468-4E7E-44EE-A1C9-A3102DF63256}"/>
    <dgm:cxn modelId="{D4C41DC2-504F-488B-AF39-3372FDB3F6D1}" srcId="{C29CB27F-C283-4FBC-9591-3863B9106084}" destId="{EC989D6A-917B-4B4E-8AD5-90A04F8DBD44}" srcOrd="2" destOrd="0" parTransId="{8D5B7C20-1147-49E3-83DE-B2C570489708}" sibTransId="{3064A6C1-A530-44B1-9910-F27B0FDD973C}"/>
    <dgm:cxn modelId="{ED757AE0-3AF6-43AD-9FB4-C66EC75599A3}" srcId="{C29CB27F-C283-4FBC-9591-3863B9106084}" destId="{10ECFCB5-2481-430C-A9A5-76447A94FE2A}" srcOrd="0" destOrd="0" parTransId="{45BAEF64-E57B-422E-BB13-A5B4D301274C}" sibTransId="{83C507CF-05A7-434A-BC8B-7BC6A6FD4596}"/>
    <dgm:cxn modelId="{9E934EE9-CD43-41A4-8A8D-5312B32DE022}" type="presParOf" srcId="{7CDCD474-B3F2-4B1F-85CE-90EF870A4188}" destId="{1620ADA6-7733-4F2A-95E8-39B5FB49EEF4}" srcOrd="0" destOrd="0" presId="urn:microsoft.com/office/officeart/2008/layout/LinedList"/>
    <dgm:cxn modelId="{A89E7075-93F1-4274-9A91-2572B0CFFBD4}" type="presParOf" srcId="{7CDCD474-B3F2-4B1F-85CE-90EF870A4188}" destId="{890DA239-2A3E-42C8-99C9-AA9704603372}" srcOrd="1" destOrd="0" presId="urn:microsoft.com/office/officeart/2008/layout/LinedList"/>
    <dgm:cxn modelId="{31BC1C7F-76B6-4A15-BF47-5D90AD78FE49}" type="presParOf" srcId="{890DA239-2A3E-42C8-99C9-AA9704603372}" destId="{18888C50-5926-4167-BED6-54C1B74A79C7}" srcOrd="0" destOrd="0" presId="urn:microsoft.com/office/officeart/2008/layout/LinedList"/>
    <dgm:cxn modelId="{8359DEEE-3345-4265-88CD-E05AF2A4DB6D}" type="presParOf" srcId="{890DA239-2A3E-42C8-99C9-AA9704603372}" destId="{F311FBBC-E416-42D3-9F8B-1416090CA3E8}" srcOrd="1" destOrd="0" presId="urn:microsoft.com/office/officeart/2008/layout/LinedList"/>
    <dgm:cxn modelId="{7FC87799-ABC4-421D-A06E-DB1DFC624FCF}" type="presParOf" srcId="{7CDCD474-B3F2-4B1F-85CE-90EF870A4188}" destId="{4B4BF71D-5F99-46A8-A205-7AE3139EE12C}" srcOrd="2" destOrd="0" presId="urn:microsoft.com/office/officeart/2008/layout/LinedList"/>
    <dgm:cxn modelId="{DEE80279-7D7C-4498-8F47-41EABA67F823}" type="presParOf" srcId="{7CDCD474-B3F2-4B1F-85CE-90EF870A4188}" destId="{9FFF5F7B-2252-4A7B-8063-13430F9966EA}" srcOrd="3" destOrd="0" presId="urn:microsoft.com/office/officeart/2008/layout/LinedList"/>
    <dgm:cxn modelId="{3F24101C-F069-49A5-AE39-ACDE09EC735D}" type="presParOf" srcId="{9FFF5F7B-2252-4A7B-8063-13430F9966EA}" destId="{0B247718-E8E5-4C2A-9D71-4F38FA0D87AC}" srcOrd="0" destOrd="0" presId="urn:microsoft.com/office/officeart/2008/layout/LinedList"/>
    <dgm:cxn modelId="{94559C1E-5EBF-4AC8-807A-3A39A97CDEA9}" type="presParOf" srcId="{9FFF5F7B-2252-4A7B-8063-13430F9966EA}" destId="{155B2C4E-147F-4A68-9C50-73D9AD95F67A}" srcOrd="1" destOrd="0" presId="urn:microsoft.com/office/officeart/2008/layout/LinedList"/>
    <dgm:cxn modelId="{97552131-B2D6-4B1E-86B8-7BA99976235B}" type="presParOf" srcId="{7CDCD474-B3F2-4B1F-85CE-90EF870A4188}" destId="{6E3ED2C5-3B00-4B35-BBBA-B44D057206FA}" srcOrd="4" destOrd="0" presId="urn:microsoft.com/office/officeart/2008/layout/LinedList"/>
    <dgm:cxn modelId="{0B84891A-7A84-40C2-8F2A-61ACCD9DBC7D}" type="presParOf" srcId="{7CDCD474-B3F2-4B1F-85CE-90EF870A4188}" destId="{D5955050-55F8-419C-9E16-3464B5B57072}" srcOrd="5" destOrd="0" presId="urn:microsoft.com/office/officeart/2008/layout/LinedList"/>
    <dgm:cxn modelId="{74426BEC-2090-4D2E-86E6-B7A2F281156C}" type="presParOf" srcId="{D5955050-55F8-419C-9E16-3464B5B57072}" destId="{B2AC5F71-9A06-4F83-B9EA-FDD7EA1BEAD6}" srcOrd="0" destOrd="0" presId="urn:microsoft.com/office/officeart/2008/layout/LinedList"/>
    <dgm:cxn modelId="{57018CF2-5E90-4C60-A16D-25839A9A022D}" type="presParOf" srcId="{D5955050-55F8-419C-9E16-3464B5B57072}" destId="{377F7BD8-5EE5-41C1-8CDB-AC6B47D5D71D}" srcOrd="1" destOrd="0" presId="urn:microsoft.com/office/officeart/2008/layout/LinedList"/>
    <dgm:cxn modelId="{AA67B747-9F83-4D85-AA15-B95989F778BC}" type="presParOf" srcId="{7CDCD474-B3F2-4B1F-85CE-90EF870A4188}" destId="{BD8AC9F5-4A8C-4B82-AA2F-8891919C116D}" srcOrd="6" destOrd="0" presId="urn:microsoft.com/office/officeart/2008/layout/LinedList"/>
    <dgm:cxn modelId="{EA34E711-77B4-43DE-A0A5-A014D09020D9}" type="presParOf" srcId="{7CDCD474-B3F2-4B1F-85CE-90EF870A4188}" destId="{2289F6FD-86A3-486B-9687-4B3EB39AF2C0}" srcOrd="7" destOrd="0" presId="urn:microsoft.com/office/officeart/2008/layout/LinedList"/>
    <dgm:cxn modelId="{E516B931-1F13-4091-BC03-6337A30A525A}" type="presParOf" srcId="{2289F6FD-86A3-486B-9687-4B3EB39AF2C0}" destId="{906F9992-0576-462E-9765-8FB981DEDEBE}" srcOrd="0" destOrd="0" presId="urn:microsoft.com/office/officeart/2008/layout/LinedList"/>
    <dgm:cxn modelId="{C16310EC-4DA9-4902-9DCB-C35E550C07B9}" type="presParOf" srcId="{2289F6FD-86A3-486B-9687-4B3EB39AF2C0}" destId="{FA643D2A-A97C-400E-AF0D-DFF2D5A91F5D}" srcOrd="1" destOrd="0" presId="urn:microsoft.com/office/officeart/2008/layout/LinedList"/>
    <dgm:cxn modelId="{BA1C7E36-3842-43A4-8DE7-0CB92FBD0022}" type="presParOf" srcId="{7CDCD474-B3F2-4B1F-85CE-90EF870A4188}" destId="{DCA4A924-13B2-4EB4-BB99-46113ECED19C}" srcOrd="8" destOrd="0" presId="urn:microsoft.com/office/officeart/2008/layout/LinedList"/>
    <dgm:cxn modelId="{856E02A4-FAC8-492C-BBFC-468361D4D04E}" type="presParOf" srcId="{7CDCD474-B3F2-4B1F-85CE-90EF870A4188}" destId="{4BAC77E0-66A9-4B95-A3F7-FF06794CF894}" srcOrd="9" destOrd="0" presId="urn:microsoft.com/office/officeart/2008/layout/LinedList"/>
    <dgm:cxn modelId="{8F4469AD-D098-4170-A141-623A2E7F7E7F}" type="presParOf" srcId="{4BAC77E0-66A9-4B95-A3F7-FF06794CF894}" destId="{A67DE45F-C7CB-437A-808C-6D4AA9CF35FD}" srcOrd="0" destOrd="0" presId="urn:microsoft.com/office/officeart/2008/layout/LinedList"/>
    <dgm:cxn modelId="{D13E3B56-FD67-40D6-AE94-71DCFD44A9AE}" type="presParOf" srcId="{4BAC77E0-66A9-4B95-A3F7-FF06794CF894}" destId="{2DD753A3-94D9-4DE2-8F49-04E9C21FE1F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EEDB3-654B-490C-A83C-1C1C4C00B4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D85117B-AB5F-4129-A71A-5729E67F36E8}">
      <dgm:prSet/>
      <dgm:spPr/>
      <dgm:t>
        <a:bodyPr/>
        <a:lstStyle/>
        <a:p>
          <a:r>
            <a:rPr lang="en-GB"/>
            <a:t>Huge increase in referrals nationally in 2023.</a:t>
          </a:r>
          <a:endParaRPr lang="en-US"/>
        </a:p>
      </dgm:t>
    </dgm:pt>
    <dgm:pt modelId="{CCF2509B-10FA-46D1-9E16-2FFC8144A894}" type="parTrans" cxnId="{89BF2E3D-BE23-40A4-BA2E-AE5E8942CBF2}">
      <dgm:prSet/>
      <dgm:spPr/>
      <dgm:t>
        <a:bodyPr/>
        <a:lstStyle/>
        <a:p>
          <a:endParaRPr lang="en-US"/>
        </a:p>
      </dgm:t>
    </dgm:pt>
    <dgm:pt modelId="{61A00D7C-2A1E-47B2-B7D5-5667EBD02E2D}" type="sibTrans" cxnId="{89BF2E3D-BE23-40A4-BA2E-AE5E8942CBF2}">
      <dgm:prSet/>
      <dgm:spPr/>
      <dgm:t>
        <a:bodyPr/>
        <a:lstStyle/>
        <a:p>
          <a:endParaRPr lang="en-US"/>
        </a:p>
      </dgm:t>
    </dgm:pt>
    <dgm:pt modelId="{0320BC51-AAA8-4643-B585-F8EFF9C60CB7}">
      <dgm:prSet/>
      <dgm:spPr/>
      <dgm:t>
        <a:bodyPr/>
        <a:lstStyle/>
        <a:p>
          <a:r>
            <a:rPr lang="en-GB"/>
            <a:t>UK Nationals most common nationality referred in (25%).</a:t>
          </a:r>
          <a:endParaRPr lang="en-US"/>
        </a:p>
      </dgm:t>
    </dgm:pt>
    <dgm:pt modelId="{8B0DF05D-59D7-426E-BB4C-2D46ED2BE8C8}" type="parTrans" cxnId="{246C45F3-E9C6-472F-8ED8-9E5807BE0838}">
      <dgm:prSet/>
      <dgm:spPr/>
      <dgm:t>
        <a:bodyPr/>
        <a:lstStyle/>
        <a:p>
          <a:endParaRPr lang="en-US"/>
        </a:p>
      </dgm:t>
    </dgm:pt>
    <dgm:pt modelId="{38080742-0BD4-4F63-A6F6-21EBAE9FF440}" type="sibTrans" cxnId="{246C45F3-E9C6-472F-8ED8-9E5807BE0838}">
      <dgm:prSet/>
      <dgm:spPr/>
      <dgm:t>
        <a:bodyPr/>
        <a:lstStyle/>
        <a:p>
          <a:endParaRPr lang="en-US"/>
        </a:p>
      </dgm:t>
    </dgm:pt>
    <dgm:pt modelId="{6B1288F1-5482-4A5D-9957-425382FBD946}">
      <dgm:prSet/>
      <dgm:spPr/>
      <dgm:t>
        <a:bodyPr/>
        <a:lstStyle/>
        <a:p>
          <a:r>
            <a:rPr lang="en-GB"/>
            <a:t>24% of  all referrals were females.</a:t>
          </a:r>
          <a:endParaRPr lang="en-US"/>
        </a:p>
      </dgm:t>
    </dgm:pt>
    <dgm:pt modelId="{9B4BA818-A8D8-4E7D-8F9D-E4048F276C80}" type="parTrans" cxnId="{50DA53FC-F184-450B-90D3-E0AC489E1AF7}">
      <dgm:prSet/>
      <dgm:spPr/>
      <dgm:t>
        <a:bodyPr/>
        <a:lstStyle/>
        <a:p>
          <a:endParaRPr lang="en-US"/>
        </a:p>
      </dgm:t>
    </dgm:pt>
    <dgm:pt modelId="{C0D92A62-B11F-43BA-87AE-1B8E6689E29A}" type="sibTrans" cxnId="{50DA53FC-F184-450B-90D3-E0AC489E1AF7}">
      <dgm:prSet/>
      <dgm:spPr/>
      <dgm:t>
        <a:bodyPr/>
        <a:lstStyle/>
        <a:p>
          <a:endParaRPr lang="en-US"/>
        </a:p>
      </dgm:t>
    </dgm:pt>
    <dgm:pt modelId="{51712497-433C-4651-B241-22D40A2A8C32}">
      <dgm:prSet/>
      <dgm:spPr/>
      <dgm:t>
        <a:bodyPr/>
        <a:lstStyle/>
        <a:p>
          <a:r>
            <a:rPr lang="en-GB"/>
            <a:t>Children made up more than 4 in 10 referrals (↑ on record).</a:t>
          </a:r>
          <a:endParaRPr lang="en-US"/>
        </a:p>
      </dgm:t>
    </dgm:pt>
    <dgm:pt modelId="{F1E6E3C8-515A-4B18-8BA9-AEBE68A32E56}" type="parTrans" cxnId="{76D52FD1-B80A-436B-B724-C3422DE4C4F4}">
      <dgm:prSet/>
      <dgm:spPr/>
      <dgm:t>
        <a:bodyPr/>
        <a:lstStyle/>
        <a:p>
          <a:endParaRPr lang="en-US"/>
        </a:p>
      </dgm:t>
    </dgm:pt>
    <dgm:pt modelId="{0C06D115-E128-46A1-B6B9-1B0782B625F3}" type="sibTrans" cxnId="{76D52FD1-B80A-436B-B724-C3422DE4C4F4}">
      <dgm:prSet/>
      <dgm:spPr/>
      <dgm:t>
        <a:bodyPr/>
        <a:lstStyle/>
        <a:p>
          <a:endParaRPr lang="en-US"/>
        </a:p>
      </dgm:t>
    </dgm:pt>
    <dgm:pt modelId="{9A4E9737-00F1-4ED8-8B27-877A2E90B6BE}" type="pres">
      <dgm:prSet presAssocID="{DAEEEDB3-654B-490C-A83C-1C1C4C00B484}" presName="linear" presStyleCnt="0">
        <dgm:presLayoutVars>
          <dgm:animLvl val="lvl"/>
          <dgm:resizeHandles val="exact"/>
        </dgm:presLayoutVars>
      </dgm:prSet>
      <dgm:spPr/>
    </dgm:pt>
    <dgm:pt modelId="{2C6E7441-EB38-486D-9DAF-AFC39F59C590}" type="pres">
      <dgm:prSet presAssocID="{AD85117B-AB5F-4129-A71A-5729E67F36E8}" presName="parentText" presStyleLbl="node1" presStyleIdx="0" presStyleCnt="4">
        <dgm:presLayoutVars>
          <dgm:chMax val="0"/>
          <dgm:bulletEnabled val="1"/>
        </dgm:presLayoutVars>
      </dgm:prSet>
      <dgm:spPr/>
    </dgm:pt>
    <dgm:pt modelId="{87FBFA35-E01E-453B-8BFB-E2EC3E41421D}" type="pres">
      <dgm:prSet presAssocID="{61A00D7C-2A1E-47B2-B7D5-5667EBD02E2D}" presName="spacer" presStyleCnt="0"/>
      <dgm:spPr/>
    </dgm:pt>
    <dgm:pt modelId="{C0C9DC32-2D8E-4386-8CF7-7BDB721B3D2F}" type="pres">
      <dgm:prSet presAssocID="{0320BC51-AAA8-4643-B585-F8EFF9C60CB7}" presName="parentText" presStyleLbl="node1" presStyleIdx="1" presStyleCnt="4">
        <dgm:presLayoutVars>
          <dgm:chMax val="0"/>
          <dgm:bulletEnabled val="1"/>
        </dgm:presLayoutVars>
      </dgm:prSet>
      <dgm:spPr/>
    </dgm:pt>
    <dgm:pt modelId="{7E7486F8-C7C4-4EA0-9979-52D91D7CBC7E}" type="pres">
      <dgm:prSet presAssocID="{38080742-0BD4-4F63-A6F6-21EBAE9FF440}" presName="spacer" presStyleCnt="0"/>
      <dgm:spPr/>
    </dgm:pt>
    <dgm:pt modelId="{12F85082-573D-45C3-B220-EAC0E18BF8A7}" type="pres">
      <dgm:prSet presAssocID="{6B1288F1-5482-4A5D-9957-425382FBD946}" presName="parentText" presStyleLbl="node1" presStyleIdx="2" presStyleCnt="4">
        <dgm:presLayoutVars>
          <dgm:chMax val="0"/>
          <dgm:bulletEnabled val="1"/>
        </dgm:presLayoutVars>
      </dgm:prSet>
      <dgm:spPr/>
    </dgm:pt>
    <dgm:pt modelId="{B6B859F6-E60C-4023-BCC6-B4EF306BFAE1}" type="pres">
      <dgm:prSet presAssocID="{C0D92A62-B11F-43BA-87AE-1B8E6689E29A}" presName="spacer" presStyleCnt="0"/>
      <dgm:spPr/>
    </dgm:pt>
    <dgm:pt modelId="{A16913F1-F7C7-44EF-ADEE-0E94CB4D45BD}" type="pres">
      <dgm:prSet presAssocID="{51712497-433C-4651-B241-22D40A2A8C32}" presName="parentText" presStyleLbl="node1" presStyleIdx="3" presStyleCnt="4">
        <dgm:presLayoutVars>
          <dgm:chMax val="0"/>
          <dgm:bulletEnabled val="1"/>
        </dgm:presLayoutVars>
      </dgm:prSet>
      <dgm:spPr/>
    </dgm:pt>
  </dgm:ptLst>
  <dgm:cxnLst>
    <dgm:cxn modelId="{91424E02-6163-4781-B486-B43BF7658D15}" type="presOf" srcId="{AD85117B-AB5F-4129-A71A-5729E67F36E8}" destId="{2C6E7441-EB38-486D-9DAF-AFC39F59C590}" srcOrd="0" destOrd="0" presId="urn:microsoft.com/office/officeart/2005/8/layout/vList2"/>
    <dgm:cxn modelId="{D0CC7013-162E-4112-94BB-FC9074CE586B}" type="presOf" srcId="{51712497-433C-4651-B241-22D40A2A8C32}" destId="{A16913F1-F7C7-44EF-ADEE-0E94CB4D45BD}" srcOrd="0" destOrd="0" presId="urn:microsoft.com/office/officeart/2005/8/layout/vList2"/>
    <dgm:cxn modelId="{89BF2E3D-BE23-40A4-BA2E-AE5E8942CBF2}" srcId="{DAEEEDB3-654B-490C-A83C-1C1C4C00B484}" destId="{AD85117B-AB5F-4129-A71A-5729E67F36E8}" srcOrd="0" destOrd="0" parTransId="{CCF2509B-10FA-46D1-9E16-2FFC8144A894}" sibTransId="{61A00D7C-2A1E-47B2-B7D5-5667EBD02E2D}"/>
    <dgm:cxn modelId="{24A2E44F-F160-4D4C-A6E2-7ABED732D818}" type="presOf" srcId="{DAEEEDB3-654B-490C-A83C-1C1C4C00B484}" destId="{9A4E9737-00F1-4ED8-8B27-877A2E90B6BE}" srcOrd="0" destOrd="0" presId="urn:microsoft.com/office/officeart/2005/8/layout/vList2"/>
    <dgm:cxn modelId="{B7BEADBC-0E64-4E91-ACA6-D3A54ED41486}" type="presOf" srcId="{6B1288F1-5482-4A5D-9957-425382FBD946}" destId="{12F85082-573D-45C3-B220-EAC0E18BF8A7}" srcOrd="0" destOrd="0" presId="urn:microsoft.com/office/officeart/2005/8/layout/vList2"/>
    <dgm:cxn modelId="{76D52FD1-B80A-436B-B724-C3422DE4C4F4}" srcId="{DAEEEDB3-654B-490C-A83C-1C1C4C00B484}" destId="{51712497-433C-4651-B241-22D40A2A8C32}" srcOrd="3" destOrd="0" parTransId="{F1E6E3C8-515A-4B18-8BA9-AEBE68A32E56}" sibTransId="{0C06D115-E128-46A1-B6B9-1B0782B625F3}"/>
    <dgm:cxn modelId="{246C45F3-E9C6-472F-8ED8-9E5807BE0838}" srcId="{DAEEEDB3-654B-490C-A83C-1C1C4C00B484}" destId="{0320BC51-AAA8-4643-B585-F8EFF9C60CB7}" srcOrd="1" destOrd="0" parTransId="{8B0DF05D-59D7-426E-BB4C-2D46ED2BE8C8}" sibTransId="{38080742-0BD4-4F63-A6F6-21EBAE9FF440}"/>
    <dgm:cxn modelId="{F88214F6-7891-4C2E-9503-D0D991FA36B1}" type="presOf" srcId="{0320BC51-AAA8-4643-B585-F8EFF9C60CB7}" destId="{C0C9DC32-2D8E-4386-8CF7-7BDB721B3D2F}" srcOrd="0" destOrd="0" presId="urn:microsoft.com/office/officeart/2005/8/layout/vList2"/>
    <dgm:cxn modelId="{50DA53FC-F184-450B-90D3-E0AC489E1AF7}" srcId="{DAEEEDB3-654B-490C-A83C-1C1C4C00B484}" destId="{6B1288F1-5482-4A5D-9957-425382FBD946}" srcOrd="2" destOrd="0" parTransId="{9B4BA818-A8D8-4E7D-8F9D-E4048F276C80}" sibTransId="{C0D92A62-B11F-43BA-87AE-1B8E6689E29A}"/>
    <dgm:cxn modelId="{A70EB647-FE0A-426A-8170-3B24F29F9557}" type="presParOf" srcId="{9A4E9737-00F1-4ED8-8B27-877A2E90B6BE}" destId="{2C6E7441-EB38-486D-9DAF-AFC39F59C590}" srcOrd="0" destOrd="0" presId="urn:microsoft.com/office/officeart/2005/8/layout/vList2"/>
    <dgm:cxn modelId="{A636C0DB-0DDB-4C66-A9EB-7CCB04A426FE}" type="presParOf" srcId="{9A4E9737-00F1-4ED8-8B27-877A2E90B6BE}" destId="{87FBFA35-E01E-453B-8BFB-E2EC3E41421D}" srcOrd="1" destOrd="0" presId="urn:microsoft.com/office/officeart/2005/8/layout/vList2"/>
    <dgm:cxn modelId="{854FBF82-1438-4685-953A-B5A0F6083DC1}" type="presParOf" srcId="{9A4E9737-00F1-4ED8-8B27-877A2E90B6BE}" destId="{C0C9DC32-2D8E-4386-8CF7-7BDB721B3D2F}" srcOrd="2" destOrd="0" presId="urn:microsoft.com/office/officeart/2005/8/layout/vList2"/>
    <dgm:cxn modelId="{055E5617-B716-47F7-9017-50B85951B14B}" type="presParOf" srcId="{9A4E9737-00F1-4ED8-8B27-877A2E90B6BE}" destId="{7E7486F8-C7C4-4EA0-9979-52D91D7CBC7E}" srcOrd="3" destOrd="0" presId="urn:microsoft.com/office/officeart/2005/8/layout/vList2"/>
    <dgm:cxn modelId="{F17A525D-B69C-4B2C-9FB4-A05BF0360D95}" type="presParOf" srcId="{9A4E9737-00F1-4ED8-8B27-877A2E90B6BE}" destId="{12F85082-573D-45C3-B220-EAC0E18BF8A7}" srcOrd="4" destOrd="0" presId="urn:microsoft.com/office/officeart/2005/8/layout/vList2"/>
    <dgm:cxn modelId="{62A03D77-F5B4-4C9D-AC75-594A46999651}" type="presParOf" srcId="{9A4E9737-00F1-4ED8-8B27-877A2E90B6BE}" destId="{B6B859F6-E60C-4023-BCC6-B4EF306BFAE1}" srcOrd="5" destOrd="0" presId="urn:microsoft.com/office/officeart/2005/8/layout/vList2"/>
    <dgm:cxn modelId="{EA7327D3-C1CB-4808-9DE7-969A3D8A709E}" type="presParOf" srcId="{9A4E9737-00F1-4ED8-8B27-877A2E90B6BE}" destId="{A16913F1-F7C7-44EF-ADEE-0E94CB4D45B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4A57D4-9639-41E3-86C5-76BD23513CF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2C5CAD9-4589-404C-BBCD-9ADDCE90D8CB}">
      <dgm:prSet/>
      <dgm:spPr/>
      <dgm:t>
        <a:bodyPr/>
        <a:lstStyle/>
        <a:p>
          <a:r>
            <a:rPr lang="en-GB"/>
            <a:t>Looked at what Modern Slavery is?</a:t>
          </a:r>
          <a:endParaRPr lang="en-US"/>
        </a:p>
      </dgm:t>
    </dgm:pt>
    <dgm:pt modelId="{37D8C002-6D67-455E-8713-289FC241C26F}" type="parTrans" cxnId="{507245BC-3871-4FAD-95FF-D8F8FAD10685}">
      <dgm:prSet/>
      <dgm:spPr/>
      <dgm:t>
        <a:bodyPr/>
        <a:lstStyle/>
        <a:p>
          <a:endParaRPr lang="en-US"/>
        </a:p>
      </dgm:t>
    </dgm:pt>
    <dgm:pt modelId="{1B34CB6B-ACAA-4081-B49D-28FC035C13F0}" type="sibTrans" cxnId="{507245BC-3871-4FAD-95FF-D8F8FAD10685}">
      <dgm:prSet/>
      <dgm:spPr/>
      <dgm:t>
        <a:bodyPr/>
        <a:lstStyle/>
        <a:p>
          <a:endParaRPr lang="en-US"/>
        </a:p>
      </dgm:t>
    </dgm:pt>
    <dgm:pt modelId="{83D68507-9CCC-47CB-98EE-FD541D6A97E7}">
      <dgm:prSet/>
      <dgm:spPr/>
      <dgm:t>
        <a:bodyPr/>
        <a:lstStyle/>
        <a:p>
          <a:r>
            <a:rPr lang="en-GB"/>
            <a:t>The various types of Modern Slavery</a:t>
          </a:r>
          <a:endParaRPr lang="en-US"/>
        </a:p>
      </dgm:t>
    </dgm:pt>
    <dgm:pt modelId="{7D8633FC-B1E6-4EA7-97CE-0D82DC4117CB}" type="parTrans" cxnId="{D6B7327F-4E42-4EDD-9FFF-3571CA454B47}">
      <dgm:prSet/>
      <dgm:spPr/>
      <dgm:t>
        <a:bodyPr/>
        <a:lstStyle/>
        <a:p>
          <a:endParaRPr lang="en-US"/>
        </a:p>
      </dgm:t>
    </dgm:pt>
    <dgm:pt modelId="{A42A51F8-C05E-4DB1-81B9-0D3271F1CEB2}" type="sibTrans" cxnId="{D6B7327F-4E42-4EDD-9FFF-3571CA454B47}">
      <dgm:prSet/>
      <dgm:spPr/>
      <dgm:t>
        <a:bodyPr/>
        <a:lstStyle/>
        <a:p>
          <a:endParaRPr lang="en-US"/>
        </a:p>
      </dgm:t>
    </dgm:pt>
    <dgm:pt modelId="{07F5284C-09B8-4C65-A19A-78BFADBEF5C0}">
      <dgm:prSet/>
      <dgm:spPr/>
      <dgm:t>
        <a:bodyPr/>
        <a:lstStyle/>
        <a:p>
          <a:r>
            <a:rPr lang="en-GB"/>
            <a:t>The signs and indicators</a:t>
          </a:r>
          <a:endParaRPr lang="en-US"/>
        </a:p>
      </dgm:t>
    </dgm:pt>
    <dgm:pt modelId="{D5A6102B-506B-4C62-9EA1-84B444CB9D7A}" type="parTrans" cxnId="{8B4830E7-DC7A-494B-8BA0-32C1B709A12B}">
      <dgm:prSet/>
      <dgm:spPr/>
      <dgm:t>
        <a:bodyPr/>
        <a:lstStyle/>
        <a:p>
          <a:endParaRPr lang="en-US"/>
        </a:p>
      </dgm:t>
    </dgm:pt>
    <dgm:pt modelId="{7CA130FC-872A-4F7B-BD39-C77A8E34F796}" type="sibTrans" cxnId="{8B4830E7-DC7A-494B-8BA0-32C1B709A12B}">
      <dgm:prSet/>
      <dgm:spPr/>
      <dgm:t>
        <a:bodyPr/>
        <a:lstStyle/>
        <a:p>
          <a:endParaRPr lang="en-US"/>
        </a:p>
      </dgm:t>
    </dgm:pt>
    <dgm:pt modelId="{18763432-41C5-4CDA-91EB-C78A2447C2C2}">
      <dgm:prSet/>
      <dgm:spPr/>
      <dgm:t>
        <a:bodyPr/>
        <a:lstStyle/>
        <a:p>
          <a:r>
            <a:rPr lang="en-GB"/>
            <a:t>The local activity level and view</a:t>
          </a:r>
          <a:endParaRPr lang="en-US"/>
        </a:p>
      </dgm:t>
    </dgm:pt>
    <dgm:pt modelId="{57819280-4DB8-4281-A325-BCAEFA283A8D}" type="parTrans" cxnId="{B4C65F1B-839C-40E5-80D3-C33F892BB67C}">
      <dgm:prSet/>
      <dgm:spPr/>
      <dgm:t>
        <a:bodyPr/>
        <a:lstStyle/>
        <a:p>
          <a:endParaRPr lang="en-US"/>
        </a:p>
      </dgm:t>
    </dgm:pt>
    <dgm:pt modelId="{C9CD80A6-932B-400E-96E7-C32B43300669}" type="sibTrans" cxnId="{B4C65F1B-839C-40E5-80D3-C33F892BB67C}">
      <dgm:prSet/>
      <dgm:spPr/>
      <dgm:t>
        <a:bodyPr/>
        <a:lstStyle/>
        <a:p>
          <a:endParaRPr lang="en-US"/>
        </a:p>
      </dgm:t>
    </dgm:pt>
    <dgm:pt modelId="{22A7C4C3-9B1B-4964-8E1C-A180C931980B}">
      <dgm:prSet/>
      <dgm:spPr/>
      <dgm:t>
        <a:bodyPr/>
        <a:lstStyle/>
        <a:p>
          <a:r>
            <a:rPr lang="en-GB"/>
            <a:t>What you should do if you have a concern</a:t>
          </a:r>
          <a:endParaRPr lang="en-US"/>
        </a:p>
      </dgm:t>
    </dgm:pt>
    <dgm:pt modelId="{0788747D-64A5-4FA1-A46C-08F68885C7F5}" type="parTrans" cxnId="{18AD2949-F7C6-491D-8C90-1F69200A9452}">
      <dgm:prSet/>
      <dgm:spPr/>
      <dgm:t>
        <a:bodyPr/>
        <a:lstStyle/>
        <a:p>
          <a:endParaRPr lang="en-US"/>
        </a:p>
      </dgm:t>
    </dgm:pt>
    <dgm:pt modelId="{2FEB674D-1B31-4569-88BA-CD0065FA5EC8}" type="sibTrans" cxnId="{18AD2949-F7C6-491D-8C90-1F69200A9452}">
      <dgm:prSet/>
      <dgm:spPr/>
      <dgm:t>
        <a:bodyPr/>
        <a:lstStyle/>
        <a:p>
          <a:endParaRPr lang="en-US"/>
        </a:p>
      </dgm:t>
    </dgm:pt>
    <dgm:pt modelId="{8119B18D-7E17-4646-9A2E-409907B60B49}">
      <dgm:prSet/>
      <dgm:spPr/>
      <dgm:t>
        <a:bodyPr/>
        <a:lstStyle/>
        <a:p>
          <a:r>
            <a:rPr lang="en-GB"/>
            <a:t>Referral pathways </a:t>
          </a:r>
          <a:endParaRPr lang="en-US"/>
        </a:p>
      </dgm:t>
    </dgm:pt>
    <dgm:pt modelId="{AF450980-1DA7-49E3-BC2F-1649B2ABFF9A}" type="parTrans" cxnId="{EBB63108-15DA-4B59-9117-2BE552A910F2}">
      <dgm:prSet/>
      <dgm:spPr/>
      <dgm:t>
        <a:bodyPr/>
        <a:lstStyle/>
        <a:p>
          <a:endParaRPr lang="en-US"/>
        </a:p>
      </dgm:t>
    </dgm:pt>
    <dgm:pt modelId="{D6277270-BB2A-4D50-820E-196D3AA6EFBC}" type="sibTrans" cxnId="{EBB63108-15DA-4B59-9117-2BE552A910F2}">
      <dgm:prSet/>
      <dgm:spPr/>
      <dgm:t>
        <a:bodyPr/>
        <a:lstStyle/>
        <a:p>
          <a:endParaRPr lang="en-US"/>
        </a:p>
      </dgm:t>
    </dgm:pt>
    <dgm:pt modelId="{39055AEF-AA3E-4869-90E1-0A19381D4EF6}" type="pres">
      <dgm:prSet presAssocID="{A44A57D4-9639-41E3-86C5-76BD23513CF2}" presName="diagram" presStyleCnt="0">
        <dgm:presLayoutVars>
          <dgm:dir/>
          <dgm:resizeHandles val="exact"/>
        </dgm:presLayoutVars>
      </dgm:prSet>
      <dgm:spPr/>
    </dgm:pt>
    <dgm:pt modelId="{1C880F8B-FA53-4E8E-8E49-0F4D3624E2B8}" type="pres">
      <dgm:prSet presAssocID="{72C5CAD9-4589-404C-BBCD-9ADDCE90D8CB}" presName="node" presStyleLbl="node1" presStyleIdx="0" presStyleCnt="6">
        <dgm:presLayoutVars>
          <dgm:bulletEnabled val="1"/>
        </dgm:presLayoutVars>
      </dgm:prSet>
      <dgm:spPr/>
    </dgm:pt>
    <dgm:pt modelId="{F652B751-C986-4899-811F-9CFEFD4EA38D}" type="pres">
      <dgm:prSet presAssocID="{1B34CB6B-ACAA-4081-B49D-28FC035C13F0}" presName="sibTrans" presStyleCnt="0"/>
      <dgm:spPr/>
    </dgm:pt>
    <dgm:pt modelId="{9D7259E4-4593-4763-A3AD-C639CB97B340}" type="pres">
      <dgm:prSet presAssocID="{83D68507-9CCC-47CB-98EE-FD541D6A97E7}" presName="node" presStyleLbl="node1" presStyleIdx="1" presStyleCnt="6">
        <dgm:presLayoutVars>
          <dgm:bulletEnabled val="1"/>
        </dgm:presLayoutVars>
      </dgm:prSet>
      <dgm:spPr/>
    </dgm:pt>
    <dgm:pt modelId="{03C045AE-2577-44C9-99FB-FC37733AEA8B}" type="pres">
      <dgm:prSet presAssocID="{A42A51F8-C05E-4DB1-81B9-0D3271F1CEB2}" presName="sibTrans" presStyleCnt="0"/>
      <dgm:spPr/>
    </dgm:pt>
    <dgm:pt modelId="{BF128CAA-EB3A-4D9F-805C-2266B5843049}" type="pres">
      <dgm:prSet presAssocID="{07F5284C-09B8-4C65-A19A-78BFADBEF5C0}" presName="node" presStyleLbl="node1" presStyleIdx="2" presStyleCnt="6">
        <dgm:presLayoutVars>
          <dgm:bulletEnabled val="1"/>
        </dgm:presLayoutVars>
      </dgm:prSet>
      <dgm:spPr/>
    </dgm:pt>
    <dgm:pt modelId="{1B8930FF-9878-4F2E-B511-9B5A7F33299B}" type="pres">
      <dgm:prSet presAssocID="{7CA130FC-872A-4F7B-BD39-C77A8E34F796}" presName="sibTrans" presStyleCnt="0"/>
      <dgm:spPr/>
    </dgm:pt>
    <dgm:pt modelId="{3518CBAC-C237-4A54-8CA3-1F76E28AE0A7}" type="pres">
      <dgm:prSet presAssocID="{18763432-41C5-4CDA-91EB-C78A2447C2C2}" presName="node" presStyleLbl="node1" presStyleIdx="3" presStyleCnt="6">
        <dgm:presLayoutVars>
          <dgm:bulletEnabled val="1"/>
        </dgm:presLayoutVars>
      </dgm:prSet>
      <dgm:spPr/>
    </dgm:pt>
    <dgm:pt modelId="{7DE33643-77A8-45FE-874D-D7ECF62F594D}" type="pres">
      <dgm:prSet presAssocID="{C9CD80A6-932B-400E-96E7-C32B43300669}" presName="sibTrans" presStyleCnt="0"/>
      <dgm:spPr/>
    </dgm:pt>
    <dgm:pt modelId="{7BAC9F32-3DB9-43A7-97FC-20865FDDCA39}" type="pres">
      <dgm:prSet presAssocID="{22A7C4C3-9B1B-4964-8E1C-A180C931980B}" presName="node" presStyleLbl="node1" presStyleIdx="4" presStyleCnt="6">
        <dgm:presLayoutVars>
          <dgm:bulletEnabled val="1"/>
        </dgm:presLayoutVars>
      </dgm:prSet>
      <dgm:spPr/>
    </dgm:pt>
    <dgm:pt modelId="{32B3D16D-62AC-4DEE-9EFC-448548E4ECA3}" type="pres">
      <dgm:prSet presAssocID="{2FEB674D-1B31-4569-88BA-CD0065FA5EC8}" presName="sibTrans" presStyleCnt="0"/>
      <dgm:spPr/>
    </dgm:pt>
    <dgm:pt modelId="{FAEF202C-2AA6-4936-9A40-37CFA85E9D51}" type="pres">
      <dgm:prSet presAssocID="{8119B18D-7E17-4646-9A2E-409907B60B49}" presName="node" presStyleLbl="node1" presStyleIdx="5" presStyleCnt="6">
        <dgm:presLayoutVars>
          <dgm:bulletEnabled val="1"/>
        </dgm:presLayoutVars>
      </dgm:prSet>
      <dgm:spPr/>
    </dgm:pt>
  </dgm:ptLst>
  <dgm:cxnLst>
    <dgm:cxn modelId="{4C836A07-8D98-4CFB-9664-D42736FB1465}" type="presOf" srcId="{22A7C4C3-9B1B-4964-8E1C-A180C931980B}" destId="{7BAC9F32-3DB9-43A7-97FC-20865FDDCA39}" srcOrd="0" destOrd="0" presId="urn:microsoft.com/office/officeart/2005/8/layout/default"/>
    <dgm:cxn modelId="{EBB63108-15DA-4B59-9117-2BE552A910F2}" srcId="{A44A57D4-9639-41E3-86C5-76BD23513CF2}" destId="{8119B18D-7E17-4646-9A2E-409907B60B49}" srcOrd="5" destOrd="0" parTransId="{AF450980-1DA7-49E3-BC2F-1649B2ABFF9A}" sibTransId="{D6277270-BB2A-4D50-820E-196D3AA6EFBC}"/>
    <dgm:cxn modelId="{B4C65F1B-839C-40E5-80D3-C33F892BB67C}" srcId="{A44A57D4-9639-41E3-86C5-76BD23513CF2}" destId="{18763432-41C5-4CDA-91EB-C78A2447C2C2}" srcOrd="3" destOrd="0" parTransId="{57819280-4DB8-4281-A325-BCAEFA283A8D}" sibTransId="{C9CD80A6-932B-400E-96E7-C32B43300669}"/>
    <dgm:cxn modelId="{E33F1C23-8C8B-4D9A-9EBB-F33EC60FE42A}" type="presOf" srcId="{83D68507-9CCC-47CB-98EE-FD541D6A97E7}" destId="{9D7259E4-4593-4763-A3AD-C639CB97B340}" srcOrd="0" destOrd="0" presId="urn:microsoft.com/office/officeart/2005/8/layout/default"/>
    <dgm:cxn modelId="{B5AEB427-0A22-4B71-BA40-01926C205CED}" type="presOf" srcId="{72C5CAD9-4589-404C-BBCD-9ADDCE90D8CB}" destId="{1C880F8B-FA53-4E8E-8E49-0F4D3624E2B8}" srcOrd="0" destOrd="0" presId="urn:microsoft.com/office/officeart/2005/8/layout/default"/>
    <dgm:cxn modelId="{993F553A-2F51-4956-800F-B7C7181BC577}" type="presOf" srcId="{18763432-41C5-4CDA-91EB-C78A2447C2C2}" destId="{3518CBAC-C237-4A54-8CA3-1F76E28AE0A7}" srcOrd="0" destOrd="0" presId="urn:microsoft.com/office/officeart/2005/8/layout/default"/>
    <dgm:cxn modelId="{18AD2949-F7C6-491D-8C90-1F69200A9452}" srcId="{A44A57D4-9639-41E3-86C5-76BD23513CF2}" destId="{22A7C4C3-9B1B-4964-8E1C-A180C931980B}" srcOrd="4" destOrd="0" parTransId="{0788747D-64A5-4FA1-A46C-08F68885C7F5}" sibTransId="{2FEB674D-1B31-4569-88BA-CD0065FA5EC8}"/>
    <dgm:cxn modelId="{D6B7327F-4E42-4EDD-9FFF-3571CA454B47}" srcId="{A44A57D4-9639-41E3-86C5-76BD23513CF2}" destId="{83D68507-9CCC-47CB-98EE-FD541D6A97E7}" srcOrd="1" destOrd="0" parTransId="{7D8633FC-B1E6-4EA7-97CE-0D82DC4117CB}" sibTransId="{A42A51F8-C05E-4DB1-81B9-0D3271F1CEB2}"/>
    <dgm:cxn modelId="{507245BC-3871-4FAD-95FF-D8F8FAD10685}" srcId="{A44A57D4-9639-41E3-86C5-76BD23513CF2}" destId="{72C5CAD9-4589-404C-BBCD-9ADDCE90D8CB}" srcOrd="0" destOrd="0" parTransId="{37D8C002-6D67-455E-8713-289FC241C26F}" sibTransId="{1B34CB6B-ACAA-4081-B49D-28FC035C13F0}"/>
    <dgm:cxn modelId="{1AE3B0BF-65BF-474F-9356-BDF487522D59}" type="presOf" srcId="{07F5284C-09B8-4C65-A19A-78BFADBEF5C0}" destId="{BF128CAA-EB3A-4D9F-805C-2266B5843049}" srcOrd="0" destOrd="0" presId="urn:microsoft.com/office/officeart/2005/8/layout/default"/>
    <dgm:cxn modelId="{8B4830E7-DC7A-494B-8BA0-32C1B709A12B}" srcId="{A44A57D4-9639-41E3-86C5-76BD23513CF2}" destId="{07F5284C-09B8-4C65-A19A-78BFADBEF5C0}" srcOrd="2" destOrd="0" parTransId="{D5A6102B-506B-4C62-9EA1-84B444CB9D7A}" sibTransId="{7CA130FC-872A-4F7B-BD39-C77A8E34F796}"/>
    <dgm:cxn modelId="{85B85FF1-7526-417A-943C-D2FD78BC12F5}" type="presOf" srcId="{A44A57D4-9639-41E3-86C5-76BD23513CF2}" destId="{39055AEF-AA3E-4869-90E1-0A19381D4EF6}" srcOrd="0" destOrd="0" presId="urn:microsoft.com/office/officeart/2005/8/layout/default"/>
    <dgm:cxn modelId="{7D04A1FD-BA9A-4FC7-9E2F-77E7B2F3B52E}" type="presOf" srcId="{8119B18D-7E17-4646-9A2E-409907B60B49}" destId="{FAEF202C-2AA6-4936-9A40-37CFA85E9D51}" srcOrd="0" destOrd="0" presId="urn:microsoft.com/office/officeart/2005/8/layout/default"/>
    <dgm:cxn modelId="{8B8C7CB6-3C2B-44B5-9D0E-B7858382155F}" type="presParOf" srcId="{39055AEF-AA3E-4869-90E1-0A19381D4EF6}" destId="{1C880F8B-FA53-4E8E-8E49-0F4D3624E2B8}" srcOrd="0" destOrd="0" presId="urn:microsoft.com/office/officeart/2005/8/layout/default"/>
    <dgm:cxn modelId="{B888F961-9AF2-4EEB-99DF-E063670788BC}" type="presParOf" srcId="{39055AEF-AA3E-4869-90E1-0A19381D4EF6}" destId="{F652B751-C986-4899-811F-9CFEFD4EA38D}" srcOrd="1" destOrd="0" presId="urn:microsoft.com/office/officeart/2005/8/layout/default"/>
    <dgm:cxn modelId="{D30CB0E1-4904-42D2-9071-C9D769E16681}" type="presParOf" srcId="{39055AEF-AA3E-4869-90E1-0A19381D4EF6}" destId="{9D7259E4-4593-4763-A3AD-C639CB97B340}" srcOrd="2" destOrd="0" presId="urn:microsoft.com/office/officeart/2005/8/layout/default"/>
    <dgm:cxn modelId="{F51E3F59-27EF-4D20-AB60-50615DC926D0}" type="presParOf" srcId="{39055AEF-AA3E-4869-90E1-0A19381D4EF6}" destId="{03C045AE-2577-44C9-99FB-FC37733AEA8B}" srcOrd="3" destOrd="0" presId="urn:microsoft.com/office/officeart/2005/8/layout/default"/>
    <dgm:cxn modelId="{27214F10-AE10-40FD-988C-64F2261A54D8}" type="presParOf" srcId="{39055AEF-AA3E-4869-90E1-0A19381D4EF6}" destId="{BF128CAA-EB3A-4D9F-805C-2266B5843049}" srcOrd="4" destOrd="0" presId="urn:microsoft.com/office/officeart/2005/8/layout/default"/>
    <dgm:cxn modelId="{561FABF7-2FD7-4B81-A00B-7E16C8812091}" type="presParOf" srcId="{39055AEF-AA3E-4869-90E1-0A19381D4EF6}" destId="{1B8930FF-9878-4F2E-B511-9B5A7F33299B}" srcOrd="5" destOrd="0" presId="urn:microsoft.com/office/officeart/2005/8/layout/default"/>
    <dgm:cxn modelId="{9CF880C3-587A-4B33-B22C-7F441451B732}" type="presParOf" srcId="{39055AEF-AA3E-4869-90E1-0A19381D4EF6}" destId="{3518CBAC-C237-4A54-8CA3-1F76E28AE0A7}" srcOrd="6" destOrd="0" presId="urn:microsoft.com/office/officeart/2005/8/layout/default"/>
    <dgm:cxn modelId="{24AEB896-5B74-440C-BE09-DF3D72C69D09}" type="presParOf" srcId="{39055AEF-AA3E-4869-90E1-0A19381D4EF6}" destId="{7DE33643-77A8-45FE-874D-D7ECF62F594D}" srcOrd="7" destOrd="0" presId="urn:microsoft.com/office/officeart/2005/8/layout/default"/>
    <dgm:cxn modelId="{F8795EDB-A68E-49DE-8A34-F036729000C0}" type="presParOf" srcId="{39055AEF-AA3E-4869-90E1-0A19381D4EF6}" destId="{7BAC9F32-3DB9-43A7-97FC-20865FDDCA39}" srcOrd="8" destOrd="0" presId="urn:microsoft.com/office/officeart/2005/8/layout/default"/>
    <dgm:cxn modelId="{9D08E5B6-7D05-40DF-81BE-D1CA49AD5F1C}" type="presParOf" srcId="{39055AEF-AA3E-4869-90E1-0A19381D4EF6}" destId="{32B3D16D-62AC-4DEE-9EFC-448548E4ECA3}" srcOrd="9" destOrd="0" presId="urn:microsoft.com/office/officeart/2005/8/layout/default"/>
    <dgm:cxn modelId="{941C7355-1910-4D50-A6D8-3845EAD9837D}" type="presParOf" srcId="{39055AEF-AA3E-4869-90E1-0A19381D4EF6}" destId="{FAEF202C-2AA6-4936-9A40-37CFA85E9D5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0ADA6-7733-4F2A-95E8-39B5FB49EEF4}">
      <dsp:nvSpPr>
        <dsp:cNvPr id="0" name=""/>
        <dsp:cNvSpPr/>
      </dsp:nvSpPr>
      <dsp:spPr>
        <a:xfrm>
          <a:off x="0" y="48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88C50-5926-4167-BED6-54C1B74A79C7}">
      <dsp:nvSpPr>
        <dsp:cNvPr id="0" name=""/>
        <dsp:cNvSpPr/>
      </dsp:nvSpPr>
      <dsp:spPr>
        <a:xfrm>
          <a:off x="0" y="482"/>
          <a:ext cx="10515600" cy="79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To gain (or refresh) understanding of what Modern Slavery is.</a:t>
          </a:r>
          <a:endParaRPr lang="en-US" sz="3100" kern="1200"/>
        </a:p>
      </dsp:txBody>
      <dsp:txXfrm>
        <a:off x="0" y="482"/>
        <a:ext cx="10515600" cy="790191"/>
      </dsp:txXfrm>
    </dsp:sp>
    <dsp:sp modelId="{4B4BF71D-5F99-46A8-A205-7AE3139EE12C}">
      <dsp:nvSpPr>
        <dsp:cNvPr id="0" name=""/>
        <dsp:cNvSpPr/>
      </dsp:nvSpPr>
      <dsp:spPr>
        <a:xfrm>
          <a:off x="0" y="79067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47718-E8E5-4C2A-9D71-4F38FA0D87AC}">
      <dsp:nvSpPr>
        <dsp:cNvPr id="0" name=""/>
        <dsp:cNvSpPr/>
      </dsp:nvSpPr>
      <dsp:spPr>
        <a:xfrm>
          <a:off x="0" y="790674"/>
          <a:ext cx="10515600" cy="79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Types of Modern Slavery.</a:t>
          </a:r>
          <a:endParaRPr lang="en-US" sz="3100" kern="1200" dirty="0"/>
        </a:p>
      </dsp:txBody>
      <dsp:txXfrm>
        <a:off x="0" y="790674"/>
        <a:ext cx="10515600" cy="790191"/>
      </dsp:txXfrm>
    </dsp:sp>
    <dsp:sp modelId="{6E3ED2C5-3B00-4B35-BBBA-B44D057206FA}">
      <dsp:nvSpPr>
        <dsp:cNvPr id="0" name=""/>
        <dsp:cNvSpPr/>
      </dsp:nvSpPr>
      <dsp:spPr>
        <a:xfrm>
          <a:off x="0" y="158086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C5F71-9A06-4F83-B9EA-FDD7EA1BEAD6}">
      <dsp:nvSpPr>
        <dsp:cNvPr id="0" name=""/>
        <dsp:cNvSpPr/>
      </dsp:nvSpPr>
      <dsp:spPr>
        <a:xfrm>
          <a:off x="0" y="1580865"/>
          <a:ext cx="10515600" cy="79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Signs and Indicators </a:t>
          </a:r>
          <a:endParaRPr lang="en-US" sz="3100" kern="1200" dirty="0"/>
        </a:p>
      </dsp:txBody>
      <dsp:txXfrm>
        <a:off x="0" y="1580865"/>
        <a:ext cx="10515600" cy="790191"/>
      </dsp:txXfrm>
    </dsp:sp>
    <dsp:sp modelId="{BD8AC9F5-4A8C-4B82-AA2F-8891919C116D}">
      <dsp:nvSpPr>
        <dsp:cNvPr id="0" name=""/>
        <dsp:cNvSpPr/>
      </dsp:nvSpPr>
      <dsp:spPr>
        <a:xfrm>
          <a:off x="0" y="237105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F9992-0576-462E-9765-8FB981DEDEBE}">
      <dsp:nvSpPr>
        <dsp:cNvPr id="0" name=""/>
        <dsp:cNvSpPr/>
      </dsp:nvSpPr>
      <dsp:spPr>
        <a:xfrm>
          <a:off x="0" y="2371057"/>
          <a:ext cx="10515600" cy="79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Local and National Picture</a:t>
          </a:r>
        </a:p>
      </dsp:txBody>
      <dsp:txXfrm>
        <a:off x="0" y="2371057"/>
        <a:ext cx="10515600" cy="790191"/>
      </dsp:txXfrm>
    </dsp:sp>
    <dsp:sp modelId="{DCA4A924-13B2-4EB4-BB99-46113ECED19C}">
      <dsp:nvSpPr>
        <dsp:cNvPr id="0" name=""/>
        <dsp:cNvSpPr/>
      </dsp:nvSpPr>
      <dsp:spPr>
        <a:xfrm>
          <a:off x="0" y="316124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DE45F-C7CB-437A-808C-6D4AA9CF35FD}">
      <dsp:nvSpPr>
        <dsp:cNvPr id="0" name=""/>
        <dsp:cNvSpPr/>
      </dsp:nvSpPr>
      <dsp:spPr>
        <a:xfrm>
          <a:off x="0" y="3161248"/>
          <a:ext cx="10515600" cy="79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What to do if you have a concern. </a:t>
          </a:r>
          <a:endParaRPr lang="en-US" sz="3100" kern="1200" dirty="0"/>
        </a:p>
      </dsp:txBody>
      <dsp:txXfrm>
        <a:off x="0" y="3161248"/>
        <a:ext cx="10515600" cy="790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E7441-EB38-486D-9DAF-AFC39F59C590}">
      <dsp:nvSpPr>
        <dsp:cNvPr id="0" name=""/>
        <dsp:cNvSpPr/>
      </dsp:nvSpPr>
      <dsp:spPr>
        <a:xfrm>
          <a:off x="0" y="518409"/>
          <a:ext cx="10515600"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Huge increase in referrals nationally in 2023.</a:t>
          </a:r>
          <a:endParaRPr lang="en-US" sz="3100" kern="1200"/>
        </a:p>
      </dsp:txBody>
      <dsp:txXfrm>
        <a:off x="37182" y="555591"/>
        <a:ext cx="10441236" cy="687306"/>
      </dsp:txXfrm>
    </dsp:sp>
    <dsp:sp modelId="{C0C9DC32-2D8E-4386-8CF7-7BDB721B3D2F}">
      <dsp:nvSpPr>
        <dsp:cNvPr id="0" name=""/>
        <dsp:cNvSpPr/>
      </dsp:nvSpPr>
      <dsp:spPr>
        <a:xfrm>
          <a:off x="0" y="1369359"/>
          <a:ext cx="10515600"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UK Nationals most common nationality referred in (25%).</a:t>
          </a:r>
          <a:endParaRPr lang="en-US" sz="3100" kern="1200"/>
        </a:p>
      </dsp:txBody>
      <dsp:txXfrm>
        <a:off x="37182" y="1406541"/>
        <a:ext cx="10441236" cy="687306"/>
      </dsp:txXfrm>
    </dsp:sp>
    <dsp:sp modelId="{12F85082-573D-45C3-B220-EAC0E18BF8A7}">
      <dsp:nvSpPr>
        <dsp:cNvPr id="0" name=""/>
        <dsp:cNvSpPr/>
      </dsp:nvSpPr>
      <dsp:spPr>
        <a:xfrm>
          <a:off x="0" y="2220309"/>
          <a:ext cx="10515600"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24% of  all referrals were females.</a:t>
          </a:r>
          <a:endParaRPr lang="en-US" sz="3100" kern="1200"/>
        </a:p>
      </dsp:txBody>
      <dsp:txXfrm>
        <a:off x="37182" y="2257491"/>
        <a:ext cx="10441236" cy="687306"/>
      </dsp:txXfrm>
    </dsp:sp>
    <dsp:sp modelId="{A16913F1-F7C7-44EF-ADEE-0E94CB4D45BD}">
      <dsp:nvSpPr>
        <dsp:cNvPr id="0" name=""/>
        <dsp:cNvSpPr/>
      </dsp:nvSpPr>
      <dsp:spPr>
        <a:xfrm>
          <a:off x="0" y="3071259"/>
          <a:ext cx="10515600"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Children made up more than 4 in 10 referrals (↑ on record).</a:t>
          </a:r>
          <a:endParaRPr lang="en-US" sz="3100" kern="1200"/>
        </a:p>
      </dsp:txBody>
      <dsp:txXfrm>
        <a:off x="37182" y="3108441"/>
        <a:ext cx="10441236" cy="687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80F8B-FA53-4E8E-8E49-0F4D3624E2B8}">
      <dsp:nvSpPr>
        <dsp:cNvPr id="0" name=""/>
        <dsp:cNvSpPr/>
      </dsp:nvSpPr>
      <dsp:spPr>
        <a:xfrm>
          <a:off x="0" y="3731"/>
          <a:ext cx="2793835" cy="16763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Looked at what Modern Slavery is?</a:t>
          </a:r>
          <a:endParaRPr lang="en-US" sz="2900" kern="1200"/>
        </a:p>
      </dsp:txBody>
      <dsp:txXfrm>
        <a:off x="0" y="3731"/>
        <a:ext cx="2793835" cy="1676301"/>
      </dsp:txXfrm>
    </dsp:sp>
    <dsp:sp modelId="{9D7259E4-4593-4763-A3AD-C639CB97B340}">
      <dsp:nvSpPr>
        <dsp:cNvPr id="0" name=""/>
        <dsp:cNvSpPr/>
      </dsp:nvSpPr>
      <dsp:spPr>
        <a:xfrm>
          <a:off x="3073219" y="3731"/>
          <a:ext cx="2793835" cy="16763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The various types of Modern Slavery</a:t>
          </a:r>
          <a:endParaRPr lang="en-US" sz="2900" kern="1200"/>
        </a:p>
      </dsp:txBody>
      <dsp:txXfrm>
        <a:off x="3073219" y="3731"/>
        <a:ext cx="2793835" cy="1676301"/>
      </dsp:txXfrm>
    </dsp:sp>
    <dsp:sp modelId="{BF128CAA-EB3A-4D9F-805C-2266B5843049}">
      <dsp:nvSpPr>
        <dsp:cNvPr id="0" name=""/>
        <dsp:cNvSpPr/>
      </dsp:nvSpPr>
      <dsp:spPr>
        <a:xfrm>
          <a:off x="6146438" y="3731"/>
          <a:ext cx="2793835" cy="16763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The signs and indicators</a:t>
          </a:r>
          <a:endParaRPr lang="en-US" sz="2900" kern="1200"/>
        </a:p>
      </dsp:txBody>
      <dsp:txXfrm>
        <a:off x="6146438" y="3731"/>
        <a:ext cx="2793835" cy="1676301"/>
      </dsp:txXfrm>
    </dsp:sp>
    <dsp:sp modelId="{3518CBAC-C237-4A54-8CA3-1F76E28AE0A7}">
      <dsp:nvSpPr>
        <dsp:cNvPr id="0" name=""/>
        <dsp:cNvSpPr/>
      </dsp:nvSpPr>
      <dsp:spPr>
        <a:xfrm>
          <a:off x="0" y="1959416"/>
          <a:ext cx="2793835" cy="16763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The local activity level and view</a:t>
          </a:r>
          <a:endParaRPr lang="en-US" sz="2900" kern="1200"/>
        </a:p>
      </dsp:txBody>
      <dsp:txXfrm>
        <a:off x="0" y="1959416"/>
        <a:ext cx="2793835" cy="1676301"/>
      </dsp:txXfrm>
    </dsp:sp>
    <dsp:sp modelId="{7BAC9F32-3DB9-43A7-97FC-20865FDDCA39}">
      <dsp:nvSpPr>
        <dsp:cNvPr id="0" name=""/>
        <dsp:cNvSpPr/>
      </dsp:nvSpPr>
      <dsp:spPr>
        <a:xfrm>
          <a:off x="3073219" y="1959416"/>
          <a:ext cx="2793835" cy="16763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What you should do if you have a concern</a:t>
          </a:r>
          <a:endParaRPr lang="en-US" sz="2900" kern="1200"/>
        </a:p>
      </dsp:txBody>
      <dsp:txXfrm>
        <a:off x="3073219" y="1959416"/>
        <a:ext cx="2793835" cy="1676301"/>
      </dsp:txXfrm>
    </dsp:sp>
    <dsp:sp modelId="{FAEF202C-2AA6-4936-9A40-37CFA85E9D51}">
      <dsp:nvSpPr>
        <dsp:cNvPr id="0" name=""/>
        <dsp:cNvSpPr/>
      </dsp:nvSpPr>
      <dsp:spPr>
        <a:xfrm>
          <a:off x="6146438" y="1959416"/>
          <a:ext cx="2793835" cy="16763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Referral pathways </a:t>
          </a:r>
          <a:endParaRPr lang="en-US" sz="2900" kern="1200"/>
        </a:p>
      </dsp:txBody>
      <dsp:txXfrm>
        <a:off x="6146438" y="1959416"/>
        <a:ext cx="2793835" cy="16763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E5541404-06EA-45DB-BE7D-5178301E1469}" type="datetimeFigureOut">
              <a:rPr lang="en-GB" smtClean="0"/>
              <a:t>15/10/2024</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246E982C-19F3-4923-A2DA-45660ACD4F4C}" type="slidenum">
              <a:rPr lang="en-GB" smtClean="0"/>
              <a:t>‹#›</a:t>
            </a:fld>
            <a:endParaRPr lang="en-GB"/>
          </a:p>
        </p:txBody>
      </p:sp>
    </p:spTree>
    <p:extLst>
      <p:ext uri="{BB962C8B-B14F-4D97-AF65-F5344CB8AC3E}">
        <p14:creationId xmlns:p14="http://schemas.microsoft.com/office/powerpoint/2010/main" val="390609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a:t>
            </a:fld>
            <a:endParaRPr lang="en-GB" dirty="0"/>
          </a:p>
        </p:txBody>
      </p:sp>
    </p:spTree>
    <p:extLst>
      <p:ext uri="{BB962C8B-B14F-4D97-AF65-F5344CB8AC3E}">
        <p14:creationId xmlns:p14="http://schemas.microsoft.com/office/powerpoint/2010/main" val="427880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10</a:t>
            </a:fld>
            <a:endParaRPr lang="en-GB"/>
          </a:p>
        </p:txBody>
      </p:sp>
    </p:spTree>
    <p:extLst>
      <p:ext uri="{BB962C8B-B14F-4D97-AF65-F5344CB8AC3E}">
        <p14:creationId xmlns:p14="http://schemas.microsoft.com/office/powerpoint/2010/main" val="420241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11</a:t>
            </a:fld>
            <a:endParaRPr lang="en-GB"/>
          </a:p>
        </p:txBody>
      </p:sp>
    </p:spTree>
    <p:extLst>
      <p:ext uri="{BB962C8B-B14F-4D97-AF65-F5344CB8AC3E}">
        <p14:creationId xmlns:p14="http://schemas.microsoft.com/office/powerpoint/2010/main" val="362397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12</a:t>
            </a:fld>
            <a:endParaRPr lang="en-GB"/>
          </a:p>
        </p:txBody>
      </p:sp>
    </p:spTree>
    <p:extLst>
      <p:ext uri="{BB962C8B-B14F-4D97-AF65-F5344CB8AC3E}">
        <p14:creationId xmlns:p14="http://schemas.microsoft.com/office/powerpoint/2010/main" val="384251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6E982C-19F3-4923-A2DA-45660ACD4F4C}" type="slidenum">
              <a:rPr lang="en-GB" smtClean="0"/>
              <a:t>13</a:t>
            </a:fld>
            <a:endParaRPr lang="en-GB"/>
          </a:p>
        </p:txBody>
      </p:sp>
    </p:spTree>
    <p:extLst>
      <p:ext uri="{BB962C8B-B14F-4D97-AF65-F5344CB8AC3E}">
        <p14:creationId xmlns:p14="http://schemas.microsoft.com/office/powerpoint/2010/main" val="220884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2</a:t>
            </a:fld>
            <a:endParaRPr lang="en-GB"/>
          </a:p>
        </p:txBody>
      </p:sp>
    </p:spTree>
    <p:extLst>
      <p:ext uri="{BB962C8B-B14F-4D97-AF65-F5344CB8AC3E}">
        <p14:creationId xmlns:p14="http://schemas.microsoft.com/office/powerpoint/2010/main" val="330020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3</a:t>
            </a:fld>
            <a:endParaRPr lang="en-GB"/>
          </a:p>
        </p:txBody>
      </p:sp>
    </p:spTree>
    <p:extLst>
      <p:ext uri="{BB962C8B-B14F-4D97-AF65-F5344CB8AC3E}">
        <p14:creationId xmlns:p14="http://schemas.microsoft.com/office/powerpoint/2010/main" val="298319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4</a:t>
            </a:fld>
            <a:endParaRPr lang="en-GB"/>
          </a:p>
        </p:txBody>
      </p:sp>
    </p:spTree>
    <p:extLst>
      <p:ext uri="{BB962C8B-B14F-4D97-AF65-F5344CB8AC3E}">
        <p14:creationId xmlns:p14="http://schemas.microsoft.com/office/powerpoint/2010/main" val="159235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5</a:t>
            </a:fld>
            <a:endParaRPr lang="en-GB"/>
          </a:p>
        </p:txBody>
      </p:sp>
    </p:spTree>
    <p:extLst>
      <p:ext uri="{BB962C8B-B14F-4D97-AF65-F5344CB8AC3E}">
        <p14:creationId xmlns:p14="http://schemas.microsoft.com/office/powerpoint/2010/main" val="307047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6</a:t>
            </a:fld>
            <a:endParaRPr lang="en-GB"/>
          </a:p>
        </p:txBody>
      </p:sp>
    </p:spTree>
    <p:extLst>
      <p:ext uri="{BB962C8B-B14F-4D97-AF65-F5344CB8AC3E}">
        <p14:creationId xmlns:p14="http://schemas.microsoft.com/office/powerpoint/2010/main" val="352512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7</a:t>
            </a:fld>
            <a:endParaRPr lang="en-GB"/>
          </a:p>
        </p:txBody>
      </p:sp>
    </p:spTree>
    <p:extLst>
      <p:ext uri="{BB962C8B-B14F-4D97-AF65-F5344CB8AC3E}">
        <p14:creationId xmlns:p14="http://schemas.microsoft.com/office/powerpoint/2010/main" val="3821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8</a:t>
            </a:fld>
            <a:endParaRPr lang="en-GB"/>
          </a:p>
        </p:txBody>
      </p:sp>
    </p:spTree>
    <p:extLst>
      <p:ext uri="{BB962C8B-B14F-4D97-AF65-F5344CB8AC3E}">
        <p14:creationId xmlns:p14="http://schemas.microsoft.com/office/powerpoint/2010/main" val="9110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6E982C-19F3-4923-A2DA-45660ACD4F4C}" type="slidenum">
              <a:rPr lang="en-GB" smtClean="0"/>
              <a:t>9</a:t>
            </a:fld>
            <a:endParaRPr lang="en-GB"/>
          </a:p>
        </p:txBody>
      </p:sp>
    </p:spTree>
    <p:extLst>
      <p:ext uri="{BB962C8B-B14F-4D97-AF65-F5344CB8AC3E}">
        <p14:creationId xmlns:p14="http://schemas.microsoft.com/office/powerpoint/2010/main" val="194386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5878-4D85-696C-D671-EF1373446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642B98-887D-21C9-989D-9B20DFCDF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78CAC-A2F7-E89D-4E25-4B44DF92BEF8}"/>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5" name="Footer Placeholder 4">
            <a:extLst>
              <a:ext uri="{FF2B5EF4-FFF2-40B4-BE49-F238E27FC236}">
                <a16:creationId xmlns:a16="http://schemas.microsoft.com/office/drawing/2014/main" id="{8DE75FDD-DAAA-39F7-EAF1-918D253EB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26CE9-33FA-DD63-5367-3A1DDDD4D711}"/>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360832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6BD9-3519-F2E2-543A-9DBD6EDA7D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335C00-EA9F-56BE-924C-0CFB74EC6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A98980-50EC-B144-457E-D038E5271650}"/>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5" name="Footer Placeholder 4">
            <a:extLst>
              <a:ext uri="{FF2B5EF4-FFF2-40B4-BE49-F238E27FC236}">
                <a16:creationId xmlns:a16="http://schemas.microsoft.com/office/drawing/2014/main" id="{0D79847B-DBEE-D954-37C9-D5555204A7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85D11-3453-8CD8-4DAF-307CEE091ED8}"/>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355092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16A90-B7E1-4FF1-01AE-59A3A42CC9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357B85-1893-25BE-8D80-498B2E173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DBE7B3-AA75-AF8A-FADE-A8DFA4D6056B}"/>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5" name="Footer Placeholder 4">
            <a:extLst>
              <a:ext uri="{FF2B5EF4-FFF2-40B4-BE49-F238E27FC236}">
                <a16:creationId xmlns:a16="http://schemas.microsoft.com/office/drawing/2014/main" id="{8AAFE45A-B4C5-43DD-9A42-00F7B90DC9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31B66-D140-2328-8674-85F97479098D}"/>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181307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47B3-AC80-FB8C-8B61-9FB9B89D5C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55AE87-1999-9627-CE5B-EE3E90D72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58BF4D-70C7-9BCF-7ED3-054B41E53808}"/>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5" name="Footer Placeholder 4">
            <a:extLst>
              <a:ext uri="{FF2B5EF4-FFF2-40B4-BE49-F238E27FC236}">
                <a16:creationId xmlns:a16="http://schemas.microsoft.com/office/drawing/2014/main" id="{A9AC4DF8-CCF7-DEF5-FC22-0D2D42C3B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BAD22F-EFE7-6D1D-5085-5DB61B80D636}"/>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161450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61CB-6266-A68B-C6C6-CFB59909B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28AF3D-76E6-3BE3-68B1-828730E028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9A9C5-3BCE-8D73-1252-6E0A627C58C6}"/>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5" name="Footer Placeholder 4">
            <a:extLst>
              <a:ext uri="{FF2B5EF4-FFF2-40B4-BE49-F238E27FC236}">
                <a16:creationId xmlns:a16="http://schemas.microsoft.com/office/drawing/2014/main" id="{35F30E8B-9B6C-8BFE-887B-C6DB81FA1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09BBE-86AB-64D3-04CA-7188666937C8}"/>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36273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EB2D-9589-084E-D024-924F517B4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1C4935-9760-447C-7A46-5BF580544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B32C8D-EEE7-153F-B55B-08F736D9C2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2DF79D-B981-CCF4-BC0E-31899307563A}"/>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6" name="Footer Placeholder 5">
            <a:extLst>
              <a:ext uri="{FF2B5EF4-FFF2-40B4-BE49-F238E27FC236}">
                <a16:creationId xmlns:a16="http://schemas.microsoft.com/office/drawing/2014/main" id="{E185D116-0B0D-270B-40A7-18242713F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F32C63-3B5B-03CF-0D7C-EBF1D3BE592F}"/>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360896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CA36-CB96-B9A5-DFBD-BE1915249A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65B0CF-7432-380B-569F-63DDF3F4D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8BCBD-0415-7E18-A8A7-3F35AE9B4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CC71E7-B083-0D34-AF4D-43DF8FABF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103B6-C86B-BF35-F03B-FA92867AA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747701-9BE5-4B71-B545-1CCB640E9B25}"/>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8" name="Footer Placeholder 7">
            <a:extLst>
              <a:ext uri="{FF2B5EF4-FFF2-40B4-BE49-F238E27FC236}">
                <a16:creationId xmlns:a16="http://schemas.microsoft.com/office/drawing/2014/main" id="{121ED954-BD29-188A-A8BA-6D375F7801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1DA942-BDF9-402F-4F4B-A29EC83C023D}"/>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209989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F34D-ACF5-3FA3-ECF2-842DDDB18E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AEBD38-F141-5B11-27AA-9AC8EAF51D3B}"/>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4" name="Footer Placeholder 3">
            <a:extLst>
              <a:ext uri="{FF2B5EF4-FFF2-40B4-BE49-F238E27FC236}">
                <a16:creationId xmlns:a16="http://schemas.microsoft.com/office/drawing/2014/main" id="{E434B07F-F50F-418E-2AC3-BE52E033EC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3720D9-F4CF-312E-B5BD-02C298EA7937}"/>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76099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F5431-EC9F-73D3-5C94-ED870260F326}"/>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3" name="Footer Placeholder 2">
            <a:extLst>
              <a:ext uri="{FF2B5EF4-FFF2-40B4-BE49-F238E27FC236}">
                <a16:creationId xmlns:a16="http://schemas.microsoft.com/office/drawing/2014/main" id="{E845DD52-E760-D9E3-55DC-05B3F695A7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72C302-E25B-0C11-C0D5-A00EE3EF648B}"/>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366215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A8D9-5043-2CEB-E1F3-095415720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C91E82-807A-8353-5DA8-B03A8A86C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E2A07E-76C8-FE43-EEE0-1FA401E54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B7DE6-D51A-D2EF-DADD-D17C33C26911}"/>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6" name="Footer Placeholder 5">
            <a:extLst>
              <a:ext uri="{FF2B5EF4-FFF2-40B4-BE49-F238E27FC236}">
                <a16:creationId xmlns:a16="http://schemas.microsoft.com/office/drawing/2014/main" id="{16987EEE-39DC-2EB6-0A10-33863F800F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57FF18-A50C-2783-59F0-FA0184FACA0C}"/>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86743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96BD-CB19-86CB-9E8B-7C458994D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B5E988-7C5B-882F-173F-9282740E7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50E6FB-0AF1-8539-3812-EEDEF8A0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BF170-CFAE-78A7-E879-75A1B9661FC6}"/>
              </a:ext>
            </a:extLst>
          </p:cNvPr>
          <p:cNvSpPr>
            <a:spLocks noGrp="1"/>
          </p:cNvSpPr>
          <p:nvPr>
            <p:ph type="dt" sz="half" idx="10"/>
          </p:nvPr>
        </p:nvSpPr>
        <p:spPr/>
        <p:txBody>
          <a:bodyPr/>
          <a:lstStyle/>
          <a:p>
            <a:fld id="{ECDB3185-2AFC-4075-AB11-1287D9FE1DAB}" type="datetimeFigureOut">
              <a:rPr lang="en-GB" smtClean="0"/>
              <a:t>15/10/2024</a:t>
            </a:fld>
            <a:endParaRPr lang="en-GB"/>
          </a:p>
        </p:txBody>
      </p:sp>
      <p:sp>
        <p:nvSpPr>
          <p:cNvPr id="6" name="Footer Placeholder 5">
            <a:extLst>
              <a:ext uri="{FF2B5EF4-FFF2-40B4-BE49-F238E27FC236}">
                <a16:creationId xmlns:a16="http://schemas.microsoft.com/office/drawing/2014/main" id="{E5D0E803-33F0-47A3-F7C2-E1ECDB8D48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CA3BF3-4C83-16EB-1594-5B5C7AE4081E}"/>
              </a:ext>
            </a:extLst>
          </p:cNvPr>
          <p:cNvSpPr>
            <a:spLocks noGrp="1"/>
          </p:cNvSpPr>
          <p:nvPr>
            <p:ph type="sldNum" sz="quarter" idx="12"/>
          </p:nvPr>
        </p:nvSpPr>
        <p:spPr/>
        <p:txBody>
          <a:bodyPr/>
          <a:lstStyle/>
          <a:p>
            <a:fld id="{60718021-85AC-465C-AD48-6B4C60AE439D}" type="slidenum">
              <a:rPr lang="en-GB" smtClean="0"/>
              <a:t>‹#›</a:t>
            </a:fld>
            <a:endParaRPr lang="en-GB"/>
          </a:p>
        </p:txBody>
      </p:sp>
    </p:spTree>
    <p:extLst>
      <p:ext uri="{BB962C8B-B14F-4D97-AF65-F5344CB8AC3E}">
        <p14:creationId xmlns:p14="http://schemas.microsoft.com/office/powerpoint/2010/main" val="388927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BB633-2DDC-FAAE-FAB2-182ACD46B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D03E02-2D0F-8E8F-039B-96BF13A94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BB3B9D-8C14-0CB4-E928-0DB9D5364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DB3185-2AFC-4075-AB11-1287D9FE1DAB}" type="datetimeFigureOut">
              <a:rPr lang="en-GB" smtClean="0"/>
              <a:t>15/10/2024</a:t>
            </a:fld>
            <a:endParaRPr lang="en-GB"/>
          </a:p>
        </p:txBody>
      </p:sp>
      <p:sp>
        <p:nvSpPr>
          <p:cNvPr id="5" name="Footer Placeholder 4">
            <a:extLst>
              <a:ext uri="{FF2B5EF4-FFF2-40B4-BE49-F238E27FC236}">
                <a16:creationId xmlns:a16="http://schemas.microsoft.com/office/drawing/2014/main" id="{87018DF7-CFC3-DBD1-BE84-A693CCFF7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27C0D9-D4F1-4A93-EE43-10CB273C9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718021-85AC-465C-AD48-6B4C60AE439D}" type="slidenum">
              <a:rPr lang="en-GB" smtClean="0"/>
              <a:t>‹#›</a:t>
            </a:fld>
            <a:endParaRPr lang="en-GB"/>
          </a:p>
        </p:txBody>
      </p:sp>
    </p:spTree>
    <p:extLst>
      <p:ext uri="{BB962C8B-B14F-4D97-AF65-F5344CB8AC3E}">
        <p14:creationId xmlns:p14="http://schemas.microsoft.com/office/powerpoint/2010/main" val="2288105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F2F6E4C-666F-4414-8E97-C5495C46064B}"/>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4200" dirty="0"/>
              <a:t>Modern Slavery Awareness session</a:t>
            </a:r>
            <a:br>
              <a:rPr lang="en-US" sz="4200" dirty="0"/>
            </a:br>
            <a:r>
              <a:rPr lang="en-US" sz="4200" dirty="0"/>
              <a:t>Tricia Mullen</a:t>
            </a:r>
            <a:br>
              <a:rPr lang="en-US" sz="4200" dirty="0"/>
            </a:br>
            <a:r>
              <a:rPr lang="en-US" sz="4200" dirty="0"/>
              <a:t>Designated Nurse Safeguarding Adults</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descr="Shape, arrow&#10;&#10;Description automatically generated">
            <a:extLst>
              <a:ext uri="{FF2B5EF4-FFF2-40B4-BE49-F238E27FC236}">
                <a16:creationId xmlns:a16="http://schemas.microsoft.com/office/drawing/2014/main" id="{CD4F1FE4-89D2-4C88-B9FC-B41C42F03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45541" y="625683"/>
            <a:ext cx="1405890" cy="2743200"/>
          </a:xfrm>
          <a:prstGeom prst="rect">
            <a:avLst/>
          </a:prstGeom>
        </p:spPr>
      </p:pic>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B8B1C05F-FC66-45A9-9A09-13F968BCC11C}"/>
              </a:ext>
            </a:extLst>
          </p:cNvPr>
          <p:cNvPicPr>
            <a:picLocks noChangeAspect="1"/>
          </p:cNvPicPr>
          <p:nvPr/>
        </p:nvPicPr>
        <p:blipFill>
          <a:blip r:embed="rId4"/>
          <a:stretch>
            <a:fillRect/>
          </a:stretch>
        </p:blipFill>
        <p:spPr>
          <a:xfrm>
            <a:off x="6994071" y="3732928"/>
            <a:ext cx="4708833" cy="2377961"/>
          </a:xfrm>
          <a:prstGeom prst="rect">
            <a:avLst/>
          </a:prstGeom>
        </p:spPr>
      </p:pic>
    </p:spTree>
    <p:extLst>
      <p:ext uri="{BB962C8B-B14F-4D97-AF65-F5344CB8AC3E}">
        <p14:creationId xmlns:p14="http://schemas.microsoft.com/office/powerpoint/2010/main" val="309802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A9B983-63F6-5676-E8F3-4BC383114A6E}"/>
              </a:ext>
            </a:extLst>
          </p:cNvPr>
          <p:cNvSpPr>
            <a:spLocks noGrp="1"/>
          </p:cNvSpPr>
          <p:nvPr>
            <p:ph type="title"/>
          </p:nvPr>
        </p:nvSpPr>
        <p:spPr>
          <a:xfrm>
            <a:off x="630936" y="640080"/>
            <a:ext cx="4818888" cy="1481328"/>
          </a:xfrm>
        </p:spPr>
        <p:txBody>
          <a:bodyPr anchor="b">
            <a:normAutofit/>
          </a:bodyPr>
          <a:lstStyle/>
          <a:p>
            <a:r>
              <a:rPr lang="en-GB" sz="5400"/>
              <a:t>Refer on</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95EF74-3273-FB1A-2993-B30BFB01EDFE}"/>
              </a:ext>
            </a:extLst>
          </p:cNvPr>
          <p:cNvSpPr>
            <a:spLocks noGrp="1"/>
          </p:cNvSpPr>
          <p:nvPr>
            <p:ph idx="1"/>
          </p:nvPr>
        </p:nvSpPr>
        <p:spPr>
          <a:xfrm>
            <a:off x="630935" y="2672113"/>
            <a:ext cx="10312367" cy="3547872"/>
          </a:xfrm>
        </p:spPr>
        <p:txBody>
          <a:bodyPr anchor="t">
            <a:noAutofit/>
          </a:bodyPr>
          <a:lstStyle/>
          <a:p>
            <a:r>
              <a:rPr lang="en-GB" sz="2400" dirty="0"/>
              <a:t>Urgent, you feel there is an immediate threat to the person. Call Police 999.</a:t>
            </a:r>
          </a:p>
          <a:p>
            <a:r>
              <a:rPr lang="en-GB" sz="2400" dirty="0"/>
              <a:t>If the person is under 18yrs make a Child Safeguarding Referral to HBC via ICART 01519078305.</a:t>
            </a:r>
          </a:p>
          <a:p>
            <a:r>
              <a:rPr lang="en-GB" sz="2400" dirty="0"/>
              <a:t>If the person has care and support needs. And you feel they are at risk of abuse or neglect, and they cannot protect themselves make a Safeguarding Adult referral to HBC 01519078306</a:t>
            </a:r>
          </a:p>
          <a:p>
            <a:r>
              <a:rPr lang="en-GB" sz="2400" dirty="0"/>
              <a:t>If the adult does not have care needs, call the Modern-Day Slavery Helpline 08000121700 </a:t>
            </a:r>
          </a:p>
        </p:txBody>
      </p:sp>
      <p:pic>
        <p:nvPicPr>
          <p:cNvPr id="5" name="Picture 4" descr="Logo&#10;&#10;Description automatically generated">
            <a:extLst>
              <a:ext uri="{FF2B5EF4-FFF2-40B4-BE49-F238E27FC236}">
                <a16:creationId xmlns:a16="http://schemas.microsoft.com/office/drawing/2014/main" id="{EFDCD164-3465-257F-30EC-67E01C8F3A99}"/>
              </a:ext>
            </a:extLst>
          </p:cNvPr>
          <p:cNvPicPr>
            <a:picLocks noChangeAspect="1"/>
          </p:cNvPicPr>
          <p:nvPr/>
        </p:nvPicPr>
        <p:blipFill>
          <a:blip r:embed="rId3"/>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77721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7" name="Rectangle 3106">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Rectangle 3107">
            <a:extLst>
              <a:ext uri="{FF2B5EF4-FFF2-40B4-BE49-F238E27FC236}">
                <a16:creationId xmlns:a16="http://schemas.microsoft.com/office/drawing/2014/main" id="{EC506A02-88EF-4B1C-BDB5-C99B4911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09" name="Picture 3108">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110" name="Rectangle 3109">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1" name="Rectangle 3110">
            <a:extLst>
              <a:ext uri="{FF2B5EF4-FFF2-40B4-BE49-F238E27FC236}">
                <a16:creationId xmlns:a16="http://schemas.microsoft.com/office/drawing/2014/main" id="{C4EC5440-A44A-4132-8B18-7EB733DBE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8565422E-6EBB-837C-4A63-4A8006C44A02}"/>
              </a:ext>
            </a:extLst>
          </p:cNvPr>
          <p:cNvSpPr>
            <a:spLocks noGrp="1"/>
          </p:cNvSpPr>
          <p:nvPr>
            <p:ph type="title"/>
          </p:nvPr>
        </p:nvSpPr>
        <p:spPr>
          <a:xfrm>
            <a:off x="2005091" y="557189"/>
            <a:ext cx="8187946" cy="1114379"/>
          </a:xfrm>
        </p:spPr>
        <p:txBody>
          <a:bodyPr vert="horz" lIns="91440" tIns="45720" rIns="91440" bIns="45720" rtlCol="0" anchor="b">
            <a:normAutofit/>
          </a:bodyPr>
          <a:lstStyle/>
          <a:p>
            <a:pPr algn="ctr"/>
            <a:r>
              <a:rPr lang="en-US" sz="4800"/>
              <a:t>UNSEEN APP</a:t>
            </a:r>
          </a:p>
        </p:txBody>
      </p:sp>
      <p:pic>
        <p:nvPicPr>
          <p:cNvPr id="3074" name="Picture 2" descr="Slavery Free UK – Trying to free the thousands of people held in modern ...">
            <a:extLst>
              <a:ext uri="{FF2B5EF4-FFF2-40B4-BE49-F238E27FC236}">
                <a16:creationId xmlns:a16="http://schemas.microsoft.com/office/drawing/2014/main" id="{6498FB7C-19EF-F8C6-E22F-49A36F13C9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38865" y="1179871"/>
            <a:ext cx="2595716" cy="550182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 screenshot of a person with a turban on her head&#10;&#10;Description automatically generated">
            <a:extLst>
              <a:ext uri="{FF2B5EF4-FFF2-40B4-BE49-F238E27FC236}">
                <a16:creationId xmlns:a16="http://schemas.microsoft.com/office/drawing/2014/main" id="{E1067FEA-887B-00B9-9922-C7F8483EF8FA}"/>
              </a:ext>
            </a:extLst>
          </p:cNvPr>
          <p:cNvPicPr>
            <a:picLocks noGrp="1" noChangeAspect="1"/>
          </p:cNvPicPr>
          <p:nvPr>
            <p:ph idx="1"/>
          </p:nvPr>
        </p:nvPicPr>
        <p:blipFill>
          <a:blip r:embed="rId5"/>
          <a:stretch>
            <a:fillRect/>
          </a:stretch>
        </p:blipFill>
        <p:spPr>
          <a:xfrm>
            <a:off x="4653012" y="1946787"/>
            <a:ext cx="2895641" cy="4734907"/>
          </a:xfrm>
          <a:prstGeom prst="rect">
            <a:avLst/>
          </a:prstGeom>
        </p:spPr>
      </p:pic>
      <p:pic>
        <p:nvPicPr>
          <p:cNvPr id="8" name="Picture 7" descr="A screenshot of a phone&#10;&#10;Description automatically generated">
            <a:extLst>
              <a:ext uri="{FF2B5EF4-FFF2-40B4-BE49-F238E27FC236}">
                <a16:creationId xmlns:a16="http://schemas.microsoft.com/office/drawing/2014/main" id="{8F2DA8E3-204D-1762-73C4-28B3514ECA6E}"/>
              </a:ext>
            </a:extLst>
          </p:cNvPr>
          <p:cNvPicPr>
            <a:picLocks noChangeAspect="1"/>
          </p:cNvPicPr>
          <p:nvPr/>
        </p:nvPicPr>
        <p:blipFill>
          <a:blip r:embed="rId6"/>
          <a:stretch>
            <a:fillRect/>
          </a:stretch>
        </p:blipFill>
        <p:spPr>
          <a:xfrm>
            <a:off x="8020348" y="3215148"/>
            <a:ext cx="3445433" cy="2313375"/>
          </a:xfrm>
          <a:prstGeom prst="rect">
            <a:avLst/>
          </a:prstGeom>
        </p:spPr>
      </p:pic>
    </p:spTree>
    <p:extLst>
      <p:ext uri="{BB962C8B-B14F-4D97-AF65-F5344CB8AC3E}">
        <p14:creationId xmlns:p14="http://schemas.microsoft.com/office/powerpoint/2010/main" val="396722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1649C-2BCA-9B0E-24F6-544EF0C94D8B}"/>
              </a:ext>
            </a:extLst>
          </p:cNvPr>
          <p:cNvSpPr>
            <a:spLocks noGrp="1"/>
          </p:cNvSpPr>
          <p:nvPr>
            <p:ph type="title"/>
          </p:nvPr>
        </p:nvSpPr>
        <p:spPr>
          <a:xfrm>
            <a:off x="793662" y="386930"/>
            <a:ext cx="10066122" cy="1298448"/>
          </a:xfrm>
        </p:spPr>
        <p:txBody>
          <a:bodyPr anchor="b">
            <a:normAutofit/>
          </a:bodyPr>
          <a:lstStyle/>
          <a:p>
            <a:r>
              <a:rPr lang="en-GB" sz="4800"/>
              <a:t>Recap </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17EFBBD9-D6D6-D659-2DF0-7E61CB5986C4}"/>
              </a:ext>
            </a:extLst>
          </p:cNvPr>
          <p:cNvGraphicFramePr>
            <a:graphicFrameLocks noGrp="1"/>
          </p:cNvGraphicFramePr>
          <p:nvPr>
            <p:ph idx="1"/>
          </p:nvPr>
        </p:nvGraphicFramePr>
        <p:xfrm>
          <a:off x="793661" y="2599509"/>
          <a:ext cx="8940274" cy="363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19524797-398B-5958-167D-BC44B5E76899}"/>
              </a:ext>
            </a:extLst>
          </p:cNvPr>
          <p:cNvPicPr>
            <a:picLocks noChangeAspect="1"/>
          </p:cNvPicPr>
          <p:nvPr/>
        </p:nvPicPr>
        <p:blipFill>
          <a:blip r:embed="rId8"/>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87859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282D-460A-A4CC-D31F-CFAC2379B1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B18FD6-F27C-6BEA-C352-404D792E22FE}"/>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3600" dirty="0">
                <a:solidFill>
                  <a:schemeClr val="tx2">
                    <a:lumMod val="75000"/>
                    <a:lumOff val="25000"/>
                  </a:schemeClr>
                </a:solidFill>
              </a:rPr>
              <a:t>Thank you for listening</a:t>
            </a:r>
          </a:p>
          <a:p>
            <a:pPr marL="0" indent="0" algn="ctr">
              <a:buNone/>
            </a:pPr>
            <a:r>
              <a:rPr lang="en-GB" sz="3600" dirty="0">
                <a:solidFill>
                  <a:schemeClr val="tx2">
                    <a:lumMod val="75000"/>
                    <a:lumOff val="25000"/>
                  </a:schemeClr>
                </a:solidFill>
              </a:rPr>
              <a:t>Any Questions?</a:t>
            </a:r>
          </a:p>
        </p:txBody>
      </p:sp>
      <p:pic>
        <p:nvPicPr>
          <p:cNvPr id="4" name="Picture 3" descr="Logo&#10;&#10;Description automatically generated">
            <a:extLst>
              <a:ext uri="{FF2B5EF4-FFF2-40B4-BE49-F238E27FC236}">
                <a16:creationId xmlns:a16="http://schemas.microsoft.com/office/drawing/2014/main" id="{4FB0FB51-67B0-7AEF-5782-D5EF3DC4F66E}"/>
              </a:ext>
            </a:extLst>
          </p:cNvPr>
          <p:cNvPicPr>
            <a:picLocks noChangeAspect="1"/>
          </p:cNvPicPr>
          <p:nvPr/>
        </p:nvPicPr>
        <p:blipFill>
          <a:blip r:embed="rId3"/>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500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3299FA8-1022-68A0-7532-B64B23A2E419}"/>
              </a:ext>
            </a:extLst>
          </p:cNvPr>
          <p:cNvPicPr>
            <a:picLocks noChangeAspect="1"/>
          </p:cNvPicPr>
          <p:nvPr/>
        </p:nvPicPr>
        <p:blipFill>
          <a:blip r:embed="rId3"/>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itle 2">
            <a:extLst>
              <a:ext uri="{FF2B5EF4-FFF2-40B4-BE49-F238E27FC236}">
                <a16:creationId xmlns:a16="http://schemas.microsoft.com/office/drawing/2014/main" id="{6E0D5CFD-F06E-9574-35AD-899A00BFA82C}"/>
              </a:ext>
            </a:extLst>
          </p:cNvPr>
          <p:cNvSpPr>
            <a:spLocks noGrp="1"/>
          </p:cNvSpPr>
          <p:nvPr>
            <p:ph type="title"/>
          </p:nvPr>
        </p:nvSpPr>
        <p:spPr>
          <a:xfrm>
            <a:off x="838200" y="365125"/>
            <a:ext cx="10515600" cy="2875915"/>
          </a:xfrm>
        </p:spPr>
        <p:txBody>
          <a:bodyPr/>
          <a:lstStyle/>
          <a:p>
            <a:br>
              <a:rPr lang="en-GB" dirty="0"/>
            </a:br>
            <a:r>
              <a:rPr lang="en-GB" dirty="0"/>
              <a:t>Aim of the Session: </a:t>
            </a:r>
            <a:br>
              <a:rPr lang="en-GB" dirty="0"/>
            </a:br>
            <a:endParaRPr lang="en-GB" dirty="0"/>
          </a:p>
        </p:txBody>
      </p:sp>
      <p:graphicFrame>
        <p:nvGraphicFramePr>
          <p:cNvPr id="6" name="Content Placeholder 3">
            <a:extLst>
              <a:ext uri="{FF2B5EF4-FFF2-40B4-BE49-F238E27FC236}">
                <a16:creationId xmlns:a16="http://schemas.microsoft.com/office/drawing/2014/main" id="{1D0F5BB6-65F9-BAFD-EB00-50637A4E514B}"/>
              </a:ext>
            </a:extLst>
          </p:cNvPr>
          <p:cNvGraphicFramePr>
            <a:graphicFrameLocks noGrp="1"/>
          </p:cNvGraphicFramePr>
          <p:nvPr>
            <p:ph idx="1"/>
            <p:extLst>
              <p:ext uri="{D42A27DB-BD31-4B8C-83A1-F6EECF244321}">
                <p14:modId xmlns:p14="http://schemas.microsoft.com/office/powerpoint/2010/main" val="3248136496"/>
              </p:ext>
            </p:extLst>
          </p:nvPr>
        </p:nvGraphicFramePr>
        <p:xfrm>
          <a:off x="838200" y="2225039"/>
          <a:ext cx="10515600" cy="3951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319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6BB21F5E-5F8A-96A0-12ED-6F4806AA029A}"/>
              </a:ext>
            </a:extLst>
          </p:cNvPr>
          <p:cNvPicPr>
            <a:picLocks noChangeAspect="1"/>
          </p:cNvPicPr>
          <p:nvPr/>
        </p:nvPicPr>
        <p:blipFill>
          <a:blip r:embed="rId3"/>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itle 2">
            <a:extLst>
              <a:ext uri="{FF2B5EF4-FFF2-40B4-BE49-F238E27FC236}">
                <a16:creationId xmlns:a16="http://schemas.microsoft.com/office/drawing/2014/main" id="{2514BD29-7839-D372-B737-618F98EC2CCF}"/>
              </a:ext>
            </a:extLst>
          </p:cNvPr>
          <p:cNvSpPr>
            <a:spLocks noGrp="1"/>
          </p:cNvSpPr>
          <p:nvPr>
            <p:ph type="title"/>
          </p:nvPr>
        </p:nvSpPr>
        <p:spPr/>
        <p:txBody>
          <a:bodyPr/>
          <a:lstStyle/>
          <a:p>
            <a:r>
              <a:rPr lang="en-GB" dirty="0"/>
              <a:t>What is Modern Slavery ?</a:t>
            </a:r>
          </a:p>
        </p:txBody>
      </p:sp>
      <p:sp>
        <p:nvSpPr>
          <p:cNvPr id="4" name="Content Placeholder 3">
            <a:extLst>
              <a:ext uri="{FF2B5EF4-FFF2-40B4-BE49-F238E27FC236}">
                <a16:creationId xmlns:a16="http://schemas.microsoft.com/office/drawing/2014/main" id="{10CD80A2-FA3F-1997-2A11-350446A18898}"/>
              </a:ext>
            </a:extLst>
          </p:cNvPr>
          <p:cNvSpPr>
            <a:spLocks noGrp="1"/>
          </p:cNvSpPr>
          <p:nvPr>
            <p:ph idx="1"/>
          </p:nvPr>
        </p:nvSpPr>
        <p:spPr/>
        <p:txBody>
          <a:bodyPr/>
          <a:lstStyle/>
          <a:p>
            <a:pPr marL="0" indent="0">
              <a:buNone/>
            </a:pPr>
            <a:r>
              <a:rPr lang="en-GB" dirty="0"/>
              <a:t>It is an umbrella term for all forms of slavery. Human trafficking, and exploitation. </a:t>
            </a:r>
          </a:p>
          <a:p>
            <a:pPr marL="0" indent="0">
              <a:buNone/>
            </a:pPr>
            <a:r>
              <a:rPr lang="en-GB" dirty="0"/>
              <a:t>It is the recruitment, movement, harbouring or receiving of individuals for exploitation. It includes holding a person in a position of slavery, servitude, or facilitating their travel with the intention of exploiting them. Forced labour is a type of modern slavery where victims are forced to work long hours for little or no pay in poor conditions under verbal or physical threats of violence to them or their families. </a:t>
            </a:r>
          </a:p>
          <a:p>
            <a:pPr marL="0" indent="0">
              <a:buNone/>
            </a:pPr>
            <a:r>
              <a:rPr lang="en-GB" dirty="0"/>
              <a:t>It can happen in various industries. </a:t>
            </a:r>
          </a:p>
        </p:txBody>
      </p:sp>
    </p:spTree>
    <p:extLst>
      <p:ext uri="{BB962C8B-B14F-4D97-AF65-F5344CB8AC3E}">
        <p14:creationId xmlns:p14="http://schemas.microsoft.com/office/powerpoint/2010/main" val="133134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AA9D101-9817-4D16-A481-1E00352EC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9C918B0-99FF-0FDB-24B3-1835FE87484C}"/>
              </a:ext>
            </a:extLst>
          </p:cNvPr>
          <p:cNvSpPr>
            <a:spLocks noGrp="1"/>
          </p:cNvSpPr>
          <p:nvPr>
            <p:ph type="title"/>
          </p:nvPr>
        </p:nvSpPr>
        <p:spPr>
          <a:xfrm>
            <a:off x="1150285" y="502021"/>
            <a:ext cx="4945715" cy="1667997"/>
          </a:xfrm>
        </p:spPr>
        <p:txBody>
          <a:bodyPr anchor="b">
            <a:normAutofit/>
          </a:bodyPr>
          <a:lstStyle/>
          <a:p>
            <a:r>
              <a:rPr lang="en-GB" sz="4000" dirty="0"/>
              <a:t>Types of MS/ Exploitation </a:t>
            </a:r>
          </a:p>
        </p:txBody>
      </p:sp>
      <p:sp>
        <p:nvSpPr>
          <p:cNvPr id="4" name="Content Placeholder 3">
            <a:extLst>
              <a:ext uri="{FF2B5EF4-FFF2-40B4-BE49-F238E27FC236}">
                <a16:creationId xmlns:a16="http://schemas.microsoft.com/office/drawing/2014/main" id="{6685480F-3AF8-9203-7B76-879B4426EB96}"/>
              </a:ext>
            </a:extLst>
          </p:cNvPr>
          <p:cNvSpPr>
            <a:spLocks noGrp="1"/>
          </p:cNvSpPr>
          <p:nvPr>
            <p:ph idx="1"/>
          </p:nvPr>
        </p:nvSpPr>
        <p:spPr>
          <a:xfrm>
            <a:off x="1150286" y="2399857"/>
            <a:ext cx="4945715" cy="3455033"/>
          </a:xfrm>
        </p:spPr>
        <p:txBody>
          <a:bodyPr anchor="t">
            <a:normAutofit/>
          </a:bodyPr>
          <a:lstStyle/>
          <a:p>
            <a:r>
              <a:rPr lang="en-GB" sz="2400" dirty="0"/>
              <a:t>Sexual Exploitation (mainly Women or Children)</a:t>
            </a:r>
          </a:p>
          <a:p>
            <a:r>
              <a:rPr lang="en-GB" sz="2400" dirty="0"/>
              <a:t>Forced Labour (many sectors)</a:t>
            </a:r>
          </a:p>
          <a:p>
            <a:r>
              <a:rPr lang="en-GB" sz="2400" dirty="0"/>
              <a:t>Domestic Servitude</a:t>
            </a:r>
          </a:p>
          <a:p>
            <a:r>
              <a:rPr lang="en-GB" sz="2400" dirty="0"/>
              <a:t>Criminal Exploitation (country lines/ Cuckooing/ organised theft/ force begging)</a:t>
            </a:r>
          </a:p>
          <a:p>
            <a:r>
              <a:rPr lang="en-GB" sz="2400" dirty="0"/>
              <a:t>Organ Harvesting</a:t>
            </a:r>
          </a:p>
          <a:p>
            <a:endParaRPr lang="en-GB" sz="2000" dirty="0"/>
          </a:p>
        </p:txBody>
      </p:sp>
      <p:pic>
        <p:nvPicPr>
          <p:cNvPr id="11" name="Picture 10">
            <a:extLst>
              <a:ext uri="{FF2B5EF4-FFF2-40B4-BE49-F238E27FC236}">
                <a16:creationId xmlns:a16="http://schemas.microsoft.com/office/drawing/2014/main" id="{182382C0-A46C-D154-2175-4A77256A76F5}"/>
              </a:ext>
            </a:extLst>
          </p:cNvPr>
          <p:cNvPicPr>
            <a:picLocks noChangeAspect="1"/>
          </p:cNvPicPr>
          <p:nvPr/>
        </p:nvPicPr>
        <p:blipFill rotWithShape="1">
          <a:blip r:embed="rId3"/>
          <a:srcRect l="3678" r="3677" b="1"/>
          <a:stretch/>
        </p:blipFill>
        <p:spPr>
          <a:xfrm>
            <a:off x="6904812" y="1016568"/>
            <a:ext cx="1812311" cy="2053975"/>
          </a:xfrm>
          <a:prstGeom prst="rect">
            <a:avLst/>
          </a:prstGeom>
        </p:spPr>
      </p:pic>
      <p:pic>
        <p:nvPicPr>
          <p:cNvPr id="13" name="Picture 12">
            <a:extLst>
              <a:ext uri="{FF2B5EF4-FFF2-40B4-BE49-F238E27FC236}">
                <a16:creationId xmlns:a16="http://schemas.microsoft.com/office/drawing/2014/main" id="{D229B3B9-BDD2-6264-E4FE-FF4A49A830AF}"/>
              </a:ext>
            </a:extLst>
          </p:cNvPr>
          <p:cNvPicPr>
            <a:picLocks noChangeAspect="1"/>
          </p:cNvPicPr>
          <p:nvPr/>
        </p:nvPicPr>
        <p:blipFill rotWithShape="1">
          <a:blip r:embed="rId4"/>
          <a:srcRect t="16959" b="13461"/>
          <a:stretch/>
        </p:blipFill>
        <p:spPr>
          <a:xfrm>
            <a:off x="9064706" y="1632808"/>
            <a:ext cx="2107634" cy="1437735"/>
          </a:xfrm>
          <a:prstGeom prst="rect">
            <a:avLst/>
          </a:prstGeom>
        </p:spPr>
      </p:pic>
      <p:pic>
        <p:nvPicPr>
          <p:cNvPr id="7" name="Picture 6">
            <a:extLst>
              <a:ext uri="{FF2B5EF4-FFF2-40B4-BE49-F238E27FC236}">
                <a16:creationId xmlns:a16="http://schemas.microsoft.com/office/drawing/2014/main" id="{7B778963-0B6A-1601-560D-34A4573D5B00}"/>
              </a:ext>
            </a:extLst>
          </p:cNvPr>
          <p:cNvPicPr>
            <a:picLocks noChangeAspect="1"/>
          </p:cNvPicPr>
          <p:nvPr/>
        </p:nvPicPr>
        <p:blipFill rotWithShape="1">
          <a:blip r:embed="rId5"/>
          <a:srcRect t="12957" b="16866"/>
          <a:stretch/>
        </p:blipFill>
        <p:spPr>
          <a:xfrm>
            <a:off x="6609490" y="3409858"/>
            <a:ext cx="2107634" cy="1437213"/>
          </a:xfrm>
          <a:prstGeom prst="rect">
            <a:avLst/>
          </a:prstGeom>
        </p:spPr>
      </p:pic>
      <p:pic>
        <p:nvPicPr>
          <p:cNvPr id="9" name="Picture 8">
            <a:extLst>
              <a:ext uri="{FF2B5EF4-FFF2-40B4-BE49-F238E27FC236}">
                <a16:creationId xmlns:a16="http://schemas.microsoft.com/office/drawing/2014/main" id="{06951D4F-C1A2-275D-C45A-AD582FE08983}"/>
              </a:ext>
            </a:extLst>
          </p:cNvPr>
          <p:cNvPicPr>
            <a:picLocks noChangeAspect="1"/>
          </p:cNvPicPr>
          <p:nvPr/>
        </p:nvPicPr>
        <p:blipFill rotWithShape="1">
          <a:blip r:embed="rId6"/>
          <a:srcRect l="5999" r="4143" b="-1"/>
          <a:stretch/>
        </p:blipFill>
        <p:spPr>
          <a:xfrm>
            <a:off x="9064706" y="3409858"/>
            <a:ext cx="2107634" cy="1968576"/>
          </a:xfrm>
          <a:prstGeom prst="rect">
            <a:avLst/>
          </a:prstGeom>
        </p:spPr>
      </p:pic>
      <p:sp>
        <p:nvSpPr>
          <p:cNvPr id="50" name="Rectangle 49">
            <a:extLst>
              <a:ext uri="{FF2B5EF4-FFF2-40B4-BE49-F238E27FC236}">
                <a16:creationId xmlns:a16="http://schemas.microsoft.com/office/drawing/2014/main" id="{5370CCB5-705B-4E99-8F73-B5403ED84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323"/>
            <a:ext cx="8153398" cy="456772"/>
          </a:xfrm>
          <a:prstGeom prst="rect">
            <a:avLst/>
          </a:prstGeom>
          <a:gradFill>
            <a:gsLst>
              <a:gs pos="0">
                <a:srgbClr val="000000">
                  <a:alpha val="63000"/>
                </a:srgbClr>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64B7BD9-7F70-40CA-A74D-E1E6DA334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50"/>
            <a:ext cx="12192000" cy="456773"/>
          </a:xfrm>
          <a:prstGeom prst="rect">
            <a:avLst/>
          </a:prstGeom>
          <a:gradFill>
            <a:gsLst>
              <a:gs pos="0">
                <a:schemeClr val="accent1"/>
              </a:gs>
              <a:gs pos="10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71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5610C1-F015-7062-0F54-16020FD20DC1}"/>
              </a:ext>
            </a:extLst>
          </p:cNvPr>
          <p:cNvPicPr>
            <a:picLocks noChangeAspect="1"/>
          </p:cNvPicPr>
          <p:nvPr/>
        </p:nvPicPr>
        <p:blipFill>
          <a:blip r:embed="rId3"/>
          <a:stretch>
            <a:fillRect/>
          </a:stretch>
        </p:blipFill>
        <p:spPr>
          <a:xfrm>
            <a:off x="716409" y="650497"/>
            <a:ext cx="6259625" cy="5571066"/>
          </a:xfrm>
          <a:prstGeom prst="rect">
            <a:avLst/>
          </a:prstGeom>
        </p:spPr>
      </p:pic>
      <p:sp>
        <p:nvSpPr>
          <p:cNvPr id="21" name="Rectangle 2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2F6062-E453-80A4-C1EC-EF60C652CB41}"/>
              </a:ext>
            </a:extLst>
          </p:cNvPr>
          <p:cNvPicPr>
            <a:picLocks noChangeAspect="1"/>
          </p:cNvPicPr>
          <p:nvPr/>
        </p:nvPicPr>
        <p:blipFill>
          <a:blip r:embed="rId4"/>
          <a:stretch>
            <a:fillRect/>
          </a:stretch>
        </p:blipFill>
        <p:spPr>
          <a:xfrm>
            <a:off x="7695873" y="1307871"/>
            <a:ext cx="3854945" cy="1146845"/>
          </a:xfrm>
          <a:prstGeom prst="rect">
            <a:avLst/>
          </a:prstGeom>
        </p:spPr>
      </p:pic>
      <p:sp>
        <p:nvSpPr>
          <p:cNvPr id="22" name="Rectangle 21">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70D094D-E677-3B69-1C7B-BE287813E684}"/>
              </a:ext>
            </a:extLst>
          </p:cNvPr>
          <p:cNvPicPr>
            <a:picLocks noChangeAspect="1"/>
          </p:cNvPicPr>
          <p:nvPr/>
        </p:nvPicPr>
        <p:blipFill>
          <a:blip r:embed="rId5"/>
          <a:stretch>
            <a:fillRect/>
          </a:stretch>
        </p:blipFill>
        <p:spPr>
          <a:xfrm>
            <a:off x="7695873" y="4095945"/>
            <a:ext cx="3854945" cy="1857814"/>
          </a:xfrm>
          <a:prstGeom prst="rect">
            <a:avLst/>
          </a:prstGeom>
        </p:spPr>
      </p:pic>
    </p:spTree>
    <p:extLst>
      <p:ext uri="{BB962C8B-B14F-4D97-AF65-F5344CB8AC3E}">
        <p14:creationId xmlns:p14="http://schemas.microsoft.com/office/powerpoint/2010/main" val="89446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5242489-9DEA-C641-6D97-6A63822637A5}"/>
              </a:ext>
            </a:extLst>
          </p:cNvPr>
          <p:cNvSpPr>
            <a:spLocks noGrp="1"/>
          </p:cNvSpPr>
          <p:nvPr>
            <p:ph type="title"/>
          </p:nvPr>
        </p:nvSpPr>
        <p:spPr>
          <a:xfrm>
            <a:off x="838196" y="978408"/>
            <a:ext cx="6007608" cy="1106424"/>
          </a:xfrm>
        </p:spPr>
        <p:txBody>
          <a:bodyPr>
            <a:normAutofit/>
          </a:bodyPr>
          <a:lstStyle/>
          <a:p>
            <a:r>
              <a:rPr lang="en-GB" sz="3600" dirty="0"/>
              <a:t>Signs and Indicators</a:t>
            </a:r>
          </a:p>
        </p:txBody>
      </p:sp>
      <p:sp>
        <p:nvSpPr>
          <p:cNvPr id="20" name="Rectangle 19">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253918D-D5EB-CFB9-CC5D-5337249C8B3A}"/>
              </a:ext>
            </a:extLst>
          </p:cNvPr>
          <p:cNvSpPr>
            <a:spLocks noGrp="1"/>
          </p:cNvSpPr>
          <p:nvPr>
            <p:ph idx="1"/>
          </p:nvPr>
        </p:nvSpPr>
        <p:spPr>
          <a:xfrm>
            <a:off x="841244" y="2359152"/>
            <a:ext cx="6007608" cy="3429000"/>
          </a:xfrm>
        </p:spPr>
        <p:txBody>
          <a:bodyPr>
            <a:normAutofit/>
          </a:bodyPr>
          <a:lstStyle/>
          <a:p>
            <a:r>
              <a:rPr lang="en-GB" dirty="0"/>
              <a:t>Appearance</a:t>
            </a:r>
          </a:p>
          <a:p>
            <a:r>
              <a:rPr lang="en-GB" dirty="0"/>
              <a:t>Isolation </a:t>
            </a:r>
          </a:p>
          <a:p>
            <a:r>
              <a:rPr lang="en-GB" dirty="0"/>
              <a:t>Poor living conditions</a:t>
            </a:r>
          </a:p>
          <a:p>
            <a:r>
              <a:rPr lang="en-GB" dirty="0"/>
              <a:t>Few or no personal effects</a:t>
            </a:r>
          </a:p>
          <a:p>
            <a:r>
              <a:rPr lang="en-GB" dirty="0"/>
              <a:t>Unusual travel times</a:t>
            </a:r>
          </a:p>
          <a:p>
            <a:endParaRPr lang="en-GB" sz="2000" dirty="0"/>
          </a:p>
        </p:txBody>
      </p:sp>
      <p:pic>
        <p:nvPicPr>
          <p:cNvPr id="7" name="Picture 6">
            <a:extLst>
              <a:ext uri="{FF2B5EF4-FFF2-40B4-BE49-F238E27FC236}">
                <a16:creationId xmlns:a16="http://schemas.microsoft.com/office/drawing/2014/main" id="{22B0F418-C93F-8CE7-0CFD-5B5DF5D57EEE}"/>
              </a:ext>
            </a:extLst>
          </p:cNvPr>
          <p:cNvPicPr>
            <a:picLocks noChangeAspect="1"/>
          </p:cNvPicPr>
          <p:nvPr/>
        </p:nvPicPr>
        <p:blipFill>
          <a:blip r:embed="rId3"/>
          <a:stretch>
            <a:fillRect/>
          </a:stretch>
        </p:blipFill>
        <p:spPr>
          <a:xfrm>
            <a:off x="7693707" y="2130552"/>
            <a:ext cx="4011081" cy="3993676"/>
          </a:xfrm>
          <a:prstGeom prst="rect">
            <a:avLst/>
          </a:prstGeom>
        </p:spPr>
      </p:pic>
      <p:pic>
        <p:nvPicPr>
          <p:cNvPr id="8" name="Picture 7" descr="Logo&#10;&#10;Description automatically generated">
            <a:extLst>
              <a:ext uri="{FF2B5EF4-FFF2-40B4-BE49-F238E27FC236}">
                <a16:creationId xmlns:a16="http://schemas.microsoft.com/office/drawing/2014/main" id="{F1B46106-0CED-7CDB-F17A-17619D25D841}"/>
              </a:ext>
            </a:extLst>
          </p:cNvPr>
          <p:cNvPicPr>
            <a:picLocks noChangeAspect="1"/>
          </p:cNvPicPr>
          <p:nvPr/>
        </p:nvPicPr>
        <p:blipFill>
          <a:blip r:embed="rId4"/>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26740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1B3C-4766-97EF-DC40-A513BEBAA13F}"/>
              </a:ext>
            </a:extLst>
          </p:cNvPr>
          <p:cNvSpPr>
            <a:spLocks noGrp="1"/>
          </p:cNvSpPr>
          <p:nvPr>
            <p:ph type="title"/>
          </p:nvPr>
        </p:nvSpPr>
        <p:spPr/>
        <p:txBody>
          <a:bodyPr/>
          <a:lstStyle/>
          <a:p>
            <a:r>
              <a:rPr lang="en-GB"/>
              <a:t>National / Local activity </a:t>
            </a:r>
            <a:endParaRPr lang="en-GB" dirty="0"/>
          </a:p>
        </p:txBody>
      </p:sp>
      <p:graphicFrame>
        <p:nvGraphicFramePr>
          <p:cNvPr id="6" name="Content Placeholder 2">
            <a:extLst>
              <a:ext uri="{FF2B5EF4-FFF2-40B4-BE49-F238E27FC236}">
                <a16:creationId xmlns:a16="http://schemas.microsoft.com/office/drawing/2014/main" id="{375CCDFA-C008-A200-0851-FAC132AA65FD}"/>
              </a:ext>
            </a:extLst>
          </p:cNvPr>
          <p:cNvGraphicFramePr>
            <a:graphicFrameLocks noGrp="1"/>
          </p:cNvGraphicFramePr>
          <p:nvPr>
            <p:ph idx="1"/>
          </p:nvPr>
        </p:nvGraphicFramePr>
        <p:xfrm>
          <a:off x="838200" y="192214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10;&#10;Description automatically generated">
            <a:extLst>
              <a:ext uri="{FF2B5EF4-FFF2-40B4-BE49-F238E27FC236}">
                <a16:creationId xmlns:a16="http://schemas.microsoft.com/office/drawing/2014/main" id="{75ABC12C-74C4-B6A9-CD8C-8BE255B72550}"/>
              </a:ext>
            </a:extLst>
          </p:cNvPr>
          <p:cNvPicPr>
            <a:picLocks noChangeAspect="1"/>
          </p:cNvPicPr>
          <p:nvPr/>
        </p:nvPicPr>
        <p:blipFill>
          <a:blip r:embed="rId8"/>
          <a:stretch>
            <a:fillRect/>
          </a:stretch>
        </p:blipFill>
        <p:spPr>
          <a:xfrm>
            <a:off x="8180613" y="-5978"/>
            <a:ext cx="4011081" cy="202559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37551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Content Placeholder 19">
            <a:extLst>
              <a:ext uri="{FF2B5EF4-FFF2-40B4-BE49-F238E27FC236}">
                <a16:creationId xmlns:a16="http://schemas.microsoft.com/office/drawing/2014/main" id="{4F8C3A9B-FB88-1C37-4686-EE2B1011FE09}"/>
              </a:ext>
            </a:extLst>
          </p:cNvPr>
          <p:cNvPicPr>
            <a:picLocks noGrp="1" noChangeAspect="1"/>
          </p:cNvPicPr>
          <p:nvPr>
            <p:ph idx="1"/>
          </p:nvPr>
        </p:nvPicPr>
        <p:blipFill>
          <a:blip r:embed="rId3"/>
          <a:stretch>
            <a:fillRect/>
          </a:stretch>
        </p:blipFill>
        <p:spPr>
          <a:xfrm>
            <a:off x="942975" y="555625"/>
            <a:ext cx="5738813" cy="4629150"/>
          </a:xfrm>
        </p:spPr>
      </p:pic>
      <p:pic>
        <p:nvPicPr>
          <p:cNvPr id="10" name="Picture 9">
            <a:extLst>
              <a:ext uri="{FF2B5EF4-FFF2-40B4-BE49-F238E27FC236}">
                <a16:creationId xmlns:a16="http://schemas.microsoft.com/office/drawing/2014/main" id="{6C756CA3-BE6C-62FB-3A9D-BF69EAB895EE}"/>
              </a:ext>
            </a:extLst>
          </p:cNvPr>
          <p:cNvPicPr>
            <a:picLocks noChangeAspect="1"/>
          </p:cNvPicPr>
          <p:nvPr/>
        </p:nvPicPr>
        <p:blipFill>
          <a:blip r:embed="rId4"/>
          <a:stretch>
            <a:fillRect/>
          </a:stretch>
        </p:blipFill>
        <p:spPr>
          <a:xfrm>
            <a:off x="6753225" y="555625"/>
            <a:ext cx="4494213" cy="4629150"/>
          </a:xfrm>
          <a:prstGeom prst="rect">
            <a:avLst/>
          </a:prstGeom>
        </p:spPr>
      </p:pic>
      <p:sp>
        <p:nvSpPr>
          <p:cNvPr id="2" name="Title 1">
            <a:extLst>
              <a:ext uri="{FF2B5EF4-FFF2-40B4-BE49-F238E27FC236}">
                <a16:creationId xmlns:a16="http://schemas.microsoft.com/office/drawing/2014/main" id="{965D8D76-D77D-CD99-7E5C-B6CFD89D32BF}"/>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Local Activity</a:t>
            </a:r>
          </a:p>
        </p:txBody>
      </p:sp>
    </p:spTree>
    <p:extLst>
      <p:ext uri="{BB962C8B-B14F-4D97-AF65-F5344CB8AC3E}">
        <p14:creationId xmlns:p14="http://schemas.microsoft.com/office/powerpoint/2010/main" val="176994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Person with idea concept">
            <a:extLst>
              <a:ext uri="{FF2B5EF4-FFF2-40B4-BE49-F238E27FC236}">
                <a16:creationId xmlns:a16="http://schemas.microsoft.com/office/drawing/2014/main" id="{60FF3DE0-8F09-71ED-6FFA-ADC41ABCF851}"/>
              </a:ext>
            </a:extLst>
          </p:cNvPr>
          <p:cNvPicPr>
            <a:picLocks noChangeAspect="1"/>
          </p:cNvPicPr>
          <p:nvPr/>
        </p:nvPicPr>
        <p:blipFill rotWithShape="1">
          <a:blip r:embed="rId3"/>
          <a:srcRect l="24598" r="16136" b="-1"/>
          <a:stretch/>
        </p:blipFill>
        <p:spPr>
          <a:xfrm>
            <a:off x="6103027" y="10"/>
            <a:ext cx="6088971" cy="6857990"/>
          </a:xfrm>
          <a:prstGeom prst="rect">
            <a:avLst/>
          </a:prstGeom>
        </p:spPr>
      </p:pic>
      <p:sp useBgFill="1">
        <p:nvSpPr>
          <p:cNvPr id="23" name="Rectangle 2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DDD25-BC1A-10BD-0472-9EBF504568B2}"/>
              </a:ext>
            </a:extLst>
          </p:cNvPr>
          <p:cNvSpPr>
            <a:spLocks noGrp="1"/>
          </p:cNvSpPr>
          <p:nvPr>
            <p:ph type="title"/>
          </p:nvPr>
        </p:nvSpPr>
        <p:spPr>
          <a:xfrm>
            <a:off x="761801" y="328512"/>
            <a:ext cx="4778387" cy="1628970"/>
          </a:xfrm>
        </p:spPr>
        <p:txBody>
          <a:bodyPr anchor="ctr">
            <a:normAutofit/>
          </a:bodyPr>
          <a:lstStyle/>
          <a:p>
            <a:r>
              <a:rPr lang="en-GB" sz="4000" dirty="0"/>
              <a:t>What should I do? </a:t>
            </a:r>
          </a:p>
        </p:txBody>
      </p:sp>
      <p:sp>
        <p:nvSpPr>
          <p:cNvPr id="3" name="Content Placeholder 2">
            <a:extLst>
              <a:ext uri="{FF2B5EF4-FFF2-40B4-BE49-F238E27FC236}">
                <a16:creationId xmlns:a16="http://schemas.microsoft.com/office/drawing/2014/main" id="{60A3A886-1EA4-792E-3010-F8654FD40DE7}"/>
              </a:ext>
            </a:extLst>
          </p:cNvPr>
          <p:cNvSpPr>
            <a:spLocks noGrp="1"/>
          </p:cNvSpPr>
          <p:nvPr>
            <p:ph idx="1"/>
          </p:nvPr>
        </p:nvSpPr>
        <p:spPr>
          <a:xfrm>
            <a:off x="761801" y="2884929"/>
            <a:ext cx="4659756" cy="3374137"/>
          </a:xfrm>
        </p:spPr>
        <p:txBody>
          <a:bodyPr anchor="ctr">
            <a:normAutofit/>
          </a:bodyPr>
          <a:lstStyle/>
          <a:p>
            <a:r>
              <a:rPr lang="en-GB" dirty="0"/>
              <a:t>Keep an open mind.</a:t>
            </a:r>
          </a:p>
          <a:p>
            <a:r>
              <a:rPr lang="en-GB" dirty="0"/>
              <a:t>If something seems unusual, share your concerns with your manager/ colleague.</a:t>
            </a:r>
          </a:p>
          <a:p>
            <a:r>
              <a:rPr lang="en-GB" dirty="0"/>
              <a:t>Collectively discuss and decide next steps.</a:t>
            </a:r>
          </a:p>
          <a:p>
            <a:endParaRPr lang="en-GB" sz="2000" dirty="0"/>
          </a:p>
          <a:p>
            <a:endParaRPr lang="en-GB" sz="2000" dirty="0"/>
          </a:p>
          <a:p>
            <a:endParaRPr lang="en-GB" sz="2000" dirty="0"/>
          </a:p>
        </p:txBody>
      </p:sp>
    </p:spTree>
    <p:extLst>
      <p:ext uri="{BB962C8B-B14F-4D97-AF65-F5344CB8AC3E}">
        <p14:creationId xmlns:p14="http://schemas.microsoft.com/office/powerpoint/2010/main" val="4027132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430</Words>
  <Application>Microsoft Office PowerPoint</Application>
  <PresentationFormat>Widescreen</PresentationFormat>
  <Paragraphs>65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Modern Slavery Awareness session Tricia Mullen Designated Nurse Safeguarding Adults</vt:lpstr>
      <vt:lpstr> Aim of the Session:  </vt:lpstr>
      <vt:lpstr>What is Modern Slavery ?</vt:lpstr>
      <vt:lpstr>Types of MS/ Exploitation </vt:lpstr>
      <vt:lpstr>PowerPoint Presentation</vt:lpstr>
      <vt:lpstr>Signs and Indicators</vt:lpstr>
      <vt:lpstr>National / Local activity </vt:lpstr>
      <vt:lpstr>Local Activity</vt:lpstr>
      <vt:lpstr>What should I do? </vt:lpstr>
      <vt:lpstr>Refer on</vt:lpstr>
      <vt:lpstr>UNSEEN APP</vt:lpstr>
      <vt:lpstr>Recap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Slavery Awareness session Tricia Mullen Designated Nurse Safeguarding Adults</dc:title>
  <dc:creator>Patricia Mullen</dc:creator>
  <cp:lastModifiedBy>Paul Martin</cp:lastModifiedBy>
  <cp:revision>9</cp:revision>
  <cp:lastPrinted>2024-03-19T11:27:21Z</cp:lastPrinted>
  <dcterms:created xsi:type="dcterms:W3CDTF">2024-02-08T15:41:58Z</dcterms:created>
  <dcterms:modified xsi:type="dcterms:W3CDTF">2024-10-15T14:26:22Z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2024-02-08T17:22:36Z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fa308aa5-7f36-475e-8c69-a40290198ca6</vt:lpwstr>
  </property>
  <property fmtid="{D5CDD505-2E9C-101B-9397-08002B2CF9AE}" pid="7" name="MSIP_Label_defa4170-0d19-0005-0004-bc88714345d2_ActionId">
    <vt:lpwstr>f3871a3a-e221-49c2-a73b-459042896f60</vt:lpwstr>
  </property>
  <property fmtid="{D5CDD505-2E9C-101B-9397-08002B2CF9AE}" pid="8" name="MSIP_Label_defa4170-0d19-0005-0004-bc88714345d2_ContentBits">
    <vt:lpwstr>0</vt:lpwstr>
  </property>
</Properties>
</file>